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mpg" ContentType="vide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notesSlides/notesSlide2.xml" ContentType="application/vnd.openxmlformats-officedocument.presentationml.notesSlide+xml"/>
  <Override PartName="/ppt/activeX/activeX2.xml" ContentType="application/vnd.ms-office.activeX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ctiveX/activeX3.xml" ContentType="application/vnd.ms-office.activeX+xml"/>
  <Override PartName="/ppt/notesSlides/notesSlide4.xml" ContentType="application/vnd.openxmlformats-officedocument.presentationml.notesSlide+xml"/>
  <Override PartName="/ppt/activeX/activeX4.xml" ContentType="application/vnd.ms-office.activeX+xml"/>
  <Override PartName="/ppt/notesSlides/notesSlide5.xml" ContentType="application/vnd.openxmlformats-officedocument.presentationml.notesSlide+xml"/>
  <Override PartName="/ppt/activeX/activeX5.xml" ContentType="application/vnd.ms-office.activeX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ctiveX/activeX6.xml" ContentType="application/vnd.ms-office.activeX+xml"/>
  <Override PartName="/ppt/notesSlides/notesSlide7.xml" ContentType="application/vnd.openxmlformats-officedocument.presentationml.notesSlide+xml"/>
  <Override PartName="/ppt/activeX/activeX7.xml" ContentType="application/vnd.ms-office.activeX+xml"/>
  <Override PartName="/ppt/notesSlides/notesSlide8.xml" ContentType="application/vnd.openxmlformats-officedocument.presentationml.notesSlide+xml"/>
  <Override PartName="/ppt/activeX/activeX8.xml" ContentType="application/vnd.ms-office.activeX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activeX/activeX9.xml" ContentType="application/vnd.ms-office.activeX+xml"/>
  <Override PartName="/ppt/notesSlides/notesSlide10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activeX/activeX10.xml" ContentType="application/vnd.ms-office.activeX+xml"/>
  <Override PartName="/ppt/notesSlides/notesSlide11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activeX/activeX11.xml" ContentType="application/vnd.ms-office.activeX+xml"/>
  <Override PartName="/ppt/notesSlides/notesSlide12.xml" ContentType="application/vnd.openxmlformats-officedocument.presentationml.notesSlide+xml"/>
  <Override PartName="/ppt/activeX/activeX12.xml" ContentType="application/vnd.ms-office.activeX+xml"/>
  <Override PartName="/ppt/notesSlides/notesSlide13.xml" ContentType="application/vnd.openxmlformats-officedocument.presentationml.notesSlide+xml"/>
  <Override PartName="/ppt/activeX/activeX13.xml" ContentType="application/vnd.ms-office.activeX+xml"/>
  <Override PartName="/ppt/notesSlides/notesSlide14.xml" ContentType="application/vnd.openxmlformats-officedocument.presentationml.notesSlide+xml"/>
  <Override PartName="/ppt/embeddings/oleObject26.bin" ContentType="application/vnd.openxmlformats-officedocument.oleObject"/>
  <Override PartName="/ppt/activeX/activeX14.xml" ContentType="application/vnd.ms-office.activeX+xml"/>
  <Override PartName="/ppt/notesSlides/notesSlide15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activeX/activeX15.xml" ContentType="application/vnd.ms-office.activeX+xml"/>
  <Override PartName="/ppt/notesSlides/notesSlide16.xml" ContentType="application/vnd.openxmlformats-officedocument.presentationml.notesSlide+xml"/>
  <Override PartName="/ppt/embeddings/oleObject29.bin" ContentType="application/vnd.openxmlformats-officedocument.oleObject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embeddings/oleObject30.bin" ContentType="application/vnd.openxmlformats-officedocument.oleObject"/>
  <Override PartName="/ppt/activeX/activeX16.xml" ContentType="application/vnd.ms-office.activeX+xml"/>
  <Override PartName="/ppt/notesSlides/notesSlide17.xml" ContentType="application/vnd.openxmlformats-officedocument.presentationml.notesSlide+xml"/>
  <Override PartName="/ppt/activeX/activeX17.xml" ContentType="application/vnd.ms-office.activeX+xml"/>
  <Override PartName="/ppt/notesSlides/notesSlide18.xml" ContentType="application/vnd.openxmlformats-officedocument.presentationml.notesSlide+xml"/>
  <Override PartName="/ppt/embeddings/oleObject31.bin" ContentType="application/vnd.openxmlformats-officedocument.oleObject"/>
  <Override PartName="/ppt/activeX/activeX18.xml" ContentType="application/vnd.ms-office.activeX+xml"/>
  <Override PartName="/ppt/notesSlides/notesSlide19.xml" ContentType="application/vnd.openxmlformats-officedocument.presentationml.notesSlide+xml"/>
  <Override PartName="/ppt/embeddings/oleObject32.bin" ContentType="application/vnd.openxmlformats-officedocument.oleObject"/>
  <Override PartName="/ppt/activeX/activeX19.xml" ContentType="application/vnd.ms-office.activeX+xml"/>
  <Override PartName="/ppt/notesSlides/notesSlide20.xml" ContentType="application/vnd.openxmlformats-officedocument.presentationml.notesSlide+xml"/>
  <Override PartName="/ppt/embeddings/oleObject33.bin" ContentType="application/vnd.openxmlformats-officedocument.oleObject"/>
  <Override PartName="/ppt/activeX/activeX20.xml" ContentType="application/vnd.ms-office.activeX+xml"/>
  <Override PartName="/ppt/notesSlides/notesSlide21.xml" ContentType="application/vnd.openxmlformats-officedocument.presentationml.notesSlide+xml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activeX/activeX21.xml" ContentType="application/vnd.ms-office.activeX+xml"/>
  <Override PartName="/ppt/notesSlides/notesSlide22.xml" ContentType="application/vnd.openxmlformats-officedocument.presentationml.notesSlide+xml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activeX/activeX22.xml" ContentType="application/vnd.ms-office.activeX+xml"/>
  <Override PartName="/ppt/notesSlides/notesSlide23.xml" ContentType="application/vnd.openxmlformats-officedocument.presentationml.notesSlide+xml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activeX/activeX23.xml" ContentType="application/vnd.ms-office.activeX+xml"/>
  <Override PartName="/ppt/notesSlides/notesSlide24.xml" ContentType="application/vnd.openxmlformats-officedocument.presentationml.notesSlide+xml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activeX/activeX24.xml" ContentType="application/vnd.ms-office.activeX+xml"/>
  <Override PartName="/ppt/notesSlides/notesSlide25.xml" ContentType="application/vnd.openxmlformats-officedocument.presentationml.notesSlide+xml"/>
  <Override PartName="/ppt/activeX/activeX25.xml" ContentType="application/vnd.ms-office.activeX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ctiveX/activeX26.xml" ContentType="application/vnd.ms-office.activeX+xml"/>
  <Override PartName="/ppt/notesSlides/notesSlide27.xml" ContentType="application/vnd.openxmlformats-officedocument.presentationml.notesSlide+xml"/>
  <Override PartName="/ppt/activeX/activeX27.xml" ContentType="application/vnd.ms-office.activeX+xml"/>
  <Override PartName="/ppt/notesSlides/notesSlide28.xml" ContentType="application/vnd.openxmlformats-officedocument.presentationml.notesSlide+xml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activeX/activeX28.xml" ContentType="application/vnd.ms-office.activeX+xml"/>
  <Override PartName="/ppt/notesSlides/notesSlide29.xml" ContentType="application/vnd.openxmlformats-officedocument.presentationml.notesSlide+xml"/>
  <Override PartName="/ppt/activeX/activeX29.xml" ContentType="application/vnd.ms-office.activeX+xml"/>
  <Override PartName="/ppt/notesSlides/notesSlide30.xml" ContentType="application/vnd.openxmlformats-officedocument.presentationml.notesSlide+xml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activeX/activeX30.xml" ContentType="application/vnd.ms-office.activeX+xml"/>
  <Override PartName="/ppt/notesSlides/notesSlide31.xml" ContentType="application/vnd.openxmlformats-officedocument.presentationml.notesSlide+xml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activeX/activeX31.xml" ContentType="application/vnd.ms-office.activeX+xml"/>
  <Override PartName="/ppt/notesSlides/notesSlide32.xml" ContentType="application/vnd.openxmlformats-officedocument.presentationml.notesSlide+xml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activeX/activeX32.xml" ContentType="application/vnd.ms-office.activeX+xml"/>
  <Override PartName="/ppt/notesSlides/notesSlide33.xml" ContentType="application/vnd.openxmlformats-officedocument.presentationml.notesSlide+xml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activeX/activeX33.xml" ContentType="application/vnd.ms-office.activeX+xml"/>
  <Override PartName="/ppt/notesSlides/notesSlide34.xml" ContentType="application/vnd.openxmlformats-officedocument.presentationml.notesSlide+xml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activeX/activeX34.xml" ContentType="application/vnd.ms-office.activeX+xml"/>
  <Override PartName="/ppt/notesSlides/notesSlide35.xml" ContentType="application/vnd.openxmlformats-officedocument.presentationml.notesSlide+xml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activeX/activeX35.xml" ContentType="application/vnd.ms-office.activeX+xml"/>
  <Override PartName="/ppt/notesSlides/notesSlide36.xml" ContentType="application/vnd.openxmlformats-officedocument.presentationml.notesSlide+xml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activeX/activeX36.xml" ContentType="application/vnd.ms-office.activeX+xml"/>
  <Override PartName="/ppt/notesSlides/notesSlide37.xml" ContentType="application/vnd.openxmlformats-officedocument.presentationml.notesSlide+xml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activeX/activeX37.xml" ContentType="application/vnd.ms-office.activeX+xml"/>
  <Override PartName="/ppt/notesSlides/notesSlide38.xml" ContentType="application/vnd.openxmlformats-officedocument.presentationml.notesSlide+xml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activeX/activeX38.xml" ContentType="application/vnd.ms-office.activeX+xml"/>
  <Override PartName="/ppt/notesSlides/notesSlide39.xml" ContentType="application/vnd.openxmlformats-officedocument.presentationml.notesSlide+xml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activeX/activeX39.xml" ContentType="application/vnd.ms-office.activeX+xml"/>
  <Override PartName="/ppt/notesSlides/notesSlide40.xml" ContentType="application/vnd.openxmlformats-officedocument.presentationml.notesSlide+xml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activeX/activeX40.xml" ContentType="application/vnd.ms-office.activeX+xml"/>
  <Override PartName="/ppt/notesSlides/notesSlide41.xml" ContentType="application/vnd.openxmlformats-officedocument.presentationml.notesSlide+xml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activeX/activeX41.xml" ContentType="application/vnd.ms-office.activeX+xml"/>
  <Override PartName="/ppt/notesSlides/notesSlide42.xml" ContentType="application/vnd.openxmlformats-officedocument.presentationml.notesSlide+xml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activeX/activeX42.xml" ContentType="application/vnd.ms-office.activeX+xml"/>
  <Override PartName="/ppt/notesSlides/notesSlide43.xml" ContentType="application/vnd.openxmlformats-officedocument.presentationml.notesSlide+xml"/>
  <Override PartName="/ppt/activeX/activeX43.xml" ContentType="application/vnd.ms-office.activeX+xml"/>
  <Override PartName="/ppt/notesSlides/notesSlide44.xml" ContentType="application/vnd.openxmlformats-officedocument.presentationml.notesSlide+xml"/>
  <Override PartName="/ppt/activeX/activeX44.xml" ContentType="application/vnd.ms-office.activeX+xml"/>
  <Override PartName="/ppt/notesSlides/notesSlide45.xml" ContentType="application/vnd.openxmlformats-officedocument.presentationml.notesSlide+xml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activeX/activeX45.xml" ContentType="application/vnd.ms-office.activeX+xml"/>
  <Override PartName="/ppt/notesSlides/notesSlide46.xml" ContentType="application/vnd.openxmlformats-officedocument.presentationml.notesSlide+xml"/>
  <Override PartName="/ppt/activeX/activeX46.xml" ContentType="application/vnd.ms-office.activeX+xml"/>
  <Override PartName="/ppt/notesSlides/notesSlide47.xml" ContentType="application/vnd.openxmlformats-officedocument.presentationml.notesSlide+xml"/>
  <Override PartName="/ppt/activeX/activeX47.xml" ContentType="application/vnd.ms-office.activeX+xml"/>
  <Override PartName="/ppt/notesSlides/notesSlide48.xml" ContentType="application/vnd.openxmlformats-officedocument.presentationml.notesSlide+xml"/>
  <Override PartName="/ppt/activeX/activeX48.xml" ContentType="application/vnd.ms-office.activeX+xml"/>
  <Override PartName="/ppt/notesSlides/notesSlide4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ctiveX/activeX49.xml" ContentType="application/vnd.ms-office.activeX+xml"/>
  <Override PartName="/ppt/notesSlides/notesSlide50.xml" ContentType="application/vnd.openxmlformats-officedocument.presentationml.notesSlide+xml"/>
  <Override PartName="/ppt/activeX/activeX50.xml" ContentType="application/vnd.ms-office.activeX+xml"/>
  <Override PartName="/ppt/notesSlides/notesSlide51.xml" ContentType="application/vnd.openxmlformats-officedocument.presentationml.notesSlide+xml"/>
  <Override PartName="/ppt/activeX/activeX51.xml" ContentType="application/vnd.ms-office.activeX+xml"/>
  <Override PartName="/ppt/notesSlides/notesSlide52.xml" ContentType="application/vnd.openxmlformats-officedocument.presentationml.notesSlide+xml"/>
  <Override PartName="/ppt/activeX/activeX52.xml" ContentType="application/vnd.ms-office.activeX+xml"/>
  <Override PartName="/ppt/notesSlides/notesSlide53.xml" ContentType="application/vnd.openxmlformats-officedocument.presentationml.notesSlide+xml"/>
  <Override PartName="/ppt/activeX/activeX53.xml" ContentType="application/vnd.ms-office.activeX+xml"/>
  <Override PartName="/ppt/notesSlides/notesSlide54.xml" ContentType="application/vnd.openxmlformats-officedocument.presentationml.notesSlide+xml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activeX/activeX54.xml" ContentType="application/vnd.ms-office.activeX+xml"/>
  <Override PartName="/ppt/notesSlides/notesSlide55.xml" ContentType="application/vnd.openxmlformats-officedocument.presentationml.notesSlide+xml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activeX/activeX55.xml" ContentType="application/vnd.ms-office.activeX+xml"/>
  <Override PartName="/ppt/notesSlides/notesSlide56.xml" ContentType="application/vnd.openxmlformats-officedocument.presentationml.notesSlide+xml"/>
  <Override PartName="/ppt/activeX/activeX56.xml" ContentType="application/vnd.ms-office.activeX+xml"/>
  <Override PartName="/ppt/notesSlides/notesSlide57.xml" ContentType="application/vnd.openxmlformats-officedocument.presentationml.notesSlide+xml"/>
  <Override PartName="/ppt/activeX/activeX57.xml" ContentType="application/vnd.ms-office.activeX+xml"/>
  <Override PartName="/ppt/notesSlides/notesSlide58.xml" ContentType="application/vnd.openxmlformats-officedocument.presentationml.notesSlide+xml"/>
  <Override PartName="/ppt/activeX/activeX58.xml" ContentType="application/vnd.ms-office.activeX+xml"/>
  <Override PartName="/ppt/notesSlides/notesSlide59.xml" ContentType="application/vnd.openxmlformats-officedocument.presentationml.notesSlide+xml"/>
  <Override PartName="/ppt/activeX/activeX59.xml" ContentType="application/vnd.ms-office.activeX+xml"/>
  <Override PartName="/ppt/notesSlides/notesSlide60.xml" ContentType="application/vnd.openxmlformats-officedocument.presentationml.notesSlide+xml"/>
  <Override PartName="/ppt/activeX/activeX60.xml" ContentType="application/vnd.ms-office.activeX+xml"/>
  <Override PartName="/ppt/notesSlides/notesSlide61.xml" ContentType="application/vnd.openxmlformats-officedocument.presentationml.notesSlide+xml"/>
  <Override PartName="/ppt/activeX/activeX61.xml" ContentType="application/vnd.ms-office.activeX+xml"/>
  <Override PartName="/ppt/notesSlides/notesSlide62.xml" ContentType="application/vnd.openxmlformats-officedocument.presentationml.notesSlide+xml"/>
  <Override PartName="/ppt/activeX/activeX62.xml" ContentType="application/vnd.ms-office.activeX+xml"/>
  <Override PartName="/ppt/notesSlides/notesSlide63.xml" ContentType="application/vnd.openxmlformats-officedocument.presentationml.notesSlide+xml"/>
  <Override PartName="/ppt/activeX/activeX63.xml" ContentType="application/vnd.ms-office.activeX+xml"/>
  <Override PartName="/ppt/notesSlides/notesSlide64.xml" ContentType="application/vnd.openxmlformats-officedocument.presentationml.notesSlide+xml"/>
  <Override PartName="/ppt/activeX/activeX64.xml" ContentType="application/vnd.ms-office.activeX+xml"/>
  <Override PartName="/ppt/notesSlides/notesSlide65.xml" ContentType="application/vnd.openxmlformats-officedocument.presentationml.notesSlide+xml"/>
  <Override PartName="/ppt/activeX/activeX65.xml" ContentType="application/vnd.ms-office.activeX+xml"/>
  <Override PartName="/ppt/notesSlides/notesSlide66.xml" ContentType="application/vnd.openxmlformats-officedocument.presentationml.notesSlide+xml"/>
  <Override PartName="/ppt/activeX/activeX66.xml" ContentType="application/vnd.ms-office.activeX+xml"/>
  <Override PartName="/ppt/notesSlides/notesSlide67.xml" ContentType="application/vnd.openxmlformats-officedocument.presentationml.notesSlide+xml"/>
  <Override PartName="/ppt/activeX/activeX67.xml" ContentType="application/vnd.ms-office.activeX+xml"/>
  <Override PartName="/ppt/notesSlides/notesSlide68.xml" ContentType="application/vnd.openxmlformats-officedocument.presentationml.notesSlide+xml"/>
  <Override PartName="/ppt/embeddings/oleObject112.bin" ContentType="application/vnd.openxmlformats-officedocument.oleObject"/>
  <Override PartName="/ppt/activeX/activeX68.xml" ContentType="application/vnd.ms-office.activeX+xml"/>
  <Override PartName="/ppt/notesSlides/notesSlide69.xml" ContentType="application/vnd.openxmlformats-officedocument.presentationml.notesSlide+xml"/>
  <Override PartName="/ppt/embeddings/oleObject113.bin" ContentType="application/vnd.openxmlformats-officedocument.oleObject"/>
  <Override PartName="/ppt/activeX/activeX69.xml" ContentType="application/vnd.ms-office.activeX+xml"/>
  <Override PartName="/ppt/notesSlides/notesSlide70.xml" ContentType="application/vnd.openxmlformats-officedocument.presentationml.notesSlide+xml"/>
  <Override PartName="/ppt/activeX/activeX70.xml" ContentType="application/vnd.ms-office.activeX+xml"/>
  <Override PartName="/ppt/notesSlides/notesSlide71.xml" ContentType="application/vnd.openxmlformats-officedocument.presentationml.notesSlide+xml"/>
  <Override PartName="/ppt/activeX/activeX71.xml" ContentType="application/vnd.ms-office.activeX+xml"/>
  <Override PartName="/ppt/notesSlides/notesSlide72.xml" ContentType="application/vnd.openxmlformats-officedocument.presentationml.notesSlide+xml"/>
  <Override PartName="/ppt/activeX/activeX72.xml" ContentType="application/vnd.ms-office.activeX+xml"/>
  <Override PartName="/ppt/notesSlides/notesSlide73.xml" ContentType="application/vnd.openxmlformats-officedocument.presentationml.notesSlide+xml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activeX/activeX73.xml" ContentType="application/vnd.ms-office.activeX+xml"/>
  <Override PartName="/ppt/notesSlides/notesSlide74.xml" ContentType="application/vnd.openxmlformats-officedocument.presentationml.notesSlide+xml"/>
  <Override PartName="/ppt/embeddings/oleObject116.bin" ContentType="application/vnd.openxmlformats-officedocument.oleObject"/>
  <Override PartName="/ppt/activeX/activeX74.xml" ContentType="application/vnd.ms-office.activeX+xml"/>
  <Override PartName="/ppt/notesSlides/notesSlide75.xml" ContentType="application/vnd.openxmlformats-officedocument.presentationml.notesSlide+xml"/>
  <Override PartName="/ppt/activeX/activeX75.xml" ContentType="application/vnd.ms-office.activeX+xml"/>
  <Override PartName="/ppt/notesSlides/notesSlide76.xml" ContentType="application/vnd.openxmlformats-officedocument.presentationml.notesSlide+xml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activeX/activeX76.xml" ContentType="application/vnd.ms-office.activeX+xml"/>
  <Override PartName="/ppt/notesSlides/notesSlide77.xml" ContentType="application/vnd.openxmlformats-officedocument.presentationml.notesSlide+xml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activeX/activeX77.xml" ContentType="application/vnd.ms-office.activeX+xml"/>
  <Override PartName="/ppt/notesSlides/notesSlide78.xml" ContentType="application/vnd.openxmlformats-officedocument.presentationml.notesSlide+xml"/>
  <Override PartName="/ppt/activeX/activeX78.xml" ContentType="application/vnd.ms-office.activeX+xml"/>
  <Override PartName="/ppt/notesSlides/notesSlide79.xml" ContentType="application/vnd.openxmlformats-officedocument.presentationml.notesSlide+xml"/>
  <Override PartName="/ppt/embeddings/oleObject121.bin" ContentType="application/vnd.openxmlformats-officedocument.oleObject"/>
  <Override PartName="/ppt/activeX/activeX79.xml" ContentType="application/vnd.ms-office.activeX+xml"/>
  <Override PartName="/ppt/notesSlides/notesSlide80.xml" ContentType="application/vnd.openxmlformats-officedocument.presentationml.notesSlide+xml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activeX/activeX80.xml" ContentType="application/vnd.ms-office.activeX+xml"/>
  <Override PartName="/ppt/notesSlides/notesSlide81.xml" ContentType="application/vnd.openxmlformats-officedocument.presentationml.notesSlide+xml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activeX/activeX81.xml" ContentType="application/vnd.ms-office.activeX+xml"/>
  <Override PartName="/ppt/notesSlides/notesSlide82.xml" ContentType="application/vnd.openxmlformats-officedocument.presentationml.notesSlide+xml"/>
  <Override PartName="/ppt/activeX/activeX82.xml" ContentType="application/vnd.ms-office.activeX+xml"/>
  <Override PartName="/ppt/notesSlides/notesSlide83.xml" ContentType="application/vnd.openxmlformats-officedocument.presentationml.notesSlide+xml"/>
  <Override PartName="/ppt/activeX/activeX83.xml" ContentType="application/vnd.ms-office.activeX+xml"/>
  <Override PartName="/ppt/notesSlides/notesSlide84.xml" ContentType="application/vnd.openxmlformats-officedocument.presentationml.notesSlide+xml"/>
  <Override PartName="/ppt/activeX/activeX84.xml" ContentType="application/vnd.ms-office.activeX+xml"/>
  <Override PartName="/ppt/notesSlides/notesSlide85.xml" ContentType="application/vnd.openxmlformats-officedocument.presentationml.notesSlide+xml"/>
  <Override PartName="/ppt/activeX/activeX85.xml" ContentType="application/vnd.ms-office.activeX+xml"/>
  <Override PartName="/ppt/notesSlides/notesSlide86.xml" ContentType="application/vnd.openxmlformats-officedocument.presentationml.notesSlide+xml"/>
  <Override PartName="/ppt/activeX/activeX86.xml" ContentType="application/vnd.ms-office.activeX+xml"/>
  <Override PartName="/ppt/notesSlides/notesSlide87.xml" ContentType="application/vnd.openxmlformats-officedocument.presentationml.notesSlide+xml"/>
  <Override PartName="/ppt/embeddings/oleObject126.bin" ContentType="application/vnd.openxmlformats-officedocument.oleObject"/>
  <Override PartName="/ppt/activeX/activeX87.xml" ContentType="application/vnd.ms-office.activeX+xml"/>
  <Override PartName="/ppt/notesSlides/notesSlide88.xml" ContentType="application/vnd.openxmlformats-officedocument.presentationml.notesSlide+xml"/>
  <Override PartName="/ppt/embeddings/oleObject127.bin" ContentType="application/vnd.openxmlformats-officedocument.oleObject"/>
  <Override PartName="/ppt/activeX/activeX88.xml" ContentType="application/vnd.ms-office.activeX+xml"/>
  <Override PartName="/ppt/notesSlides/notesSlide89.xml" ContentType="application/vnd.openxmlformats-officedocument.presentationml.notesSlide+xml"/>
  <Override PartName="/ppt/activeX/activeX89.xml" ContentType="application/vnd.ms-office.activeX+xml"/>
  <Override PartName="/ppt/notesSlides/notesSlide90.xml" ContentType="application/vnd.openxmlformats-officedocument.presentationml.notesSlide+xml"/>
  <Override PartName="/ppt/activeX/activeX90.xml" ContentType="application/vnd.ms-office.activeX+xml"/>
  <Override PartName="/ppt/notesSlides/notesSlide91.xml" ContentType="application/vnd.openxmlformats-officedocument.presentationml.notesSlide+xml"/>
  <Override PartName="/ppt/activeX/activeX91.xml" ContentType="application/vnd.ms-office.activeX+xml"/>
  <Override PartName="/ppt/notesSlides/notesSlide92.xml" ContentType="application/vnd.openxmlformats-officedocument.presentationml.notesSlide+xml"/>
  <Override PartName="/ppt/activeX/activeX92.xml" ContentType="application/vnd.ms-office.activeX+xml"/>
  <Override PartName="/ppt/notesSlides/notesSlide93.xml" ContentType="application/vnd.openxmlformats-officedocument.presentationml.notesSlide+xml"/>
  <Override PartName="/ppt/activeX/activeX93.xml" ContentType="application/vnd.ms-office.activeX+xml"/>
  <Override PartName="/ppt/notesSlides/notesSlide94.xml" ContentType="application/vnd.openxmlformats-officedocument.presentationml.notesSlide+xml"/>
  <Override PartName="/ppt/activeX/activeX94.xml" ContentType="application/vnd.ms-office.activeX+xml"/>
  <Override PartName="/ppt/notesSlides/notesSlide95.xml" ContentType="application/vnd.openxmlformats-officedocument.presentationml.notesSlide+xml"/>
  <Override PartName="/ppt/activeX/activeX95.xml" ContentType="application/vnd.ms-office.activeX+xml"/>
  <Override PartName="/ppt/notesSlides/notesSlide96.xml" ContentType="application/vnd.openxmlformats-officedocument.presentationml.notesSlide+xml"/>
  <Override PartName="/ppt/activeX/activeX96.xml" ContentType="application/vnd.ms-office.activeX+xml"/>
  <Override PartName="/ppt/notesSlides/notesSlide97.xml" ContentType="application/vnd.openxmlformats-officedocument.presentationml.notesSlide+xml"/>
  <Override PartName="/ppt/activeX/activeX97.xml" ContentType="application/vnd.ms-office.activeX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00"/>
  </p:notesMasterIdLst>
  <p:handoutMasterIdLst>
    <p:handoutMasterId r:id="rId101"/>
  </p:handoutMasterIdLst>
  <p:sldIdLst>
    <p:sldId id="259" r:id="rId2"/>
    <p:sldId id="429" r:id="rId3"/>
    <p:sldId id="532" r:id="rId4"/>
    <p:sldId id="531" r:id="rId5"/>
    <p:sldId id="533" r:id="rId6"/>
    <p:sldId id="536" r:id="rId7"/>
    <p:sldId id="430" r:id="rId8"/>
    <p:sldId id="431" r:id="rId9"/>
    <p:sldId id="432" r:id="rId10"/>
    <p:sldId id="433" r:id="rId11"/>
    <p:sldId id="521" r:id="rId12"/>
    <p:sldId id="435" r:id="rId13"/>
    <p:sldId id="434" r:id="rId14"/>
    <p:sldId id="437" r:id="rId15"/>
    <p:sldId id="439" r:id="rId16"/>
    <p:sldId id="438" r:id="rId17"/>
    <p:sldId id="534" r:id="rId18"/>
    <p:sldId id="535" r:id="rId19"/>
    <p:sldId id="537" r:id="rId20"/>
    <p:sldId id="539" r:id="rId21"/>
    <p:sldId id="540" r:id="rId22"/>
    <p:sldId id="542" r:id="rId23"/>
    <p:sldId id="541" r:id="rId24"/>
    <p:sldId id="538" r:id="rId25"/>
    <p:sldId id="436" r:id="rId26"/>
    <p:sldId id="544" r:id="rId27"/>
    <p:sldId id="440" r:id="rId28"/>
    <p:sldId id="450" r:id="rId29"/>
    <p:sldId id="476" r:id="rId30"/>
    <p:sldId id="543" r:id="rId31"/>
    <p:sldId id="451" r:id="rId32"/>
    <p:sldId id="454" r:id="rId33"/>
    <p:sldId id="457" r:id="rId34"/>
    <p:sldId id="456" r:id="rId35"/>
    <p:sldId id="458" r:id="rId36"/>
    <p:sldId id="459" r:id="rId37"/>
    <p:sldId id="462" r:id="rId38"/>
    <p:sldId id="461" r:id="rId39"/>
    <p:sldId id="546" r:id="rId40"/>
    <p:sldId id="463" r:id="rId41"/>
    <p:sldId id="464" r:id="rId42"/>
    <p:sldId id="466" r:id="rId43"/>
    <p:sldId id="465" r:id="rId44"/>
    <p:sldId id="528" r:id="rId45"/>
    <p:sldId id="467" r:id="rId46"/>
    <p:sldId id="470" r:id="rId47"/>
    <p:sldId id="469" r:id="rId48"/>
    <p:sldId id="452" r:id="rId49"/>
    <p:sldId id="547" r:id="rId50"/>
    <p:sldId id="545" r:id="rId51"/>
    <p:sldId id="471" r:id="rId52"/>
    <p:sldId id="473" r:id="rId53"/>
    <p:sldId id="477" r:id="rId54"/>
    <p:sldId id="475" r:id="rId55"/>
    <p:sldId id="478" r:id="rId56"/>
    <p:sldId id="426" r:id="rId57"/>
    <p:sldId id="489" r:id="rId58"/>
    <p:sldId id="490" r:id="rId59"/>
    <p:sldId id="472" r:id="rId60"/>
    <p:sldId id="479" r:id="rId61"/>
    <p:sldId id="481" r:id="rId62"/>
    <p:sldId id="482" r:id="rId63"/>
    <p:sldId id="483" r:id="rId64"/>
    <p:sldId id="484" r:id="rId65"/>
    <p:sldId id="485" r:id="rId66"/>
    <p:sldId id="486" r:id="rId67"/>
    <p:sldId id="530" r:id="rId68"/>
    <p:sldId id="474" r:id="rId69"/>
    <p:sldId id="525" r:id="rId70"/>
    <p:sldId id="488" r:id="rId71"/>
    <p:sldId id="526" r:id="rId72"/>
    <p:sldId id="527" r:id="rId73"/>
    <p:sldId id="493" r:id="rId74"/>
    <p:sldId id="495" r:id="rId75"/>
    <p:sldId id="494" r:id="rId76"/>
    <p:sldId id="551" r:id="rId77"/>
    <p:sldId id="497" r:id="rId78"/>
    <p:sldId id="491" r:id="rId79"/>
    <p:sldId id="496" r:id="rId80"/>
    <p:sldId id="499" r:id="rId81"/>
    <p:sldId id="498" r:id="rId82"/>
    <p:sldId id="502" r:id="rId83"/>
    <p:sldId id="503" r:id="rId84"/>
    <p:sldId id="504" r:id="rId85"/>
    <p:sldId id="505" r:id="rId86"/>
    <p:sldId id="549" r:id="rId87"/>
    <p:sldId id="507" r:id="rId88"/>
    <p:sldId id="509" r:id="rId89"/>
    <p:sldId id="501" r:id="rId90"/>
    <p:sldId id="487" r:id="rId91"/>
    <p:sldId id="548" r:id="rId92"/>
    <p:sldId id="550" r:id="rId93"/>
    <p:sldId id="512" r:id="rId94"/>
    <p:sldId id="519" r:id="rId95"/>
    <p:sldId id="441" r:id="rId96"/>
    <p:sldId id="516" r:id="rId97"/>
    <p:sldId id="517" r:id="rId98"/>
    <p:sldId id="515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vin" initials="kc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9A"/>
    <a:srgbClr val="74B230"/>
    <a:srgbClr val="FF6600"/>
    <a:srgbClr val="7ABC32"/>
    <a:srgbClr val="006600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8" autoAdjust="0"/>
    <p:restoredTop sz="76235" autoAdjust="0"/>
  </p:normalViewPr>
  <p:slideViewPr>
    <p:cSldViewPr>
      <p:cViewPr>
        <p:scale>
          <a:sx n="73" d="100"/>
          <a:sy n="73" d="100"/>
        </p:scale>
        <p:origin x="-906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58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30.xml.rels><?xml version="1.0" encoding="UTF-8" standalone="yes"?>
<Relationships xmlns="http://schemas.openxmlformats.org/package/2006/relationships"><Relationship Id="rId1" Type="http://schemas.microsoft.com/office/2006/relationships/activeXControlBinary" Target="activeX30.bin"/></Relationships>
</file>

<file path=ppt/activeX/_rels/activeX31.xml.rels><?xml version="1.0" encoding="UTF-8" standalone="yes"?>
<Relationships xmlns="http://schemas.openxmlformats.org/package/2006/relationships"><Relationship Id="rId1" Type="http://schemas.microsoft.com/office/2006/relationships/activeXControlBinary" Target="activeX31.bin"/></Relationships>
</file>

<file path=ppt/activeX/_rels/activeX32.xml.rels><?xml version="1.0" encoding="UTF-8" standalone="yes"?>
<Relationships xmlns="http://schemas.openxmlformats.org/package/2006/relationships"><Relationship Id="rId1" Type="http://schemas.microsoft.com/office/2006/relationships/activeXControlBinary" Target="activeX32.bin"/></Relationships>
</file>

<file path=ppt/activeX/_rels/activeX33.xml.rels><?xml version="1.0" encoding="UTF-8" standalone="yes"?>
<Relationships xmlns="http://schemas.openxmlformats.org/package/2006/relationships"><Relationship Id="rId1" Type="http://schemas.microsoft.com/office/2006/relationships/activeXControlBinary" Target="activeX33.bin"/></Relationships>
</file>

<file path=ppt/activeX/_rels/activeX34.xml.rels><?xml version="1.0" encoding="UTF-8" standalone="yes"?>
<Relationships xmlns="http://schemas.openxmlformats.org/package/2006/relationships"><Relationship Id="rId1" Type="http://schemas.microsoft.com/office/2006/relationships/activeXControlBinary" Target="activeX34.bin"/></Relationships>
</file>

<file path=ppt/activeX/_rels/activeX35.xml.rels><?xml version="1.0" encoding="UTF-8" standalone="yes"?>
<Relationships xmlns="http://schemas.openxmlformats.org/package/2006/relationships"><Relationship Id="rId1" Type="http://schemas.microsoft.com/office/2006/relationships/activeXControlBinary" Target="activeX35.bin"/></Relationships>
</file>

<file path=ppt/activeX/_rels/activeX36.xml.rels><?xml version="1.0" encoding="UTF-8" standalone="yes"?>
<Relationships xmlns="http://schemas.openxmlformats.org/package/2006/relationships"><Relationship Id="rId1" Type="http://schemas.microsoft.com/office/2006/relationships/activeXControlBinary" Target="activeX36.bin"/></Relationships>
</file>

<file path=ppt/activeX/_rels/activeX37.xml.rels><?xml version="1.0" encoding="UTF-8" standalone="yes"?>
<Relationships xmlns="http://schemas.openxmlformats.org/package/2006/relationships"><Relationship Id="rId1" Type="http://schemas.microsoft.com/office/2006/relationships/activeXControlBinary" Target="activeX37.bin"/></Relationships>
</file>

<file path=ppt/activeX/_rels/activeX38.xml.rels><?xml version="1.0" encoding="UTF-8" standalone="yes"?>
<Relationships xmlns="http://schemas.openxmlformats.org/package/2006/relationships"><Relationship Id="rId1" Type="http://schemas.microsoft.com/office/2006/relationships/activeXControlBinary" Target="activeX38.bin"/></Relationships>
</file>

<file path=ppt/activeX/_rels/activeX39.xml.rels><?xml version="1.0" encoding="UTF-8" standalone="yes"?>
<Relationships xmlns="http://schemas.openxmlformats.org/package/2006/relationships"><Relationship Id="rId1" Type="http://schemas.microsoft.com/office/2006/relationships/activeXControlBinary" Target="activeX39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40.xml.rels><?xml version="1.0" encoding="UTF-8" standalone="yes"?>
<Relationships xmlns="http://schemas.openxmlformats.org/package/2006/relationships"><Relationship Id="rId1" Type="http://schemas.microsoft.com/office/2006/relationships/activeXControlBinary" Target="activeX40.bin"/></Relationships>
</file>

<file path=ppt/activeX/_rels/activeX41.xml.rels><?xml version="1.0" encoding="UTF-8" standalone="yes"?>
<Relationships xmlns="http://schemas.openxmlformats.org/package/2006/relationships"><Relationship Id="rId1" Type="http://schemas.microsoft.com/office/2006/relationships/activeXControlBinary" Target="activeX41.bin"/></Relationships>
</file>

<file path=ppt/activeX/_rels/activeX42.xml.rels><?xml version="1.0" encoding="UTF-8" standalone="yes"?>
<Relationships xmlns="http://schemas.openxmlformats.org/package/2006/relationships"><Relationship Id="rId1" Type="http://schemas.microsoft.com/office/2006/relationships/activeXControlBinary" Target="activeX42.bin"/></Relationships>
</file>

<file path=ppt/activeX/_rels/activeX43.xml.rels><?xml version="1.0" encoding="UTF-8" standalone="yes"?>
<Relationships xmlns="http://schemas.openxmlformats.org/package/2006/relationships"><Relationship Id="rId1" Type="http://schemas.microsoft.com/office/2006/relationships/activeXControlBinary" Target="activeX43.bin"/></Relationships>
</file>

<file path=ppt/activeX/_rels/activeX44.xml.rels><?xml version="1.0" encoding="UTF-8" standalone="yes"?>
<Relationships xmlns="http://schemas.openxmlformats.org/package/2006/relationships"><Relationship Id="rId1" Type="http://schemas.microsoft.com/office/2006/relationships/activeXControlBinary" Target="activeX44.bin"/></Relationships>
</file>

<file path=ppt/activeX/_rels/activeX45.xml.rels><?xml version="1.0" encoding="UTF-8" standalone="yes"?>
<Relationships xmlns="http://schemas.openxmlformats.org/package/2006/relationships"><Relationship Id="rId1" Type="http://schemas.microsoft.com/office/2006/relationships/activeXControlBinary" Target="activeX45.bin"/></Relationships>
</file>

<file path=ppt/activeX/_rels/activeX46.xml.rels><?xml version="1.0" encoding="UTF-8" standalone="yes"?>
<Relationships xmlns="http://schemas.openxmlformats.org/package/2006/relationships"><Relationship Id="rId1" Type="http://schemas.microsoft.com/office/2006/relationships/activeXControlBinary" Target="activeX46.bin"/></Relationships>
</file>

<file path=ppt/activeX/_rels/activeX47.xml.rels><?xml version="1.0" encoding="UTF-8" standalone="yes"?>
<Relationships xmlns="http://schemas.openxmlformats.org/package/2006/relationships"><Relationship Id="rId1" Type="http://schemas.microsoft.com/office/2006/relationships/activeXControlBinary" Target="activeX47.bin"/></Relationships>
</file>

<file path=ppt/activeX/_rels/activeX48.xml.rels><?xml version="1.0" encoding="UTF-8" standalone="yes"?>
<Relationships xmlns="http://schemas.openxmlformats.org/package/2006/relationships"><Relationship Id="rId1" Type="http://schemas.microsoft.com/office/2006/relationships/activeXControlBinary" Target="activeX48.bin"/></Relationships>
</file>

<file path=ppt/activeX/_rels/activeX49.xml.rels><?xml version="1.0" encoding="UTF-8" standalone="yes"?>
<Relationships xmlns="http://schemas.openxmlformats.org/package/2006/relationships"><Relationship Id="rId1" Type="http://schemas.microsoft.com/office/2006/relationships/activeXControlBinary" Target="activeX49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50.xml.rels><?xml version="1.0" encoding="UTF-8" standalone="yes"?>
<Relationships xmlns="http://schemas.openxmlformats.org/package/2006/relationships"><Relationship Id="rId1" Type="http://schemas.microsoft.com/office/2006/relationships/activeXControlBinary" Target="activeX50.bin"/></Relationships>
</file>

<file path=ppt/activeX/_rels/activeX51.xml.rels><?xml version="1.0" encoding="UTF-8" standalone="yes"?>
<Relationships xmlns="http://schemas.openxmlformats.org/package/2006/relationships"><Relationship Id="rId1" Type="http://schemas.microsoft.com/office/2006/relationships/activeXControlBinary" Target="activeX51.bin"/></Relationships>
</file>

<file path=ppt/activeX/_rels/activeX52.xml.rels><?xml version="1.0" encoding="UTF-8" standalone="yes"?>
<Relationships xmlns="http://schemas.openxmlformats.org/package/2006/relationships"><Relationship Id="rId1" Type="http://schemas.microsoft.com/office/2006/relationships/activeXControlBinary" Target="activeX52.bin"/></Relationships>
</file>

<file path=ppt/activeX/_rels/activeX53.xml.rels><?xml version="1.0" encoding="UTF-8" standalone="yes"?>
<Relationships xmlns="http://schemas.openxmlformats.org/package/2006/relationships"><Relationship Id="rId1" Type="http://schemas.microsoft.com/office/2006/relationships/activeXControlBinary" Target="activeX53.bin"/></Relationships>
</file>

<file path=ppt/activeX/_rels/activeX54.xml.rels><?xml version="1.0" encoding="UTF-8" standalone="yes"?>
<Relationships xmlns="http://schemas.openxmlformats.org/package/2006/relationships"><Relationship Id="rId1" Type="http://schemas.microsoft.com/office/2006/relationships/activeXControlBinary" Target="activeX54.bin"/></Relationships>
</file>

<file path=ppt/activeX/_rels/activeX55.xml.rels><?xml version="1.0" encoding="UTF-8" standalone="yes"?>
<Relationships xmlns="http://schemas.openxmlformats.org/package/2006/relationships"><Relationship Id="rId1" Type="http://schemas.microsoft.com/office/2006/relationships/activeXControlBinary" Target="activeX55.bin"/></Relationships>
</file>

<file path=ppt/activeX/_rels/activeX56.xml.rels><?xml version="1.0" encoding="UTF-8" standalone="yes"?>
<Relationships xmlns="http://schemas.openxmlformats.org/package/2006/relationships"><Relationship Id="rId1" Type="http://schemas.microsoft.com/office/2006/relationships/activeXControlBinary" Target="activeX56.bin"/></Relationships>
</file>

<file path=ppt/activeX/_rels/activeX57.xml.rels><?xml version="1.0" encoding="UTF-8" standalone="yes"?>
<Relationships xmlns="http://schemas.openxmlformats.org/package/2006/relationships"><Relationship Id="rId1" Type="http://schemas.microsoft.com/office/2006/relationships/activeXControlBinary" Target="activeX57.bin"/></Relationships>
</file>

<file path=ppt/activeX/_rels/activeX58.xml.rels><?xml version="1.0" encoding="UTF-8" standalone="yes"?>
<Relationships xmlns="http://schemas.openxmlformats.org/package/2006/relationships"><Relationship Id="rId1" Type="http://schemas.microsoft.com/office/2006/relationships/activeXControlBinary" Target="activeX58.bin"/></Relationships>
</file>

<file path=ppt/activeX/_rels/activeX59.xml.rels><?xml version="1.0" encoding="UTF-8" standalone="yes"?>
<Relationships xmlns="http://schemas.openxmlformats.org/package/2006/relationships"><Relationship Id="rId1" Type="http://schemas.microsoft.com/office/2006/relationships/activeXControlBinary" Target="activeX59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60.xml.rels><?xml version="1.0" encoding="UTF-8" standalone="yes"?>
<Relationships xmlns="http://schemas.openxmlformats.org/package/2006/relationships"><Relationship Id="rId1" Type="http://schemas.microsoft.com/office/2006/relationships/activeXControlBinary" Target="activeX60.bin"/></Relationships>
</file>

<file path=ppt/activeX/_rels/activeX61.xml.rels><?xml version="1.0" encoding="UTF-8" standalone="yes"?>
<Relationships xmlns="http://schemas.openxmlformats.org/package/2006/relationships"><Relationship Id="rId1" Type="http://schemas.microsoft.com/office/2006/relationships/activeXControlBinary" Target="activeX61.bin"/></Relationships>
</file>

<file path=ppt/activeX/_rels/activeX62.xml.rels><?xml version="1.0" encoding="UTF-8" standalone="yes"?>
<Relationships xmlns="http://schemas.openxmlformats.org/package/2006/relationships"><Relationship Id="rId1" Type="http://schemas.microsoft.com/office/2006/relationships/activeXControlBinary" Target="activeX62.bin"/></Relationships>
</file>

<file path=ppt/activeX/_rels/activeX63.xml.rels><?xml version="1.0" encoding="UTF-8" standalone="yes"?>
<Relationships xmlns="http://schemas.openxmlformats.org/package/2006/relationships"><Relationship Id="rId1" Type="http://schemas.microsoft.com/office/2006/relationships/activeXControlBinary" Target="activeX63.bin"/></Relationships>
</file>

<file path=ppt/activeX/_rels/activeX64.xml.rels><?xml version="1.0" encoding="UTF-8" standalone="yes"?>
<Relationships xmlns="http://schemas.openxmlformats.org/package/2006/relationships"><Relationship Id="rId1" Type="http://schemas.microsoft.com/office/2006/relationships/activeXControlBinary" Target="activeX64.bin"/></Relationships>
</file>

<file path=ppt/activeX/_rels/activeX65.xml.rels><?xml version="1.0" encoding="UTF-8" standalone="yes"?>
<Relationships xmlns="http://schemas.openxmlformats.org/package/2006/relationships"><Relationship Id="rId1" Type="http://schemas.microsoft.com/office/2006/relationships/activeXControlBinary" Target="activeX65.bin"/></Relationships>
</file>

<file path=ppt/activeX/_rels/activeX66.xml.rels><?xml version="1.0" encoding="UTF-8" standalone="yes"?>
<Relationships xmlns="http://schemas.openxmlformats.org/package/2006/relationships"><Relationship Id="rId1" Type="http://schemas.microsoft.com/office/2006/relationships/activeXControlBinary" Target="activeX66.bin"/></Relationships>
</file>

<file path=ppt/activeX/_rels/activeX67.xml.rels><?xml version="1.0" encoding="UTF-8" standalone="yes"?>
<Relationships xmlns="http://schemas.openxmlformats.org/package/2006/relationships"><Relationship Id="rId1" Type="http://schemas.microsoft.com/office/2006/relationships/activeXControlBinary" Target="activeX67.bin"/></Relationships>
</file>

<file path=ppt/activeX/_rels/activeX68.xml.rels><?xml version="1.0" encoding="UTF-8" standalone="yes"?>
<Relationships xmlns="http://schemas.openxmlformats.org/package/2006/relationships"><Relationship Id="rId1" Type="http://schemas.microsoft.com/office/2006/relationships/activeXControlBinary" Target="activeX68.bin"/></Relationships>
</file>

<file path=ppt/activeX/_rels/activeX69.xml.rels><?xml version="1.0" encoding="UTF-8" standalone="yes"?>
<Relationships xmlns="http://schemas.openxmlformats.org/package/2006/relationships"><Relationship Id="rId1" Type="http://schemas.microsoft.com/office/2006/relationships/activeXControlBinary" Target="activeX69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70.xml.rels><?xml version="1.0" encoding="UTF-8" standalone="yes"?>
<Relationships xmlns="http://schemas.openxmlformats.org/package/2006/relationships"><Relationship Id="rId1" Type="http://schemas.microsoft.com/office/2006/relationships/activeXControlBinary" Target="activeX70.bin"/></Relationships>
</file>

<file path=ppt/activeX/_rels/activeX71.xml.rels><?xml version="1.0" encoding="UTF-8" standalone="yes"?>
<Relationships xmlns="http://schemas.openxmlformats.org/package/2006/relationships"><Relationship Id="rId1" Type="http://schemas.microsoft.com/office/2006/relationships/activeXControlBinary" Target="activeX71.bin"/></Relationships>
</file>

<file path=ppt/activeX/_rels/activeX72.xml.rels><?xml version="1.0" encoding="UTF-8" standalone="yes"?>
<Relationships xmlns="http://schemas.openxmlformats.org/package/2006/relationships"><Relationship Id="rId1" Type="http://schemas.microsoft.com/office/2006/relationships/activeXControlBinary" Target="activeX72.bin"/></Relationships>
</file>

<file path=ppt/activeX/_rels/activeX73.xml.rels><?xml version="1.0" encoding="UTF-8" standalone="yes"?>
<Relationships xmlns="http://schemas.openxmlformats.org/package/2006/relationships"><Relationship Id="rId1" Type="http://schemas.microsoft.com/office/2006/relationships/activeXControlBinary" Target="activeX73.bin"/></Relationships>
</file>

<file path=ppt/activeX/_rels/activeX74.xml.rels><?xml version="1.0" encoding="UTF-8" standalone="yes"?>
<Relationships xmlns="http://schemas.openxmlformats.org/package/2006/relationships"><Relationship Id="rId1" Type="http://schemas.microsoft.com/office/2006/relationships/activeXControlBinary" Target="activeX74.bin"/></Relationships>
</file>

<file path=ppt/activeX/_rels/activeX75.xml.rels><?xml version="1.0" encoding="UTF-8" standalone="yes"?>
<Relationships xmlns="http://schemas.openxmlformats.org/package/2006/relationships"><Relationship Id="rId1" Type="http://schemas.microsoft.com/office/2006/relationships/activeXControlBinary" Target="activeX75.bin"/></Relationships>
</file>

<file path=ppt/activeX/_rels/activeX76.xml.rels><?xml version="1.0" encoding="UTF-8" standalone="yes"?>
<Relationships xmlns="http://schemas.openxmlformats.org/package/2006/relationships"><Relationship Id="rId1" Type="http://schemas.microsoft.com/office/2006/relationships/activeXControlBinary" Target="activeX76.bin"/></Relationships>
</file>

<file path=ppt/activeX/_rels/activeX77.xml.rels><?xml version="1.0" encoding="UTF-8" standalone="yes"?>
<Relationships xmlns="http://schemas.openxmlformats.org/package/2006/relationships"><Relationship Id="rId1" Type="http://schemas.microsoft.com/office/2006/relationships/activeXControlBinary" Target="activeX77.bin"/></Relationships>
</file>

<file path=ppt/activeX/_rels/activeX78.xml.rels><?xml version="1.0" encoding="UTF-8" standalone="yes"?>
<Relationships xmlns="http://schemas.openxmlformats.org/package/2006/relationships"><Relationship Id="rId1" Type="http://schemas.microsoft.com/office/2006/relationships/activeXControlBinary" Target="activeX78.bin"/></Relationships>
</file>

<file path=ppt/activeX/_rels/activeX79.xml.rels><?xml version="1.0" encoding="UTF-8" standalone="yes"?>
<Relationships xmlns="http://schemas.openxmlformats.org/package/2006/relationships"><Relationship Id="rId1" Type="http://schemas.microsoft.com/office/2006/relationships/activeXControlBinary" Target="activeX79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80.xml.rels><?xml version="1.0" encoding="UTF-8" standalone="yes"?>
<Relationships xmlns="http://schemas.openxmlformats.org/package/2006/relationships"><Relationship Id="rId1" Type="http://schemas.microsoft.com/office/2006/relationships/activeXControlBinary" Target="activeX80.bin"/></Relationships>
</file>

<file path=ppt/activeX/_rels/activeX81.xml.rels><?xml version="1.0" encoding="UTF-8" standalone="yes"?>
<Relationships xmlns="http://schemas.openxmlformats.org/package/2006/relationships"><Relationship Id="rId1" Type="http://schemas.microsoft.com/office/2006/relationships/activeXControlBinary" Target="activeX81.bin"/></Relationships>
</file>

<file path=ppt/activeX/_rels/activeX82.xml.rels><?xml version="1.0" encoding="UTF-8" standalone="yes"?>
<Relationships xmlns="http://schemas.openxmlformats.org/package/2006/relationships"><Relationship Id="rId1" Type="http://schemas.microsoft.com/office/2006/relationships/activeXControlBinary" Target="activeX82.bin"/></Relationships>
</file>

<file path=ppt/activeX/_rels/activeX83.xml.rels><?xml version="1.0" encoding="UTF-8" standalone="yes"?>
<Relationships xmlns="http://schemas.openxmlformats.org/package/2006/relationships"><Relationship Id="rId1" Type="http://schemas.microsoft.com/office/2006/relationships/activeXControlBinary" Target="activeX83.bin"/></Relationships>
</file>

<file path=ppt/activeX/_rels/activeX84.xml.rels><?xml version="1.0" encoding="UTF-8" standalone="yes"?>
<Relationships xmlns="http://schemas.openxmlformats.org/package/2006/relationships"><Relationship Id="rId1" Type="http://schemas.microsoft.com/office/2006/relationships/activeXControlBinary" Target="activeX84.bin"/></Relationships>
</file>

<file path=ppt/activeX/_rels/activeX85.xml.rels><?xml version="1.0" encoding="UTF-8" standalone="yes"?>
<Relationships xmlns="http://schemas.openxmlformats.org/package/2006/relationships"><Relationship Id="rId1" Type="http://schemas.microsoft.com/office/2006/relationships/activeXControlBinary" Target="activeX85.bin"/></Relationships>
</file>

<file path=ppt/activeX/_rels/activeX86.xml.rels><?xml version="1.0" encoding="UTF-8" standalone="yes"?>
<Relationships xmlns="http://schemas.openxmlformats.org/package/2006/relationships"><Relationship Id="rId1" Type="http://schemas.microsoft.com/office/2006/relationships/activeXControlBinary" Target="activeX86.bin"/></Relationships>
</file>

<file path=ppt/activeX/_rels/activeX87.xml.rels><?xml version="1.0" encoding="UTF-8" standalone="yes"?>
<Relationships xmlns="http://schemas.openxmlformats.org/package/2006/relationships"><Relationship Id="rId1" Type="http://schemas.microsoft.com/office/2006/relationships/activeXControlBinary" Target="activeX87.bin"/></Relationships>
</file>

<file path=ppt/activeX/_rels/activeX88.xml.rels><?xml version="1.0" encoding="UTF-8" standalone="yes"?>
<Relationships xmlns="http://schemas.openxmlformats.org/package/2006/relationships"><Relationship Id="rId1" Type="http://schemas.microsoft.com/office/2006/relationships/activeXControlBinary" Target="activeX88.bin"/></Relationships>
</file>

<file path=ppt/activeX/_rels/activeX89.xml.rels><?xml version="1.0" encoding="UTF-8" standalone="yes"?>
<Relationships xmlns="http://schemas.openxmlformats.org/package/2006/relationships"><Relationship Id="rId1" Type="http://schemas.microsoft.com/office/2006/relationships/activeXControlBinary" Target="activeX89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_rels/activeX90.xml.rels><?xml version="1.0" encoding="UTF-8" standalone="yes"?>
<Relationships xmlns="http://schemas.openxmlformats.org/package/2006/relationships"><Relationship Id="rId1" Type="http://schemas.microsoft.com/office/2006/relationships/activeXControlBinary" Target="activeX90.bin"/></Relationships>
</file>

<file path=ppt/activeX/_rels/activeX91.xml.rels><?xml version="1.0" encoding="UTF-8" standalone="yes"?>
<Relationships xmlns="http://schemas.openxmlformats.org/package/2006/relationships"><Relationship Id="rId1" Type="http://schemas.microsoft.com/office/2006/relationships/activeXControlBinary" Target="activeX91.bin"/></Relationships>
</file>

<file path=ppt/activeX/_rels/activeX92.xml.rels><?xml version="1.0" encoding="UTF-8" standalone="yes"?>
<Relationships xmlns="http://schemas.openxmlformats.org/package/2006/relationships"><Relationship Id="rId1" Type="http://schemas.microsoft.com/office/2006/relationships/activeXControlBinary" Target="activeX92.bin"/></Relationships>
</file>

<file path=ppt/activeX/_rels/activeX93.xml.rels><?xml version="1.0" encoding="UTF-8" standalone="yes"?>
<Relationships xmlns="http://schemas.openxmlformats.org/package/2006/relationships"><Relationship Id="rId1" Type="http://schemas.microsoft.com/office/2006/relationships/activeXControlBinary" Target="activeX93.bin"/></Relationships>
</file>

<file path=ppt/activeX/_rels/activeX94.xml.rels><?xml version="1.0" encoding="UTF-8" standalone="yes"?>
<Relationships xmlns="http://schemas.openxmlformats.org/package/2006/relationships"><Relationship Id="rId1" Type="http://schemas.microsoft.com/office/2006/relationships/activeXControlBinary" Target="activeX94.bin"/></Relationships>
</file>

<file path=ppt/activeX/_rels/activeX95.xml.rels><?xml version="1.0" encoding="UTF-8" standalone="yes"?>
<Relationships xmlns="http://schemas.openxmlformats.org/package/2006/relationships"><Relationship Id="rId1" Type="http://schemas.microsoft.com/office/2006/relationships/activeXControlBinary" Target="activeX95.bin"/></Relationships>
</file>

<file path=ppt/activeX/_rels/activeX96.xml.rels><?xml version="1.0" encoding="UTF-8" standalone="yes"?>
<Relationships xmlns="http://schemas.openxmlformats.org/package/2006/relationships"><Relationship Id="rId1" Type="http://schemas.microsoft.com/office/2006/relationships/activeXControlBinary" Target="activeX96.bin"/></Relationships>
</file>

<file path=ppt/activeX/_rels/activeX97.xml.rels><?xml version="1.0" encoding="UTF-8" standalone="yes"?>
<Relationships xmlns="http://schemas.openxmlformats.org/package/2006/relationships"><Relationship Id="rId1" Type="http://schemas.microsoft.com/office/2006/relationships/activeXControlBinary" Target="activeX97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73865-089D-4213-BD4C-27C635D9473D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DE09C9-2E5C-4F14-8FDE-4C0F7F6687D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400" dirty="0" smtClean="0"/>
            <a:t>Final Mark</a:t>
          </a:r>
          <a:endParaRPr lang="en-US" sz="2400" dirty="0"/>
        </a:p>
      </dgm:t>
    </dgm:pt>
    <dgm:pt modelId="{D1A4B380-8118-42D0-81AD-934ECFAE1FA3}" type="parTrans" cxnId="{A1E8E2A9-F240-4CBD-9111-9259B7CE68E3}">
      <dgm:prSet/>
      <dgm:spPr/>
      <dgm:t>
        <a:bodyPr/>
        <a:lstStyle/>
        <a:p>
          <a:endParaRPr lang="en-US"/>
        </a:p>
      </dgm:t>
    </dgm:pt>
    <dgm:pt modelId="{B20994FD-2038-485F-8CB6-71D49B06EBED}" type="sibTrans" cxnId="{A1E8E2A9-F240-4CBD-9111-9259B7CE68E3}">
      <dgm:prSet/>
      <dgm:spPr/>
      <dgm:t>
        <a:bodyPr/>
        <a:lstStyle/>
        <a:p>
          <a:endParaRPr lang="en-US"/>
        </a:p>
      </dgm:t>
    </dgm:pt>
    <dgm:pt modelId="{7359871C-65AE-4727-BF61-83A5A5C7EE5A}">
      <dgm:prSet phldrT="[Text]" custT="1"/>
      <dgm:spPr/>
      <dgm:t>
        <a:bodyPr/>
        <a:lstStyle/>
        <a:p>
          <a:r>
            <a:rPr lang="en-US" sz="1800" dirty="0" smtClean="0"/>
            <a:t>50% Homework</a:t>
          </a:r>
          <a:endParaRPr lang="en-US" sz="1800" dirty="0"/>
        </a:p>
      </dgm:t>
    </dgm:pt>
    <dgm:pt modelId="{115E7BD8-61AA-4935-934A-2DC1BC7B4FDC}" type="parTrans" cxnId="{4FEE3CF6-A1F5-4A3D-BFC3-35256C4083A1}">
      <dgm:prSet/>
      <dgm:spPr/>
      <dgm:t>
        <a:bodyPr/>
        <a:lstStyle/>
        <a:p>
          <a:endParaRPr lang="en-US"/>
        </a:p>
      </dgm:t>
    </dgm:pt>
    <dgm:pt modelId="{8BDCEAAC-E8BD-4730-8F96-E419CF4715DF}" type="sibTrans" cxnId="{4FEE3CF6-A1F5-4A3D-BFC3-35256C4083A1}">
      <dgm:prSet/>
      <dgm:spPr/>
      <dgm:t>
        <a:bodyPr/>
        <a:lstStyle/>
        <a:p>
          <a:endParaRPr lang="en-US"/>
        </a:p>
      </dgm:t>
    </dgm:pt>
    <dgm:pt modelId="{9B086CB2-9E23-47D8-83F0-05B0C560B6B1}">
      <dgm:prSet phldrT="[Text]" custT="1"/>
      <dgm:spPr/>
      <dgm:t>
        <a:bodyPr/>
        <a:lstStyle/>
        <a:p>
          <a:r>
            <a:rPr lang="en-US" sz="1600" dirty="0" smtClean="0"/>
            <a:t>HW1</a:t>
          </a:r>
          <a:endParaRPr lang="en-US" sz="1600" dirty="0"/>
        </a:p>
      </dgm:t>
    </dgm:pt>
    <dgm:pt modelId="{19142C8E-1006-4A21-8359-59301FE9D7C2}" type="parTrans" cxnId="{3B067B66-8FB5-4CD3-A8A8-EE1FDB111514}">
      <dgm:prSet/>
      <dgm:spPr/>
      <dgm:t>
        <a:bodyPr/>
        <a:lstStyle/>
        <a:p>
          <a:endParaRPr lang="en-US"/>
        </a:p>
      </dgm:t>
    </dgm:pt>
    <dgm:pt modelId="{6B1313A9-93E7-48F8-97D2-51E70B631B69}" type="sibTrans" cxnId="{3B067B66-8FB5-4CD3-A8A8-EE1FDB111514}">
      <dgm:prSet/>
      <dgm:spPr/>
      <dgm:t>
        <a:bodyPr/>
        <a:lstStyle/>
        <a:p>
          <a:endParaRPr lang="en-US"/>
        </a:p>
      </dgm:t>
    </dgm:pt>
    <dgm:pt modelId="{1E23A076-8EFF-4613-B43C-DA06CE77EAD0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600" dirty="0" smtClean="0"/>
            <a:t>50% </a:t>
          </a:r>
        </a:p>
        <a:p>
          <a:r>
            <a:rPr lang="en-US" sz="1600" dirty="0" smtClean="0"/>
            <a:t>Oral Presentation</a:t>
          </a:r>
          <a:endParaRPr lang="en-US" sz="1600" dirty="0"/>
        </a:p>
      </dgm:t>
    </dgm:pt>
    <dgm:pt modelId="{45A9D2B1-6099-49CD-ABCC-276401D93F30}" type="parTrans" cxnId="{F37B098C-848E-4C1C-8EBE-FC7F4C620665}">
      <dgm:prSet/>
      <dgm:spPr/>
      <dgm:t>
        <a:bodyPr/>
        <a:lstStyle/>
        <a:p>
          <a:endParaRPr lang="en-US"/>
        </a:p>
      </dgm:t>
    </dgm:pt>
    <dgm:pt modelId="{600331D0-90B2-4BD2-AAA4-B3A65628D053}" type="sibTrans" cxnId="{F37B098C-848E-4C1C-8EBE-FC7F4C620665}">
      <dgm:prSet/>
      <dgm:spPr/>
      <dgm:t>
        <a:bodyPr/>
        <a:lstStyle/>
        <a:p>
          <a:endParaRPr lang="en-US"/>
        </a:p>
      </dgm:t>
    </dgm:pt>
    <dgm:pt modelId="{7F326652-F6DE-439E-BFAC-0E96B8B45053}">
      <dgm:prSet custT="1"/>
      <dgm:spPr/>
      <dgm:t>
        <a:bodyPr/>
        <a:lstStyle/>
        <a:p>
          <a:r>
            <a:rPr lang="en-US" sz="1600" dirty="0" smtClean="0"/>
            <a:t>HW4</a:t>
          </a:r>
          <a:endParaRPr lang="en-US" sz="1600" dirty="0"/>
        </a:p>
      </dgm:t>
    </dgm:pt>
    <dgm:pt modelId="{DFF50670-7605-45CE-95E1-068D195965A9}" type="parTrans" cxnId="{01D3738F-BC96-4B22-B4F9-3851A1107C66}">
      <dgm:prSet/>
      <dgm:spPr/>
      <dgm:t>
        <a:bodyPr/>
        <a:lstStyle/>
        <a:p>
          <a:endParaRPr lang="en-US"/>
        </a:p>
      </dgm:t>
    </dgm:pt>
    <dgm:pt modelId="{5B12BDB5-3FF0-4B85-A2F9-C58C843303B7}" type="sibTrans" cxnId="{01D3738F-BC96-4B22-B4F9-3851A1107C66}">
      <dgm:prSet/>
      <dgm:spPr/>
      <dgm:t>
        <a:bodyPr/>
        <a:lstStyle/>
        <a:p>
          <a:endParaRPr lang="en-US"/>
        </a:p>
      </dgm:t>
    </dgm:pt>
    <dgm:pt modelId="{CC25995E-B8C2-4702-B3F5-F0B0DA957075}">
      <dgm:prSet custT="1"/>
      <dgm:spPr/>
      <dgm:t>
        <a:bodyPr/>
        <a:lstStyle/>
        <a:p>
          <a:r>
            <a:rPr lang="en-US" sz="1600" dirty="0" smtClean="0"/>
            <a:t>HW5</a:t>
          </a:r>
          <a:endParaRPr lang="en-US" sz="1600" dirty="0"/>
        </a:p>
      </dgm:t>
    </dgm:pt>
    <dgm:pt modelId="{5A3ED9A6-3EB3-474A-AB60-D242BEA43481}" type="parTrans" cxnId="{1DF604E5-FE9F-4D48-87B5-4E9DA5D71B39}">
      <dgm:prSet/>
      <dgm:spPr/>
      <dgm:t>
        <a:bodyPr/>
        <a:lstStyle/>
        <a:p>
          <a:endParaRPr lang="en-US"/>
        </a:p>
      </dgm:t>
    </dgm:pt>
    <dgm:pt modelId="{91BFF6BE-8931-4A6B-AE58-415327F07269}" type="sibTrans" cxnId="{1DF604E5-FE9F-4D48-87B5-4E9DA5D71B39}">
      <dgm:prSet/>
      <dgm:spPr/>
      <dgm:t>
        <a:bodyPr/>
        <a:lstStyle/>
        <a:p>
          <a:endParaRPr lang="en-US"/>
        </a:p>
      </dgm:t>
    </dgm:pt>
    <dgm:pt modelId="{8A637B33-CF74-4B28-B105-C82716117ACA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dirty="0" smtClean="0"/>
            <a:t>HW2</a:t>
          </a:r>
          <a:endParaRPr lang="en-US" sz="2000" dirty="0"/>
        </a:p>
      </dgm:t>
    </dgm:pt>
    <dgm:pt modelId="{7FADF5FF-EFC2-4341-A1DE-A6223EE7E2C1}" type="parTrans" cxnId="{A7C3A33F-8EB3-424A-B70E-CAD254F8D092}">
      <dgm:prSet/>
      <dgm:spPr/>
      <dgm:t>
        <a:bodyPr/>
        <a:lstStyle/>
        <a:p>
          <a:endParaRPr lang="en-US"/>
        </a:p>
      </dgm:t>
    </dgm:pt>
    <dgm:pt modelId="{8B98012B-692C-48E0-8702-F02C0B96AD0A}" type="sibTrans" cxnId="{A7C3A33F-8EB3-424A-B70E-CAD254F8D092}">
      <dgm:prSet/>
      <dgm:spPr/>
      <dgm:t>
        <a:bodyPr/>
        <a:lstStyle/>
        <a:p>
          <a:endParaRPr lang="en-US"/>
        </a:p>
      </dgm:t>
    </dgm:pt>
    <dgm:pt modelId="{632CD5A8-0673-4207-A895-EEAAC786D1C1}">
      <dgm:prSet custT="1"/>
      <dgm:spPr/>
      <dgm:t>
        <a:bodyPr/>
        <a:lstStyle/>
        <a:p>
          <a:r>
            <a:rPr lang="en-US" sz="1600" dirty="0" smtClean="0"/>
            <a:t>HW3</a:t>
          </a:r>
          <a:endParaRPr lang="en-US" sz="1600" dirty="0"/>
        </a:p>
      </dgm:t>
    </dgm:pt>
    <dgm:pt modelId="{5C20A278-F489-4B77-B147-C1810DECD605}" type="parTrans" cxnId="{19CC093B-27CD-4989-BFE6-640110881E9F}">
      <dgm:prSet/>
      <dgm:spPr/>
      <dgm:t>
        <a:bodyPr/>
        <a:lstStyle/>
        <a:p>
          <a:endParaRPr lang="en-US"/>
        </a:p>
      </dgm:t>
    </dgm:pt>
    <dgm:pt modelId="{BA7BFF46-B82F-4813-A6F8-074971487FF1}" type="sibTrans" cxnId="{19CC093B-27CD-4989-BFE6-640110881E9F}">
      <dgm:prSet/>
      <dgm:spPr/>
      <dgm:t>
        <a:bodyPr/>
        <a:lstStyle/>
        <a:p>
          <a:endParaRPr lang="en-US"/>
        </a:p>
      </dgm:t>
    </dgm:pt>
    <dgm:pt modelId="{E7642DDA-6152-488A-9A91-0AEE8EC5F871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dirty="0" smtClean="0"/>
            <a:t>HW6</a:t>
          </a:r>
          <a:endParaRPr lang="en-US" sz="1600" dirty="0"/>
        </a:p>
      </dgm:t>
    </dgm:pt>
    <dgm:pt modelId="{4BCEA978-B4F0-4F24-8F75-21B59D9F45DE}" type="parTrans" cxnId="{EE9B8C94-3596-4D5C-A727-AA535CCCA65F}">
      <dgm:prSet/>
      <dgm:spPr/>
      <dgm:t>
        <a:bodyPr/>
        <a:lstStyle/>
        <a:p>
          <a:endParaRPr lang="en-US"/>
        </a:p>
      </dgm:t>
    </dgm:pt>
    <dgm:pt modelId="{B88DFC12-EB2A-4B94-86B8-88033CAF46E8}" type="sibTrans" cxnId="{EE9B8C94-3596-4D5C-A727-AA535CCCA65F}">
      <dgm:prSet/>
      <dgm:spPr/>
      <dgm:t>
        <a:bodyPr/>
        <a:lstStyle/>
        <a:p>
          <a:endParaRPr lang="en-US"/>
        </a:p>
      </dgm:t>
    </dgm:pt>
    <dgm:pt modelId="{5C917DE6-1F8A-49FE-A0C6-6C2361629ADD}">
      <dgm:prSet custT="1"/>
      <dgm:spPr/>
      <dgm:t>
        <a:bodyPr/>
        <a:lstStyle/>
        <a:p>
          <a:r>
            <a:rPr lang="en-US" sz="1600" dirty="0" smtClean="0"/>
            <a:t>HW7</a:t>
          </a:r>
          <a:endParaRPr lang="en-US" sz="1600" dirty="0"/>
        </a:p>
      </dgm:t>
    </dgm:pt>
    <dgm:pt modelId="{FFFEAEA2-1C20-4D21-A41C-21ACDBE66DD2}" type="parTrans" cxnId="{45A973B1-58AB-4BCC-BD6F-2189D61DACD5}">
      <dgm:prSet/>
      <dgm:spPr/>
      <dgm:t>
        <a:bodyPr/>
        <a:lstStyle/>
        <a:p>
          <a:endParaRPr lang="en-US"/>
        </a:p>
      </dgm:t>
    </dgm:pt>
    <dgm:pt modelId="{70FBFDA2-7158-4A06-837B-D841F8B1D7D2}" type="sibTrans" cxnId="{45A973B1-58AB-4BCC-BD6F-2189D61DACD5}">
      <dgm:prSet/>
      <dgm:spPr/>
      <dgm:t>
        <a:bodyPr/>
        <a:lstStyle/>
        <a:p>
          <a:endParaRPr lang="en-US"/>
        </a:p>
      </dgm:t>
    </dgm:pt>
    <dgm:pt modelId="{99376604-98B8-43C2-95B0-269CFDE0DCC9}" type="pres">
      <dgm:prSet presAssocID="{E2173865-089D-4213-BD4C-27C635D9473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D4E552-D974-4267-9D80-7B61A95AFA5C}" type="pres">
      <dgm:prSet presAssocID="{FADE09C9-2E5C-4F14-8FDE-4C0F7F6687D9}" presName="root1" presStyleCnt="0"/>
      <dgm:spPr/>
    </dgm:pt>
    <dgm:pt modelId="{D43B482F-8CDE-422A-A531-C40D2A32BE87}" type="pres">
      <dgm:prSet presAssocID="{FADE09C9-2E5C-4F14-8FDE-4C0F7F6687D9}" presName="LevelOneTextNode" presStyleLbl="node0" presStyleIdx="0" presStyleCnt="1" custScaleX="128079" custScaleY="218874" custLinFactY="-40473" custLinFactNeighborX="5097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62EF15-3ABA-4DEA-8A98-5F5686388169}" type="pres">
      <dgm:prSet presAssocID="{FADE09C9-2E5C-4F14-8FDE-4C0F7F6687D9}" presName="level2hierChild" presStyleCnt="0"/>
      <dgm:spPr/>
    </dgm:pt>
    <dgm:pt modelId="{6A65BC79-1A45-4B5D-AB28-B5C7A5C2F84A}" type="pres">
      <dgm:prSet presAssocID="{115E7BD8-61AA-4935-934A-2DC1BC7B4FDC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307825C8-D9B3-4894-A48B-076EED0649FD}" type="pres">
      <dgm:prSet presAssocID="{115E7BD8-61AA-4935-934A-2DC1BC7B4FDC}" presName="connTx" presStyleLbl="parChTrans1D2" presStyleIdx="0" presStyleCnt="2"/>
      <dgm:spPr/>
      <dgm:t>
        <a:bodyPr/>
        <a:lstStyle/>
        <a:p>
          <a:endParaRPr lang="en-US"/>
        </a:p>
      </dgm:t>
    </dgm:pt>
    <dgm:pt modelId="{077EA5EF-67BE-4912-B507-8BC003CEAF8E}" type="pres">
      <dgm:prSet presAssocID="{7359871C-65AE-4727-BF61-83A5A5C7EE5A}" presName="root2" presStyleCnt="0"/>
      <dgm:spPr/>
    </dgm:pt>
    <dgm:pt modelId="{8DABFD20-3584-4AB2-857A-C2A52B08562A}" type="pres">
      <dgm:prSet presAssocID="{7359871C-65AE-4727-BF61-83A5A5C7EE5A}" presName="LevelTwoTextNode" presStyleLbl="node2" presStyleIdx="0" presStyleCnt="2" custScaleX="124534" custScaleY="192910" custLinFactY="-82032" custLinFactNeighborX="-492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0AF97D-60DE-4024-81A9-03E83105D3A2}" type="pres">
      <dgm:prSet presAssocID="{7359871C-65AE-4727-BF61-83A5A5C7EE5A}" presName="level3hierChild" presStyleCnt="0"/>
      <dgm:spPr/>
    </dgm:pt>
    <dgm:pt modelId="{34B572EF-8E32-4953-A203-76E650545B43}" type="pres">
      <dgm:prSet presAssocID="{19142C8E-1006-4A21-8359-59301FE9D7C2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BF0B0B3B-32D6-4FE4-AD5E-B1EFBAC5A43F}" type="pres">
      <dgm:prSet presAssocID="{19142C8E-1006-4A21-8359-59301FE9D7C2}" presName="connTx" presStyleLbl="parChTrans1D3" presStyleIdx="0" presStyleCnt="7"/>
      <dgm:spPr/>
      <dgm:t>
        <a:bodyPr/>
        <a:lstStyle/>
        <a:p>
          <a:endParaRPr lang="en-US"/>
        </a:p>
      </dgm:t>
    </dgm:pt>
    <dgm:pt modelId="{04C03A38-5A15-4D8F-8E42-752FADC3A338}" type="pres">
      <dgm:prSet presAssocID="{9B086CB2-9E23-47D8-83F0-05B0C560B6B1}" presName="root2" presStyleCnt="0"/>
      <dgm:spPr/>
    </dgm:pt>
    <dgm:pt modelId="{FC0CA338-E9C1-4EEF-89BF-327F43826C91}" type="pres">
      <dgm:prSet presAssocID="{9B086CB2-9E23-47D8-83F0-05B0C560B6B1}" presName="LevelTwoTextNode" presStyleLbl="node3" presStyleIdx="0" presStyleCnt="7" custScaleX="61442" custScaleY="1015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7913F9-FBC5-4240-8DD6-3BCEAD7625F7}" type="pres">
      <dgm:prSet presAssocID="{9B086CB2-9E23-47D8-83F0-05B0C560B6B1}" presName="level3hierChild" presStyleCnt="0"/>
      <dgm:spPr/>
    </dgm:pt>
    <dgm:pt modelId="{4C123BF0-A333-4A71-AD48-C64F2663E1E8}" type="pres">
      <dgm:prSet presAssocID="{7FADF5FF-EFC2-4341-A1DE-A6223EE7E2C1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58822E05-C320-421E-B9BF-A9E6B6CC38A1}" type="pres">
      <dgm:prSet presAssocID="{7FADF5FF-EFC2-4341-A1DE-A6223EE7E2C1}" presName="connTx" presStyleLbl="parChTrans1D3" presStyleIdx="1" presStyleCnt="7"/>
      <dgm:spPr/>
      <dgm:t>
        <a:bodyPr/>
        <a:lstStyle/>
        <a:p>
          <a:endParaRPr lang="en-US"/>
        </a:p>
      </dgm:t>
    </dgm:pt>
    <dgm:pt modelId="{C7910114-7685-485B-B2FA-34DD896AB46A}" type="pres">
      <dgm:prSet presAssocID="{8A637B33-CF74-4B28-B105-C82716117ACA}" presName="root2" presStyleCnt="0"/>
      <dgm:spPr/>
    </dgm:pt>
    <dgm:pt modelId="{D10A5528-A84D-4BEB-B4FE-3C76F1D35CFD}" type="pres">
      <dgm:prSet presAssocID="{8A637B33-CF74-4B28-B105-C82716117ACA}" presName="LevelTwoTextNode" presStyleLbl="node3" presStyleIdx="1" presStyleCnt="7" custScaleX="61442" custScaleY="1015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A97CEE-6BC7-4120-8F0A-16C714921CC7}" type="pres">
      <dgm:prSet presAssocID="{8A637B33-CF74-4B28-B105-C82716117ACA}" presName="level3hierChild" presStyleCnt="0"/>
      <dgm:spPr/>
    </dgm:pt>
    <dgm:pt modelId="{AD4EE591-A1CC-4742-AA78-AF6BE0C856E5}" type="pres">
      <dgm:prSet presAssocID="{5C20A278-F489-4B77-B147-C1810DECD605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D326F5A5-5859-4C33-AEDE-B9D3E83E846C}" type="pres">
      <dgm:prSet presAssocID="{5C20A278-F489-4B77-B147-C1810DECD605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78CD646-F134-4537-8BDC-78B48316643B}" type="pres">
      <dgm:prSet presAssocID="{632CD5A8-0673-4207-A895-EEAAC786D1C1}" presName="root2" presStyleCnt="0"/>
      <dgm:spPr/>
    </dgm:pt>
    <dgm:pt modelId="{B899B5ED-36F9-4FA7-885E-F9FC5582B779}" type="pres">
      <dgm:prSet presAssocID="{632CD5A8-0673-4207-A895-EEAAC786D1C1}" presName="LevelTwoTextNode" presStyleLbl="node3" presStyleIdx="2" presStyleCnt="7" custScaleX="61442" custScaleY="1015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543208-02FC-46B3-B119-817858E820A5}" type="pres">
      <dgm:prSet presAssocID="{632CD5A8-0673-4207-A895-EEAAC786D1C1}" presName="level3hierChild" presStyleCnt="0"/>
      <dgm:spPr/>
    </dgm:pt>
    <dgm:pt modelId="{577FEDB7-F7E3-498A-B916-E4DDC5EDB9F0}" type="pres">
      <dgm:prSet presAssocID="{DFF50670-7605-45CE-95E1-068D195965A9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0C59368D-B15B-4B47-97F4-2F5DD8A47BF1}" type="pres">
      <dgm:prSet presAssocID="{DFF50670-7605-45CE-95E1-068D195965A9}" presName="connTx" presStyleLbl="parChTrans1D3" presStyleIdx="3" presStyleCnt="7"/>
      <dgm:spPr/>
      <dgm:t>
        <a:bodyPr/>
        <a:lstStyle/>
        <a:p>
          <a:endParaRPr lang="en-US"/>
        </a:p>
      </dgm:t>
    </dgm:pt>
    <dgm:pt modelId="{C3672050-6165-43F1-8370-3CD5CC87C2BC}" type="pres">
      <dgm:prSet presAssocID="{7F326652-F6DE-439E-BFAC-0E96B8B45053}" presName="root2" presStyleCnt="0"/>
      <dgm:spPr/>
    </dgm:pt>
    <dgm:pt modelId="{9CD2C9CA-5558-4A4D-9533-F228086381B8}" type="pres">
      <dgm:prSet presAssocID="{7F326652-F6DE-439E-BFAC-0E96B8B45053}" presName="LevelTwoTextNode" presStyleLbl="node3" presStyleIdx="3" presStyleCnt="7" custScaleX="61442" custScaleY="1015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8B2B31-2C36-47D6-8A3E-385411652914}" type="pres">
      <dgm:prSet presAssocID="{7F326652-F6DE-439E-BFAC-0E96B8B45053}" presName="level3hierChild" presStyleCnt="0"/>
      <dgm:spPr/>
    </dgm:pt>
    <dgm:pt modelId="{E954EDDC-E334-48E0-B930-58D527FF5A8D}" type="pres">
      <dgm:prSet presAssocID="{5A3ED9A6-3EB3-474A-AB60-D242BEA43481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DEA6E3E-CE33-4BC2-8C75-AC4A3A4E3446}" type="pres">
      <dgm:prSet presAssocID="{5A3ED9A6-3EB3-474A-AB60-D242BEA43481}" presName="connTx" presStyleLbl="parChTrans1D3" presStyleIdx="4" presStyleCnt="7"/>
      <dgm:spPr/>
      <dgm:t>
        <a:bodyPr/>
        <a:lstStyle/>
        <a:p>
          <a:endParaRPr lang="en-US"/>
        </a:p>
      </dgm:t>
    </dgm:pt>
    <dgm:pt modelId="{342B1788-F539-4617-8C85-41776B14C64F}" type="pres">
      <dgm:prSet presAssocID="{CC25995E-B8C2-4702-B3F5-F0B0DA957075}" presName="root2" presStyleCnt="0"/>
      <dgm:spPr/>
    </dgm:pt>
    <dgm:pt modelId="{0A09A56F-0FAE-4C68-8BFC-5B58E012BE0F}" type="pres">
      <dgm:prSet presAssocID="{CC25995E-B8C2-4702-B3F5-F0B0DA957075}" presName="LevelTwoTextNode" presStyleLbl="node3" presStyleIdx="4" presStyleCnt="7" custScaleX="61442" custScaleY="1015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023429-2273-43EC-9E18-C4B91B99A4B9}" type="pres">
      <dgm:prSet presAssocID="{CC25995E-B8C2-4702-B3F5-F0B0DA957075}" presName="level3hierChild" presStyleCnt="0"/>
      <dgm:spPr/>
    </dgm:pt>
    <dgm:pt modelId="{825981CC-5E77-48C0-A5E6-D6472D9A6670}" type="pres">
      <dgm:prSet presAssocID="{4BCEA978-B4F0-4F24-8F75-21B59D9F45DE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3BC6E73F-547C-46C6-AFD0-785FD3656FD7}" type="pres">
      <dgm:prSet presAssocID="{4BCEA978-B4F0-4F24-8F75-21B59D9F45DE}" presName="connTx" presStyleLbl="parChTrans1D3" presStyleIdx="5" presStyleCnt="7"/>
      <dgm:spPr/>
      <dgm:t>
        <a:bodyPr/>
        <a:lstStyle/>
        <a:p>
          <a:endParaRPr lang="en-US"/>
        </a:p>
      </dgm:t>
    </dgm:pt>
    <dgm:pt modelId="{A99DF101-81C9-40B7-99B1-34381E3E3155}" type="pres">
      <dgm:prSet presAssocID="{E7642DDA-6152-488A-9A91-0AEE8EC5F871}" presName="root2" presStyleCnt="0"/>
      <dgm:spPr/>
    </dgm:pt>
    <dgm:pt modelId="{AEEAB977-7F47-4024-A6ED-3C68C58C9F60}" type="pres">
      <dgm:prSet presAssocID="{E7642DDA-6152-488A-9A91-0AEE8EC5F871}" presName="LevelTwoTextNode" presStyleLbl="node3" presStyleIdx="5" presStyleCnt="7" custScaleX="61442" custScaleY="1015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033E46-C9FE-4CAB-B09A-8D3B169A7765}" type="pres">
      <dgm:prSet presAssocID="{E7642DDA-6152-488A-9A91-0AEE8EC5F871}" presName="level3hierChild" presStyleCnt="0"/>
      <dgm:spPr/>
    </dgm:pt>
    <dgm:pt modelId="{BFF110B1-55D0-4A77-B7D8-893CCBBB238D}" type="pres">
      <dgm:prSet presAssocID="{FFFEAEA2-1C20-4D21-A41C-21ACDBE66DD2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486557CF-38D1-45FA-9117-049201417E2D}" type="pres">
      <dgm:prSet presAssocID="{FFFEAEA2-1C20-4D21-A41C-21ACDBE66DD2}" presName="connTx" presStyleLbl="parChTrans1D3" presStyleIdx="6" presStyleCnt="7"/>
      <dgm:spPr/>
      <dgm:t>
        <a:bodyPr/>
        <a:lstStyle/>
        <a:p>
          <a:endParaRPr lang="en-US"/>
        </a:p>
      </dgm:t>
    </dgm:pt>
    <dgm:pt modelId="{E8E3991F-CF57-4C95-8849-744986D8BF25}" type="pres">
      <dgm:prSet presAssocID="{5C917DE6-1F8A-49FE-A0C6-6C2361629ADD}" presName="root2" presStyleCnt="0"/>
      <dgm:spPr/>
    </dgm:pt>
    <dgm:pt modelId="{A3A3DA90-DF7C-42BC-A6D7-3445E1761BAB}" type="pres">
      <dgm:prSet presAssocID="{5C917DE6-1F8A-49FE-A0C6-6C2361629ADD}" presName="LevelTwoTextNode" presStyleLbl="node3" presStyleIdx="6" presStyleCnt="7" custScaleX="61442" custScaleY="1015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0F9974-6356-417F-9F20-5326B4FEF7F1}" type="pres">
      <dgm:prSet presAssocID="{5C917DE6-1F8A-49FE-A0C6-6C2361629ADD}" presName="level3hierChild" presStyleCnt="0"/>
      <dgm:spPr/>
    </dgm:pt>
    <dgm:pt modelId="{CF00CF85-9165-4038-9003-5BE89AEA9356}" type="pres">
      <dgm:prSet presAssocID="{45A9D2B1-6099-49CD-ABCC-276401D93F30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7EEF1079-DD62-45E9-8F29-7C9D7C1106B0}" type="pres">
      <dgm:prSet presAssocID="{45A9D2B1-6099-49CD-ABCC-276401D93F30}" presName="connTx" presStyleLbl="parChTrans1D2" presStyleIdx="1" presStyleCnt="2"/>
      <dgm:spPr/>
      <dgm:t>
        <a:bodyPr/>
        <a:lstStyle/>
        <a:p>
          <a:endParaRPr lang="en-US"/>
        </a:p>
      </dgm:t>
    </dgm:pt>
    <dgm:pt modelId="{E20E4AE4-093B-4426-95C5-0B2BDA93FD38}" type="pres">
      <dgm:prSet presAssocID="{1E23A076-8EFF-4613-B43C-DA06CE77EAD0}" presName="root2" presStyleCnt="0"/>
      <dgm:spPr/>
    </dgm:pt>
    <dgm:pt modelId="{00958F1F-B16E-41CB-9171-1AD28A40F1C9}" type="pres">
      <dgm:prSet presAssocID="{1E23A076-8EFF-4613-B43C-DA06CE77EAD0}" presName="LevelTwoTextNode" presStyleLbl="node2" presStyleIdx="1" presStyleCnt="2" custScaleX="129678" custScaleY="198807" custLinFactNeighborX="-4921" custLinFactNeighborY="14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493C65-02E0-45C8-A811-202F4765203C}" type="pres">
      <dgm:prSet presAssocID="{1E23A076-8EFF-4613-B43C-DA06CE77EAD0}" presName="level3hierChild" presStyleCnt="0"/>
      <dgm:spPr/>
    </dgm:pt>
  </dgm:ptLst>
  <dgm:cxnLst>
    <dgm:cxn modelId="{BF6571DE-4A29-4B89-9EDC-4012C8516963}" type="presOf" srcId="{CC25995E-B8C2-4702-B3F5-F0B0DA957075}" destId="{0A09A56F-0FAE-4C68-8BFC-5B58E012BE0F}" srcOrd="0" destOrd="0" presId="urn:microsoft.com/office/officeart/2005/8/layout/hierarchy2"/>
    <dgm:cxn modelId="{3EEBB4EA-04D2-4DCD-92FA-438DDBC02AD5}" type="presOf" srcId="{5A3ED9A6-3EB3-474A-AB60-D242BEA43481}" destId="{E954EDDC-E334-48E0-B930-58D527FF5A8D}" srcOrd="0" destOrd="0" presId="urn:microsoft.com/office/officeart/2005/8/layout/hierarchy2"/>
    <dgm:cxn modelId="{01D3738F-BC96-4B22-B4F9-3851A1107C66}" srcId="{7359871C-65AE-4727-BF61-83A5A5C7EE5A}" destId="{7F326652-F6DE-439E-BFAC-0E96B8B45053}" srcOrd="3" destOrd="0" parTransId="{DFF50670-7605-45CE-95E1-068D195965A9}" sibTransId="{5B12BDB5-3FF0-4B85-A2F9-C58C843303B7}"/>
    <dgm:cxn modelId="{B009DF18-A593-482E-B996-317F228D4072}" type="presOf" srcId="{7359871C-65AE-4727-BF61-83A5A5C7EE5A}" destId="{8DABFD20-3584-4AB2-857A-C2A52B08562A}" srcOrd="0" destOrd="0" presId="urn:microsoft.com/office/officeart/2005/8/layout/hierarchy2"/>
    <dgm:cxn modelId="{F896D47A-8033-4AC6-8232-1AC755050F4A}" type="presOf" srcId="{632CD5A8-0673-4207-A895-EEAAC786D1C1}" destId="{B899B5ED-36F9-4FA7-885E-F9FC5582B779}" srcOrd="0" destOrd="0" presId="urn:microsoft.com/office/officeart/2005/8/layout/hierarchy2"/>
    <dgm:cxn modelId="{19CC093B-27CD-4989-BFE6-640110881E9F}" srcId="{7359871C-65AE-4727-BF61-83A5A5C7EE5A}" destId="{632CD5A8-0673-4207-A895-EEAAC786D1C1}" srcOrd="2" destOrd="0" parTransId="{5C20A278-F489-4B77-B147-C1810DECD605}" sibTransId="{BA7BFF46-B82F-4813-A6F8-074971487FF1}"/>
    <dgm:cxn modelId="{DD1F2E3C-9E2F-4F13-B995-A8EB9601F9DB}" type="presOf" srcId="{DFF50670-7605-45CE-95E1-068D195965A9}" destId="{577FEDB7-F7E3-498A-B916-E4DDC5EDB9F0}" srcOrd="0" destOrd="0" presId="urn:microsoft.com/office/officeart/2005/8/layout/hierarchy2"/>
    <dgm:cxn modelId="{58C11ECC-CC5A-4A42-8DD5-B0D460672878}" type="presOf" srcId="{7F326652-F6DE-439E-BFAC-0E96B8B45053}" destId="{9CD2C9CA-5558-4A4D-9533-F228086381B8}" srcOrd="0" destOrd="0" presId="urn:microsoft.com/office/officeart/2005/8/layout/hierarchy2"/>
    <dgm:cxn modelId="{44BF8271-77F2-415B-9F9A-8F68F4B284DC}" type="presOf" srcId="{45A9D2B1-6099-49CD-ABCC-276401D93F30}" destId="{CF00CF85-9165-4038-9003-5BE89AEA9356}" srcOrd="0" destOrd="0" presId="urn:microsoft.com/office/officeart/2005/8/layout/hierarchy2"/>
    <dgm:cxn modelId="{A1E8E2A9-F240-4CBD-9111-9259B7CE68E3}" srcId="{E2173865-089D-4213-BD4C-27C635D9473D}" destId="{FADE09C9-2E5C-4F14-8FDE-4C0F7F6687D9}" srcOrd="0" destOrd="0" parTransId="{D1A4B380-8118-42D0-81AD-934ECFAE1FA3}" sibTransId="{B20994FD-2038-485F-8CB6-71D49B06EBED}"/>
    <dgm:cxn modelId="{28DD29B5-4F85-43A7-BE56-4D7D3A4E713F}" type="presOf" srcId="{7FADF5FF-EFC2-4341-A1DE-A6223EE7E2C1}" destId="{58822E05-C320-421E-B9BF-A9E6B6CC38A1}" srcOrd="1" destOrd="0" presId="urn:microsoft.com/office/officeart/2005/8/layout/hierarchy2"/>
    <dgm:cxn modelId="{1B14004C-ECEC-4D08-A8CC-A1253EF61957}" type="presOf" srcId="{45A9D2B1-6099-49CD-ABCC-276401D93F30}" destId="{7EEF1079-DD62-45E9-8F29-7C9D7C1106B0}" srcOrd="1" destOrd="0" presId="urn:microsoft.com/office/officeart/2005/8/layout/hierarchy2"/>
    <dgm:cxn modelId="{45A973B1-58AB-4BCC-BD6F-2189D61DACD5}" srcId="{7359871C-65AE-4727-BF61-83A5A5C7EE5A}" destId="{5C917DE6-1F8A-49FE-A0C6-6C2361629ADD}" srcOrd="6" destOrd="0" parTransId="{FFFEAEA2-1C20-4D21-A41C-21ACDBE66DD2}" sibTransId="{70FBFDA2-7158-4A06-837B-D841F8B1D7D2}"/>
    <dgm:cxn modelId="{3B067B66-8FB5-4CD3-A8A8-EE1FDB111514}" srcId="{7359871C-65AE-4727-BF61-83A5A5C7EE5A}" destId="{9B086CB2-9E23-47D8-83F0-05B0C560B6B1}" srcOrd="0" destOrd="0" parTransId="{19142C8E-1006-4A21-8359-59301FE9D7C2}" sibTransId="{6B1313A9-93E7-48F8-97D2-51E70B631B69}"/>
    <dgm:cxn modelId="{4362B179-B75A-45F6-A668-E409D4CCB0B7}" type="presOf" srcId="{19142C8E-1006-4A21-8359-59301FE9D7C2}" destId="{BF0B0B3B-32D6-4FE4-AD5E-B1EFBAC5A43F}" srcOrd="1" destOrd="0" presId="urn:microsoft.com/office/officeart/2005/8/layout/hierarchy2"/>
    <dgm:cxn modelId="{4FEE3CF6-A1F5-4A3D-BFC3-35256C4083A1}" srcId="{FADE09C9-2E5C-4F14-8FDE-4C0F7F6687D9}" destId="{7359871C-65AE-4727-BF61-83A5A5C7EE5A}" srcOrd="0" destOrd="0" parTransId="{115E7BD8-61AA-4935-934A-2DC1BC7B4FDC}" sibTransId="{8BDCEAAC-E8BD-4730-8F96-E419CF4715DF}"/>
    <dgm:cxn modelId="{2E3BD4B5-7CD2-4570-8B77-7102544C01FE}" type="presOf" srcId="{7FADF5FF-EFC2-4341-A1DE-A6223EE7E2C1}" destId="{4C123BF0-A333-4A71-AD48-C64F2663E1E8}" srcOrd="0" destOrd="0" presId="urn:microsoft.com/office/officeart/2005/8/layout/hierarchy2"/>
    <dgm:cxn modelId="{EE9B8C94-3596-4D5C-A727-AA535CCCA65F}" srcId="{7359871C-65AE-4727-BF61-83A5A5C7EE5A}" destId="{E7642DDA-6152-488A-9A91-0AEE8EC5F871}" srcOrd="5" destOrd="0" parTransId="{4BCEA978-B4F0-4F24-8F75-21B59D9F45DE}" sibTransId="{B88DFC12-EB2A-4B94-86B8-88033CAF46E8}"/>
    <dgm:cxn modelId="{1844E1FE-A938-4765-ADED-779523EDE0CE}" type="presOf" srcId="{4BCEA978-B4F0-4F24-8F75-21B59D9F45DE}" destId="{825981CC-5E77-48C0-A5E6-D6472D9A6670}" srcOrd="0" destOrd="0" presId="urn:microsoft.com/office/officeart/2005/8/layout/hierarchy2"/>
    <dgm:cxn modelId="{CAA8CE9E-07B1-4685-97ED-2B84AF3D565C}" type="presOf" srcId="{115E7BD8-61AA-4935-934A-2DC1BC7B4FDC}" destId="{6A65BC79-1A45-4B5D-AB28-B5C7A5C2F84A}" srcOrd="0" destOrd="0" presId="urn:microsoft.com/office/officeart/2005/8/layout/hierarchy2"/>
    <dgm:cxn modelId="{01F5823E-0A07-4711-9D51-75BDF7BF7FB3}" type="presOf" srcId="{4BCEA978-B4F0-4F24-8F75-21B59D9F45DE}" destId="{3BC6E73F-547C-46C6-AFD0-785FD3656FD7}" srcOrd="1" destOrd="0" presId="urn:microsoft.com/office/officeart/2005/8/layout/hierarchy2"/>
    <dgm:cxn modelId="{0B2026D6-A2E0-40C3-8361-349B19D6D58D}" type="presOf" srcId="{FFFEAEA2-1C20-4D21-A41C-21ACDBE66DD2}" destId="{BFF110B1-55D0-4A77-B7D8-893CCBBB238D}" srcOrd="0" destOrd="0" presId="urn:microsoft.com/office/officeart/2005/8/layout/hierarchy2"/>
    <dgm:cxn modelId="{6969EF91-41B8-4232-909F-642FC128F44E}" type="presOf" srcId="{8A637B33-CF74-4B28-B105-C82716117ACA}" destId="{D10A5528-A84D-4BEB-B4FE-3C76F1D35CFD}" srcOrd="0" destOrd="0" presId="urn:microsoft.com/office/officeart/2005/8/layout/hierarchy2"/>
    <dgm:cxn modelId="{77A5C0D0-2FA1-4620-BEF1-D830A9E6EA37}" type="presOf" srcId="{5C20A278-F489-4B77-B147-C1810DECD605}" destId="{D326F5A5-5859-4C33-AEDE-B9D3E83E846C}" srcOrd="1" destOrd="0" presId="urn:microsoft.com/office/officeart/2005/8/layout/hierarchy2"/>
    <dgm:cxn modelId="{A161D9E3-5611-49B1-B2D2-7F06A21ECE99}" type="presOf" srcId="{5C20A278-F489-4B77-B147-C1810DECD605}" destId="{AD4EE591-A1CC-4742-AA78-AF6BE0C856E5}" srcOrd="0" destOrd="0" presId="urn:microsoft.com/office/officeart/2005/8/layout/hierarchy2"/>
    <dgm:cxn modelId="{A7C3A33F-8EB3-424A-B70E-CAD254F8D092}" srcId="{7359871C-65AE-4727-BF61-83A5A5C7EE5A}" destId="{8A637B33-CF74-4B28-B105-C82716117ACA}" srcOrd="1" destOrd="0" parTransId="{7FADF5FF-EFC2-4341-A1DE-A6223EE7E2C1}" sibTransId="{8B98012B-692C-48E0-8702-F02C0B96AD0A}"/>
    <dgm:cxn modelId="{807D1793-1EBB-4C9A-A683-EAF90B64720F}" type="presOf" srcId="{5C917DE6-1F8A-49FE-A0C6-6C2361629ADD}" destId="{A3A3DA90-DF7C-42BC-A6D7-3445E1761BAB}" srcOrd="0" destOrd="0" presId="urn:microsoft.com/office/officeart/2005/8/layout/hierarchy2"/>
    <dgm:cxn modelId="{95FD7314-52C3-435D-8196-1BD65A1A23F3}" type="presOf" srcId="{9B086CB2-9E23-47D8-83F0-05B0C560B6B1}" destId="{FC0CA338-E9C1-4EEF-89BF-327F43826C91}" srcOrd="0" destOrd="0" presId="urn:microsoft.com/office/officeart/2005/8/layout/hierarchy2"/>
    <dgm:cxn modelId="{DF3E8E93-B542-440B-8D0B-6C4F1B2A76D6}" type="presOf" srcId="{115E7BD8-61AA-4935-934A-2DC1BC7B4FDC}" destId="{307825C8-D9B3-4894-A48B-076EED0649FD}" srcOrd="1" destOrd="0" presId="urn:microsoft.com/office/officeart/2005/8/layout/hierarchy2"/>
    <dgm:cxn modelId="{35CB8873-98F4-4613-AC53-56B95C79A815}" type="presOf" srcId="{5A3ED9A6-3EB3-474A-AB60-D242BEA43481}" destId="{5DEA6E3E-CE33-4BC2-8C75-AC4A3A4E3446}" srcOrd="1" destOrd="0" presId="urn:microsoft.com/office/officeart/2005/8/layout/hierarchy2"/>
    <dgm:cxn modelId="{55C3AE8F-03DC-4473-A8F9-E7CEC858CD35}" type="presOf" srcId="{FFFEAEA2-1C20-4D21-A41C-21ACDBE66DD2}" destId="{486557CF-38D1-45FA-9117-049201417E2D}" srcOrd="1" destOrd="0" presId="urn:microsoft.com/office/officeart/2005/8/layout/hierarchy2"/>
    <dgm:cxn modelId="{F37B098C-848E-4C1C-8EBE-FC7F4C620665}" srcId="{FADE09C9-2E5C-4F14-8FDE-4C0F7F6687D9}" destId="{1E23A076-8EFF-4613-B43C-DA06CE77EAD0}" srcOrd="1" destOrd="0" parTransId="{45A9D2B1-6099-49CD-ABCC-276401D93F30}" sibTransId="{600331D0-90B2-4BD2-AAA4-B3A65628D053}"/>
    <dgm:cxn modelId="{B878FD40-FD27-4166-A539-F9D7C95EB5F0}" type="presOf" srcId="{DFF50670-7605-45CE-95E1-068D195965A9}" destId="{0C59368D-B15B-4B47-97F4-2F5DD8A47BF1}" srcOrd="1" destOrd="0" presId="urn:microsoft.com/office/officeart/2005/8/layout/hierarchy2"/>
    <dgm:cxn modelId="{9E4840FD-8C77-418A-ACFD-8B80B3CCC1F6}" type="presOf" srcId="{19142C8E-1006-4A21-8359-59301FE9D7C2}" destId="{34B572EF-8E32-4953-A203-76E650545B43}" srcOrd="0" destOrd="0" presId="urn:microsoft.com/office/officeart/2005/8/layout/hierarchy2"/>
    <dgm:cxn modelId="{1DF604E5-FE9F-4D48-87B5-4E9DA5D71B39}" srcId="{7359871C-65AE-4727-BF61-83A5A5C7EE5A}" destId="{CC25995E-B8C2-4702-B3F5-F0B0DA957075}" srcOrd="4" destOrd="0" parTransId="{5A3ED9A6-3EB3-474A-AB60-D242BEA43481}" sibTransId="{91BFF6BE-8931-4A6B-AE58-415327F07269}"/>
    <dgm:cxn modelId="{6B4C7D1F-AF67-45F7-A444-BA7A8A2BB210}" type="presOf" srcId="{1E23A076-8EFF-4613-B43C-DA06CE77EAD0}" destId="{00958F1F-B16E-41CB-9171-1AD28A40F1C9}" srcOrd="0" destOrd="0" presId="urn:microsoft.com/office/officeart/2005/8/layout/hierarchy2"/>
    <dgm:cxn modelId="{303A3136-4DEA-4BE1-A959-616CC4F21A69}" type="presOf" srcId="{E2173865-089D-4213-BD4C-27C635D9473D}" destId="{99376604-98B8-43C2-95B0-269CFDE0DCC9}" srcOrd="0" destOrd="0" presId="urn:microsoft.com/office/officeart/2005/8/layout/hierarchy2"/>
    <dgm:cxn modelId="{3F4504FB-FD81-4F5F-A3D4-B3FBA97BD9AD}" type="presOf" srcId="{FADE09C9-2E5C-4F14-8FDE-4C0F7F6687D9}" destId="{D43B482F-8CDE-422A-A531-C40D2A32BE87}" srcOrd="0" destOrd="0" presId="urn:microsoft.com/office/officeart/2005/8/layout/hierarchy2"/>
    <dgm:cxn modelId="{785ADA30-C7D6-469E-8DF6-86ABEE506F49}" type="presOf" srcId="{E7642DDA-6152-488A-9A91-0AEE8EC5F871}" destId="{AEEAB977-7F47-4024-A6ED-3C68C58C9F60}" srcOrd="0" destOrd="0" presId="urn:microsoft.com/office/officeart/2005/8/layout/hierarchy2"/>
    <dgm:cxn modelId="{7AA5BAF6-D887-4056-934E-A0C3611807FB}" type="presParOf" srcId="{99376604-98B8-43C2-95B0-269CFDE0DCC9}" destId="{43D4E552-D974-4267-9D80-7B61A95AFA5C}" srcOrd="0" destOrd="0" presId="urn:microsoft.com/office/officeart/2005/8/layout/hierarchy2"/>
    <dgm:cxn modelId="{3B114787-E4A4-4843-AFF1-CC292A8EA299}" type="presParOf" srcId="{43D4E552-D974-4267-9D80-7B61A95AFA5C}" destId="{D43B482F-8CDE-422A-A531-C40D2A32BE87}" srcOrd="0" destOrd="0" presId="urn:microsoft.com/office/officeart/2005/8/layout/hierarchy2"/>
    <dgm:cxn modelId="{121E277E-43D6-45A6-BDCC-B9F3A4E5A206}" type="presParOf" srcId="{43D4E552-D974-4267-9D80-7B61A95AFA5C}" destId="{7D62EF15-3ABA-4DEA-8A98-5F5686388169}" srcOrd="1" destOrd="0" presId="urn:microsoft.com/office/officeart/2005/8/layout/hierarchy2"/>
    <dgm:cxn modelId="{DA5FCB83-6F96-468E-8A0B-0F21F8713B75}" type="presParOf" srcId="{7D62EF15-3ABA-4DEA-8A98-5F5686388169}" destId="{6A65BC79-1A45-4B5D-AB28-B5C7A5C2F84A}" srcOrd="0" destOrd="0" presId="urn:microsoft.com/office/officeart/2005/8/layout/hierarchy2"/>
    <dgm:cxn modelId="{1484BB40-3775-4B56-9A58-73C1AD2EF7F3}" type="presParOf" srcId="{6A65BC79-1A45-4B5D-AB28-B5C7A5C2F84A}" destId="{307825C8-D9B3-4894-A48B-076EED0649FD}" srcOrd="0" destOrd="0" presId="urn:microsoft.com/office/officeart/2005/8/layout/hierarchy2"/>
    <dgm:cxn modelId="{5EF081C0-5969-47E7-9389-3AEA9D138DAA}" type="presParOf" srcId="{7D62EF15-3ABA-4DEA-8A98-5F5686388169}" destId="{077EA5EF-67BE-4912-B507-8BC003CEAF8E}" srcOrd="1" destOrd="0" presId="urn:microsoft.com/office/officeart/2005/8/layout/hierarchy2"/>
    <dgm:cxn modelId="{B301E00C-ACE1-4F03-A7E8-86505D49C922}" type="presParOf" srcId="{077EA5EF-67BE-4912-B507-8BC003CEAF8E}" destId="{8DABFD20-3584-4AB2-857A-C2A52B08562A}" srcOrd="0" destOrd="0" presId="urn:microsoft.com/office/officeart/2005/8/layout/hierarchy2"/>
    <dgm:cxn modelId="{3DF2DEDD-314A-4057-BCBD-73C05CF606B4}" type="presParOf" srcId="{077EA5EF-67BE-4912-B507-8BC003CEAF8E}" destId="{2F0AF97D-60DE-4024-81A9-03E83105D3A2}" srcOrd="1" destOrd="0" presId="urn:microsoft.com/office/officeart/2005/8/layout/hierarchy2"/>
    <dgm:cxn modelId="{DFD395CC-F7B5-4ED2-997C-D9D74D70D637}" type="presParOf" srcId="{2F0AF97D-60DE-4024-81A9-03E83105D3A2}" destId="{34B572EF-8E32-4953-A203-76E650545B43}" srcOrd="0" destOrd="0" presId="urn:microsoft.com/office/officeart/2005/8/layout/hierarchy2"/>
    <dgm:cxn modelId="{6CCA81E5-E408-4E93-A522-C4FFA391EEDB}" type="presParOf" srcId="{34B572EF-8E32-4953-A203-76E650545B43}" destId="{BF0B0B3B-32D6-4FE4-AD5E-B1EFBAC5A43F}" srcOrd="0" destOrd="0" presId="urn:microsoft.com/office/officeart/2005/8/layout/hierarchy2"/>
    <dgm:cxn modelId="{7816A847-7A47-4EE2-8380-6E65F0BCBDF9}" type="presParOf" srcId="{2F0AF97D-60DE-4024-81A9-03E83105D3A2}" destId="{04C03A38-5A15-4D8F-8E42-752FADC3A338}" srcOrd="1" destOrd="0" presId="urn:microsoft.com/office/officeart/2005/8/layout/hierarchy2"/>
    <dgm:cxn modelId="{0FC01EFB-787D-46CC-AF65-6819C8A56746}" type="presParOf" srcId="{04C03A38-5A15-4D8F-8E42-752FADC3A338}" destId="{FC0CA338-E9C1-4EEF-89BF-327F43826C91}" srcOrd="0" destOrd="0" presId="urn:microsoft.com/office/officeart/2005/8/layout/hierarchy2"/>
    <dgm:cxn modelId="{5036F675-DC2F-4D58-8019-AE88D68CFC95}" type="presParOf" srcId="{04C03A38-5A15-4D8F-8E42-752FADC3A338}" destId="{427913F9-FBC5-4240-8DD6-3BCEAD7625F7}" srcOrd="1" destOrd="0" presId="urn:microsoft.com/office/officeart/2005/8/layout/hierarchy2"/>
    <dgm:cxn modelId="{20D0D296-5F4E-4F2A-9887-84A32BA4F2CA}" type="presParOf" srcId="{2F0AF97D-60DE-4024-81A9-03E83105D3A2}" destId="{4C123BF0-A333-4A71-AD48-C64F2663E1E8}" srcOrd="2" destOrd="0" presId="urn:microsoft.com/office/officeart/2005/8/layout/hierarchy2"/>
    <dgm:cxn modelId="{C6AEC257-FE99-4D6F-9EAD-7DEF93FD0062}" type="presParOf" srcId="{4C123BF0-A333-4A71-AD48-C64F2663E1E8}" destId="{58822E05-C320-421E-B9BF-A9E6B6CC38A1}" srcOrd="0" destOrd="0" presId="urn:microsoft.com/office/officeart/2005/8/layout/hierarchy2"/>
    <dgm:cxn modelId="{8DCADCB9-3E25-49BE-B9D5-213D1D7C2999}" type="presParOf" srcId="{2F0AF97D-60DE-4024-81A9-03E83105D3A2}" destId="{C7910114-7685-485B-B2FA-34DD896AB46A}" srcOrd="3" destOrd="0" presId="urn:microsoft.com/office/officeart/2005/8/layout/hierarchy2"/>
    <dgm:cxn modelId="{A816B559-B2A3-4DF5-A01D-CC6E9E77CDD4}" type="presParOf" srcId="{C7910114-7685-485B-B2FA-34DD896AB46A}" destId="{D10A5528-A84D-4BEB-B4FE-3C76F1D35CFD}" srcOrd="0" destOrd="0" presId="urn:microsoft.com/office/officeart/2005/8/layout/hierarchy2"/>
    <dgm:cxn modelId="{4AAE4885-A576-43BE-B375-061A24C245BC}" type="presParOf" srcId="{C7910114-7685-485B-B2FA-34DD896AB46A}" destId="{A5A97CEE-6BC7-4120-8F0A-16C714921CC7}" srcOrd="1" destOrd="0" presId="urn:microsoft.com/office/officeart/2005/8/layout/hierarchy2"/>
    <dgm:cxn modelId="{4E631DAF-A52F-4C47-A17B-34D8613F9BDE}" type="presParOf" srcId="{2F0AF97D-60DE-4024-81A9-03E83105D3A2}" destId="{AD4EE591-A1CC-4742-AA78-AF6BE0C856E5}" srcOrd="4" destOrd="0" presId="urn:microsoft.com/office/officeart/2005/8/layout/hierarchy2"/>
    <dgm:cxn modelId="{12434856-D05F-424A-AA08-22D9B1237FA8}" type="presParOf" srcId="{AD4EE591-A1CC-4742-AA78-AF6BE0C856E5}" destId="{D326F5A5-5859-4C33-AEDE-B9D3E83E846C}" srcOrd="0" destOrd="0" presId="urn:microsoft.com/office/officeart/2005/8/layout/hierarchy2"/>
    <dgm:cxn modelId="{2BE12A6D-8327-4285-A69D-F7B13B4E5CE4}" type="presParOf" srcId="{2F0AF97D-60DE-4024-81A9-03E83105D3A2}" destId="{B78CD646-F134-4537-8BDC-78B48316643B}" srcOrd="5" destOrd="0" presId="urn:microsoft.com/office/officeart/2005/8/layout/hierarchy2"/>
    <dgm:cxn modelId="{1CD1CD35-D683-4A62-9460-65C98ED8D689}" type="presParOf" srcId="{B78CD646-F134-4537-8BDC-78B48316643B}" destId="{B899B5ED-36F9-4FA7-885E-F9FC5582B779}" srcOrd="0" destOrd="0" presId="urn:microsoft.com/office/officeart/2005/8/layout/hierarchy2"/>
    <dgm:cxn modelId="{9351C2D8-F66E-410A-B9B2-5F36A1713955}" type="presParOf" srcId="{B78CD646-F134-4537-8BDC-78B48316643B}" destId="{02543208-02FC-46B3-B119-817858E820A5}" srcOrd="1" destOrd="0" presId="urn:microsoft.com/office/officeart/2005/8/layout/hierarchy2"/>
    <dgm:cxn modelId="{AC915033-0CF0-4647-B2F1-88DA1403DE03}" type="presParOf" srcId="{2F0AF97D-60DE-4024-81A9-03E83105D3A2}" destId="{577FEDB7-F7E3-498A-B916-E4DDC5EDB9F0}" srcOrd="6" destOrd="0" presId="urn:microsoft.com/office/officeart/2005/8/layout/hierarchy2"/>
    <dgm:cxn modelId="{4B40D981-86A4-4AB8-9A93-71554472FD10}" type="presParOf" srcId="{577FEDB7-F7E3-498A-B916-E4DDC5EDB9F0}" destId="{0C59368D-B15B-4B47-97F4-2F5DD8A47BF1}" srcOrd="0" destOrd="0" presId="urn:microsoft.com/office/officeart/2005/8/layout/hierarchy2"/>
    <dgm:cxn modelId="{45678812-F410-4ED1-A0E1-204813E072DE}" type="presParOf" srcId="{2F0AF97D-60DE-4024-81A9-03E83105D3A2}" destId="{C3672050-6165-43F1-8370-3CD5CC87C2BC}" srcOrd="7" destOrd="0" presId="urn:microsoft.com/office/officeart/2005/8/layout/hierarchy2"/>
    <dgm:cxn modelId="{88FC954B-6654-4324-BDAF-879CDC357E08}" type="presParOf" srcId="{C3672050-6165-43F1-8370-3CD5CC87C2BC}" destId="{9CD2C9CA-5558-4A4D-9533-F228086381B8}" srcOrd="0" destOrd="0" presId="urn:microsoft.com/office/officeart/2005/8/layout/hierarchy2"/>
    <dgm:cxn modelId="{2B4E99C8-63DE-4487-889B-24464DA81605}" type="presParOf" srcId="{C3672050-6165-43F1-8370-3CD5CC87C2BC}" destId="{0A8B2B31-2C36-47D6-8A3E-385411652914}" srcOrd="1" destOrd="0" presId="urn:microsoft.com/office/officeart/2005/8/layout/hierarchy2"/>
    <dgm:cxn modelId="{113A4237-D0ED-4C21-ACC2-FFC34C59112A}" type="presParOf" srcId="{2F0AF97D-60DE-4024-81A9-03E83105D3A2}" destId="{E954EDDC-E334-48E0-B930-58D527FF5A8D}" srcOrd="8" destOrd="0" presId="urn:microsoft.com/office/officeart/2005/8/layout/hierarchy2"/>
    <dgm:cxn modelId="{614E7386-5D3C-407D-BF19-3AFA845B8673}" type="presParOf" srcId="{E954EDDC-E334-48E0-B930-58D527FF5A8D}" destId="{5DEA6E3E-CE33-4BC2-8C75-AC4A3A4E3446}" srcOrd="0" destOrd="0" presId="urn:microsoft.com/office/officeart/2005/8/layout/hierarchy2"/>
    <dgm:cxn modelId="{4D57B17F-2662-46C9-A819-4A649490791D}" type="presParOf" srcId="{2F0AF97D-60DE-4024-81A9-03E83105D3A2}" destId="{342B1788-F539-4617-8C85-41776B14C64F}" srcOrd="9" destOrd="0" presId="urn:microsoft.com/office/officeart/2005/8/layout/hierarchy2"/>
    <dgm:cxn modelId="{70D76EA1-3199-4EB8-899B-7B5E00FC93EC}" type="presParOf" srcId="{342B1788-F539-4617-8C85-41776B14C64F}" destId="{0A09A56F-0FAE-4C68-8BFC-5B58E012BE0F}" srcOrd="0" destOrd="0" presId="urn:microsoft.com/office/officeart/2005/8/layout/hierarchy2"/>
    <dgm:cxn modelId="{786DBD79-B22E-4347-A1CB-BC3988EEB28C}" type="presParOf" srcId="{342B1788-F539-4617-8C85-41776B14C64F}" destId="{4D023429-2273-43EC-9E18-C4B91B99A4B9}" srcOrd="1" destOrd="0" presId="urn:microsoft.com/office/officeart/2005/8/layout/hierarchy2"/>
    <dgm:cxn modelId="{D5CDAA19-A418-4070-9BDA-45D5942B57B6}" type="presParOf" srcId="{2F0AF97D-60DE-4024-81A9-03E83105D3A2}" destId="{825981CC-5E77-48C0-A5E6-D6472D9A6670}" srcOrd="10" destOrd="0" presId="urn:microsoft.com/office/officeart/2005/8/layout/hierarchy2"/>
    <dgm:cxn modelId="{7365C96E-2D96-41EB-AD4D-F67DDF8DE19B}" type="presParOf" srcId="{825981CC-5E77-48C0-A5E6-D6472D9A6670}" destId="{3BC6E73F-547C-46C6-AFD0-785FD3656FD7}" srcOrd="0" destOrd="0" presId="urn:microsoft.com/office/officeart/2005/8/layout/hierarchy2"/>
    <dgm:cxn modelId="{060F8862-4257-4D80-A5E0-5687FF97C7C1}" type="presParOf" srcId="{2F0AF97D-60DE-4024-81A9-03E83105D3A2}" destId="{A99DF101-81C9-40B7-99B1-34381E3E3155}" srcOrd="11" destOrd="0" presId="urn:microsoft.com/office/officeart/2005/8/layout/hierarchy2"/>
    <dgm:cxn modelId="{7FB5275C-694F-4F11-AB3E-81EEAD5A4233}" type="presParOf" srcId="{A99DF101-81C9-40B7-99B1-34381E3E3155}" destId="{AEEAB977-7F47-4024-A6ED-3C68C58C9F60}" srcOrd="0" destOrd="0" presId="urn:microsoft.com/office/officeart/2005/8/layout/hierarchy2"/>
    <dgm:cxn modelId="{5FA6F963-E149-47EA-AC8E-5F96F5303229}" type="presParOf" srcId="{A99DF101-81C9-40B7-99B1-34381E3E3155}" destId="{34033E46-C9FE-4CAB-B09A-8D3B169A7765}" srcOrd="1" destOrd="0" presId="urn:microsoft.com/office/officeart/2005/8/layout/hierarchy2"/>
    <dgm:cxn modelId="{E551091F-8934-4CD6-99FB-75492A69AE6F}" type="presParOf" srcId="{2F0AF97D-60DE-4024-81A9-03E83105D3A2}" destId="{BFF110B1-55D0-4A77-B7D8-893CCBBB238D}" srcOrd="12" destOrd="0" presId="urn:microsoft.com/office/officeart/2005/8/layout/hierarchy2"/>
    <dgm:cxn modelId="{BE866E29-7194-41BE-A6E7-1BD98935E2C9}" type="presParOf" srcId="{BFF110B1-55D0-4A77-B7D8-893CCBBB238D}" destId="{486557CF-38D1-45FA-9117-049201417E2D}" srcOrd="0" destOrd="0" presId="urn:microsoft.com/office/officeart/2005/8/layout/hierarchy2"/>
    <dgm:cxn modelId="{FD3B10E9-A04D-421F-81C9-CC0ADD9834D3}" type="presParOf" srcId="{2F0AF97D-60DE-4024-81A9-03E83105D3A2}" destId="{E8E3991F-CF57-4C95-8849-744986D8BF25}" srcOrd="13" destOrd="0" presId="urn:microsoft.com/office/officeart/2005/8/layout/hierarchy2"/>
    <dgm:cxn modelId="{A187176E-783F-4282-AE18-FA72F64B2320}" type="presParOf" srcId="{E8E3991F-CF57-4C95-8849-744986D8BF25}" destId="{A3A3DA90-DF7C-42BC-A6D7-3445E1761BAB}" srcOrd="0" destOrd="0" presId="urn:microsoft.com/office/officeart/2005/8/layout/hierarchy2"/>
    <dgm:cxn modelId="{1FE5D74B-FE4D-4775-BCD5-697D97DC2544}" type="presParOf" srcId="{E8E3991F-CF57-4C95-8849-744986D8BF25}" destId="{DD0F9974-6356-417F-9F20-5326B4FEF7F1}" srcOrd="1" destOrd="0" presId="urn:microsoft.com/office/officeart/2005/8/layout/hierarchy2"/>
    <dgm:cxn modelId="{0167F97B-14ED-43C0-A278-89319440D0DB}" type="presParOf" srcId="{7D62EF15-3ABA-4DEA-8A98-5F5686388169}" destId="{CF00CF85-9165-4038-9003-5BE89AEA9356}" srcOrd="2" destOrd="0" presId="urn:microsoft.com/office/officeart/2005/8/layout/hierarchy2"/>
    <dgm:cxn modelId="{DF8CFE49-1121-4D46-A889-B63B64120330}" type="presParOf" srcId="{CF00CF85-9165-4038-9003-5BE89AEA9356}" destId="{7EEF1079-DD62-45E9-8F29-7C9D7C1106B0}" srcOrd="0" destOrd="0" presId="urn:microsoft.com/office/officeart/2005/8/layout/hierarchy2"/>
    <dgm:cxn modelId="{4A58C5C7-D6CB-4031-8DA6-B7DC7B141D04}" type="presParOf" srcId="{7D62EF15-3ABA-4DEA-8A98-5F5686388169}" destId="{E20E4AE4-093B-4426-95C5-0B2BDA93FD38}" srcOrd="3" destOrd="0" presId="urn:microsoft.com/office/officeart/2005/8/layout/hierarchy2"/>
    <dgm:cxn modelId="{781061D5-6F9C-4361-8B53-484589417D9A}" type="presParOf" srcId="{E20E4AE4-093B-4426-95C5-0B2BDA93FD38}" destId="{00958F1F-B16E-41CB-9171-1AD28A40F1C9}" srcOrd="0" destOrd="0" presId="urn:microsoft.com/office/officeart/2005/8/layout/hierarchy2"/>
    <dgm:cxn modelId="{3725454D-C185-49B8-BC4F-AEADCA7C804F}" type="presParOf" srcId="{E20E4AE4-093B-4426-95C5-0B2BDA93FD38}" destId="{F3493C65-02E0-45C8-A811-202F4765203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A0F2A2-2C35-49FB-B3D0-FC25888504D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08238-C404-44C2-A240-ABFB9481E89C}">
      <dgm:prSet/>
      <dgm:spPr/>
      <dgm:t>
        <a:bodyPr/>
        <a:lstStyle/>
        <a:p>
          <a:pPr rtl="0"/>
          <a:r>
            <a:rPr lang="en-US" dirty="0" smtClean="0"/>
            <a:t>Introduction to the tracking problem</a:t>
          </a:r>
          <a:endParaRPr lang="en-US" dirty="0"/>
        </a:p>
      </dgm:t>
    </dgm:pt>
    <dgm:pt modelId="{E33D81B5-4630-409B-9962-2D7C7C793A77}" type="parTrans" cxnId="{AD7BDE0C-E39E-4056-B988-1927C041E1E7}">
      <dgm:prSet/>
      <dgm:spPr/>
      <dgm:t>
        <a:bodyPr/>
        <a:lstStyle/>
        <a:p>
          <a:endParaRPr lang="en-US"/>
        </a:p>
      </dgm:t>
    </dgm:pt>
    <dgm:pt modelId="{5D32A5CD-2630-44E8-9133-0360D5063469}" type="sibTrans" cxnId="{AD7BDE0C-E39E-4056-B988-1927C041E1E7}">
      <dgm:prSet/>
      <dgm:spPr/>
      <dgm:t>
        <a:bodyPr/>
        <a:lstStyle/>
        <a:p>
          <a:endParaRPr lang="en-US"/>
        </a:p>
      </dgm:t>
    </dgm:pt>
    <dgm:pt modelId="{7CDFB5FE-FCB2-45DC-A82D-C1A0632F0586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dirty="0" smtClean="0"/>
            <a:t>Recursive Bayesian filtering</a:t>
          </a:r>
          <a:endParaRPr lang="en-US" dirty="0"/>
        </a:p>
      </dgm:t>
    </dgm:pt>
    <dgm:pt modelId="{86F9E61A-DCFA-410A-A2A4-326C8D2CEE4A}" type="parTrans" cxnId="{9993A7DF-E5CD-41F5-85D8-5A02D615B2B6}">
      <dgm:prSet/>
      <dgm:spPr/>
      <dgm:t>
        <a:bodyPr/>
        <a:lstStyle/>
        <a:p>
          <a:endParaRPr lang="en-US"/>
        </a:p>
      </dgm:t>
    </dgm:pt>
    <dgm:pt modelId="{C1D4796C-9FCC-4EBE-850B-F2954AD04E11}" type="sibTrans" cxnId="{9993A7DF-E5CD-41F5-85D8-5A02D615B2B6}">
      <dgm:prSet/>
      <dgm:spPr/>
      <dgm:t>
        <a:bodyPr/>
        <a:lstStyle/>
        <a:p>
          <a:endParaRPr lang="en-US"/>
        </a:p>
      </dgm:t>
    </dgm:pt>
    <dgm:pt modelId="{E968491C-95D8-4D55-92A0-35FC67D95446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What is tracking?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5C35B20A-2D29-49CD-9E89-410ADCE9A010}" type="parTrans" cxnId="{6DB1B54E-1001-47C4-BEFA-5ACAADEAA94E}">
      <dgm:prSet/>
      <dgm:spPr/>
      <dgm:t>
        <a:bodyPr/>
        <a:lstStyle/>
        <a:p>
          <a:endParaRPr lang="en-US"/>
        </a:p>
      </dgm:t>
    </dgm:pt>
    <dgm:pt modelId="{7DD3650A-0A3B-469E-A010-65777471C0DE}" type="sibTrans" cxnId="{6DB1B54E-1001-47C4-BEFA-5ACAADEAA94E}">
      <dgm:prSet/>
      <dgm:spPr/>
      <dgm:t>
        <a:bodyPr/>
        <a:lstStyle/>
        <a:p>
          <a:endParaRPr lang="en-US"/>
        </a:p>
      </dgm:t>
    </dgm:pt>
    <dgm:pt modelId="{06EFC735-32DE-47E8-B8ED-6968CA0C08E2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Background &amp; formulation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9B2DD886-58D6-4912-B979-3C8D782547E4}" type="parTrans" cxnId="{DA36C95B-6918-4CEF-AB28-13A6C8578B47}">
      <dgm:prSet/>
      <dgm:spPr/>
      <dgm:t>
        <a:bodyPr/>
        <a:lstStyle/>
        <a:p>
          <a:endParaRPr lang="en-US"/>
        </a:p>
      </dgm:t>
    </dgm:pt>
    <dgm:pt modelId="{2755323A-5B96-4624-8A21-0B9A3EE4B5D2}" type="sibTrans" cxnId="{DA36C95B-6918-4CEF-AB28-13A6C8578B47}">
      <dgm:prSet/>
      <dgm:spPr/>
      <dgm:t>
        <a:bodyPr/>
        <a:lstStyle/>
        <a:p>
          <a:endParaRPr lang="en-US"/>
        </a:p>
      </dgm:t>
    </dgm:pt>
    <dgm:pt modelId="{1D92D2AF-10C8-4941-A3D1-7C822380EE41}">
      <dgm:prSet/>
      <dgm:spPr/>
      <dgm:t>
        <a:bodyPr/>
        <a:lstStyle/>
        <a:p>
          <a:pPr rtl="0"/>
          <a:r>
            <a:rPr lang="en-US" dirty="0" err="1" smtClean="0"/>
            <a:t>Kalman</a:t>
          </a:r>
          <a:r>
            <a:rPr lang="en-US" dirty="0" smtClean="0"/>
            <a:t> filter</a:t>
          </a:r>
          <a:endParaRPr lang="en-US" dirty="0"/>
        </a:p>
      </dgm:t>
    </dgm:pt>
    <dgm:pt modelId="{691B375A-A611-4488-BDA2-BA9D9D57C2F1}" type="parTrans" cxnId="{20A54F6D-F041-4A95-A0D5-3BB138F19CBA}">
      <dgm:prSet/>
      <dgm:spPr/>
      <dgm:t>
        <a:bodyPr/>
        <a:lstStyle/>
        <a:p>
          <a:endParaRPr lang="en-US"/>
        </a:p>
      </dgm:t>
    </dgm:pt>
    <dgm:pt modelId="{0B7A4821-BE62-4308-B050-D5754FA00387}" type="sibTrans" cxnId="{20A54F6D-F041-4A95-A0D5-3BB138F19CBA}">
      <dgm:prSet/>
      <dgm:spPr/>
      <dgm:t>
        <a:bodyPr/>
        <a:lstStyle/>
        <a:p>
          <a:endParaRPr lang="en-US"/>
        </a:p>
      </dgm:t>
    </dgm:pt>
    <dgm:pt modelId="{A9B8D6CA-EACD-448A-9C12-7DA03AFA9EA9}">
      <dgm:prSet/>
      <dgm:spPr/>
      <dgm:t>
        <a:bodyPr/>
        <a:lstStyle/>
        <a:p>
          <a:pPr rtl="0"/>
          <a:r>
            <a:rPr lang="en-US" smtClean="0"/>
            <a:t>Particle filter</a:t>
          </a:r>
          <a:endParaRPr lang="en-US" dirty="0"/>
        </a:p>
      </dgm:t>
    </dgm:pt>
    <dgm:pt modelId="{C9A69090-D383-4E26-BE37-06F2FC2F278C}" type="parTrans" cxnId="{FCA78D8F-FE49-4DB7-BC2F-F78ECD258F69}">
      <dgm:prSet/>
      <dgm:spPr/>
      <dgm:t>
        <a:bodyPr/>
        <a:lstStyle/>
        <a:p>
          <a:endParaRPr lang="en-US"/>
        </a:p>
      </dgm:t>
    </dgm:pt>
    <dgm:pt modelId="{A3B9F19B-DD65-4B4E-9597-521B810F3515}" type="sibTrans" cxnId="{FCA78D8F-FE49-4DB7-BC2F-F78ECD258F69}">
      <dgm:prSet/>
      <dgm:spPr/>
      <dgm:t>
        <a:bodyPr/>
        <a:lstStyle/>
        <a:p>
          <a:endParaRPr lang="en-US"/>
        </a:p>
      </dgm:t>
    </dgm:pt>
    <dgm:pt modelId="{A7134F80-30F1-4DD3-8110-3AFFD21F0AA9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Approaches , assumptions, &amp;applications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04380F46-312E-4D76-A8BD-5AAC7F0F8E02}" type="parTrans" cxnId="{C422CF85-CF63-4AC6-82B7-1AE35D8A3526}">
      <dgm:prSet/>
      <dgm:spPr/>
      <dgm:t>
        <a:bodyPr/>
        <a:lstStyle/>
        <a:p>
          <a:endParaRPr lang="en-US"/>
        </a:p>
      </dgm:t>
    </dgm:pt>
    <dgm:pt modelId="{54BD6570-7D80-4471-804B-B95315FDB8F7}" type="sibTrans" cxnId="{C422CF85-CF63-4AC6-82B7-1AE35D8A3526}">
      <dgm:prSet/>
      <dgm:spPr/>
      <dgm:t>
        <a:bodyPr/>
        <a:lstStyle/>
        <a:p>
          <a:endParaRPr lang="en-US"/>
        </a:p>
      </dgm:t>
    </dgm:pt>
    <dgm:pt modelId="{1114BA75-D270-4BFA-BA4F-5791E8F4CEE1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State of the art  &amp; challenges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5B613190-C4F1-4169-99B4-63CDB74E2868}" type="parTrans" cxnId="{5269119B-58C9-46C2-8137-6563D83ED851}">
      <dgm:prSet/>
      <dgm:spPr/>
      <dgm:t>
        <a:bodyPr/>
        <a:lstStyle/>
        <a:p>
          <a:endParaRPr lang="en-US"/>
        </a:p>
      </dgm:t>
    </dgm:pt>
    <dgm:pt modelId="{F4D4A9F0-B218-4CB8-8D5E-CC85640F5DEB}" type="sibTrans" cxnId="{5269119B-58C9-46C2-8137-6563D83ED851}">
      <dgm:prSet/>
      <dgm:spPr/>
      <dgm:t>
        <a:bodyPr/>
        <a:lstStyle/>
        <a:p>
          <a:endParaRPr lang="en-US"/>
        </a:p>
      </dgm:t>
    </dgm:pt>
    <dgm:pt modelId="{C29BFFE4-5497-4EA8-808F-CEF3EBD6B04F}" type="pres">
      <dgm:prSet presAssocID="{F8A0F2A2-2C35-49FB-B3D0-FC25888504D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F61430-7F12-4134-86D6-855355D57C4E}" type="pres">
      <dgm:prSet presAssocID="{22D08238-C404-44C2-A240-ABFB9481E89C}" presName="linNode" presStyleCnt="0"/>
      <dgm:spPr/>
    </dgm:pt>
    <dgm:pt modelId="{248BE5C4-6F72-4CA8-9698-4F5E1FF71EC2}" type="pres">
      <dgm:prSet presAssocID="{22D08238-C404-44C2-A240-ABFB9481E89C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332A63-05A9-49C3-9BF5-13D99C8E100D}" type="pres">
      <dgm:prSet presAssocID="{22D08238-C404-44C2-A240-ABFB9481E89C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B9FFE-5FC8-4DAF-B0C0-8EEFBD89998F}" type="pres">
      <dgm:prSet presAssocID="{5D32A5CD-2630-44E8-9133-0360D5063469}" presName="sp" presStyleCnt="0"/>
      <dgm:spPr/>
    </dgm:pt>
    <dgm:pt modelId="{14ADA2B4-396A-4BE4-8EEE-9316AFB0B9D6}" type="pres">
      <dgm:prSet presAssocID="{7CDFB5FE-FCB2-45DC-A82D-C1A0632F0586}" presName="linNode" presStyleCnt="0"/>
      <dgm:spPr/>
    </dgm:pt>
    <dgm:pt modelId="{8E9E17AA-AF52-47A9-A179-96F140599AA4}" type="pres">
      <dgm:prSet presAssocID="{7CDFB5FE-FCB2-45DC-A82D-C1A0632F0586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DE7A3-2EC5-4409-B248-353C026332D8}" type="pres">
      <dgm:prSet presAssocID="{7CDFB5FE-FCB2-45DC-A82D-C1A0632F0586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7CDA22-A6BB-46A4-BDA1-2A53844A47D7}" type="presOf" srcId="{1114BA75-D270-4BFA-BA4F-5791E8F4CEE1}" destId="{21332A63-05A9-49C3-9BF5-13D99C8E100D}" srcOrd="0" destOrd="2" presId="urn:microsoft.com/office/officeart/2005/8/layout/vList5"/>
    <dgm:cxn modelId="{9993A7DF-E5CD-41F5-85D8-5A02D615B2B6}" srcId="{F8A0F2A2-2C35-49FB-B3D0-FC25888504DC}" destId="{7CDFB5FE-FCB2-45DC-A82D-C1A0632F0586}" srcOrd="1" destOrd="0" parTransId="{86F9E61A-DCFA-410A-A2A4-326C8D2CEE4A}" sibTransId="{C1D4796C-9FCC-4EBE-850B-F2954AD04E11}"/>
    <dgm:cxn modelId="{F4FF75B4-32E4-4022-A0C7-C232CB78A087}" type="presOf" srcId="{F8A0F2A2-2C35-49FB-B3D0-FC25888504DC}" destId="{C29BFFE4-5497-4EA8-808F-CEF3EBD6B04F}" srcOrd="0" destOrd="0" presId="urn:microsoft.com/office/officeart/2005/8/layout/vList5"/>
    <dgm:cxn modelId="{34607550-D171-4875-8363-D9267A120C17}" type="presOf" srcId="{22D08238-C404-44C2-A240-ABFB9481E89C}" destId="{248BE5C4-6F72-4CA8-9698-4F5E1FF71EC2}" srcOrd="0" destOrd="0" presId="urn:microsoft.com/office/officeart/2005/8/layout/vList5"/>
    <dgm:cxn modelId="{6DB1B54E-1001-47C4-BEFA-5ACAADEAA94E}" srcId="{22D08238-C404-44C2-A240-ABFB9481E89C}" destId="{E968491C-95D8-4D55-92A0-35FC67D95446}" srcOrd="0" destOrd="0" parTransId="{5C35B20A-2D29-49CD-9E89-410ADCE9A010}" sibTransId="{7DD3650A-0A3B-469E-A010-65777471C0DE}"/>
    <dgm:cxn modelId="{7ECC7758-E05C-4494-8BB6-08CE94C3CF5C}" type="presOf" srcId="{7CDFB5FE-FCB2-45DC-A82D-C1A0632F0586}" destId="{8E9E17AA-AF52-47A9-A179-96F140599AA4}" srcOrd="0" destOrd="0" presId="urn:microsoft.com/office/officeart/2005/8/layout/vList5"/>
    <dgm:cxn modelId="{C422CF85-CF63-4AC6-82B7-1AE35D8A3526}" srcId="{22D08238-C404-44C2-A240-ABFB9481E89C}" destId="{A7134F80-30F1-4DD3-8110-3AFFD21F0AA9}" srcOrd="1" destOrd="0" parTransId="{04380F46-312E-4D76-A8BD-5AAC7F0F8E02}" sibTransId="{54BD6570-7D80-4471-804B-B95315FDB8F7}"/>
    <dgm:cxn modelId="{FCA78D8F-FE49-4DB7-BC2F-F78ECD258F69}" srcId="{7CDFB5FE-FCB2-45DC-A82D-C1A0632F0586}" destId="{A9B8D6CA-EACD-448A-9C12-7DA03AFA9EA9}" srcOrd="2" destOrd="0" parTransId="{C9A69090-D383-4E26-BE37-06F2FC2F278C}" sibTransId="{A3B9F19B-DD65-4B4E-9597-521B810F3515}"/>
    <dgm:cxn modelId="{DA36C95B-6918-4CEF-AB28-13A6C8578B47}" srcId="{7CDFB5FE-FCB2-45DC-A82D-C1A0632F0586}" destId="{06EFC735-32DE-47E8-B8ED-6968CA0C08E2}" srcOrd="0" destOrd="0" parTransId="{9B2DD886-58D6-4912-B979-3C8D782547E4}" sibTransId="{2755323A-5B96-4624-8A21-0B9A3EE4B5D2}"/>
    <dgm:cxn modelId="{20A54F6D-F041-4A95-A0D5-3BB138F19CBA}" srcId="{7CDFB5FE-FCB2-45DC-A82D-C1A0632F0586}" destId="{1D92D2AF-10C8-4941-A3D1-7C822380EE41}" srcOrd="1" destOrd="0" parTransId="{691B375A-A611-4488-BDA2-BA9D9D57C2F1}" sibTransId="{0B7A4821-BE62-4308-B050-D5754FA00387}"/>
    <dgm:cxn modelId="{AD7BDE0C-E39E-4056-B988-1927C041E1E7}" srcId="{F8A0F2A2-2C35-49FB-B3D0-FC25888504DC}" destId="{22D08238-C404-44C2-A240-ABFB9481E89C}" srcOrd="0" destOrd="0" parTransId="{E33D81B5-4630-409B-9962-2D7C7C793A77}" sibTransId="{5D32A5CD-2630-44E8-9133-0360D5063469}"/>
    <dgm:cxn modelId="{5269119B-58C9-46C2-8137-6563D83ED851}" srcId="{22D08238-C404-44C2-A240-ABFB9481E89C}" destId="{1114BA75-D270-4BFA-BA4F-5791E8F4CEE1}" srcOrd="2" destOrd="0" parTransId="{5B613190-C4F1-4169-99B4-63CDB74E2868}" sibTransId="{F4D4A9F0-B218-4CB8-8D5E-CC85640F5DEB}"/>
    <dgm:cxn modelId="{A868BEA9-6237-4C14-A32B-B18DF7994A75}" type="presOf" srcId="{A7134F80-30F1-4DD3-8110-3AFFD21F0AA9}" destId="{21332A63-05A9-49C3-9BF5-13D99C8E100D}" srcOrd="0" destOrd="1" presId="urn:microsoft.com/office/officeart/2005/8/layout/vList5"/>
    <dgm:cxn modelId="{6157D78E-98E5-4A7B-AD59-C540803AC578}" type="presOf" srcId="{E968491C-95D8-4D55-92A0-35FC67D95446}" destId="{21332A63-05A9-49C3-9BF5-13D99C8E100D}" srcOrd="0" destOrd="0" presId="urn:microsoft.com/office/officeart/2005/8/layout/vList5"/>
    <dgm:cxn modelId="{F20E1C69-7024-40D7-A875-6B7638BFB801}" type="presOf" srcId="{06EFC735-32DE-47E8-B8ED-6968CA0C08E2}" destId="{798DE7A3-2EC5-4409-B248-353C026332D8}" srcOrd="0" destOrd="0" presId="urn:microsoft.com/office/officeart/2005/8/layout/vList5"/>
    <dgm:cxn modelId="{FE9CC1BB-FC38-4C8E-9C41-603AB22A2877}" type="presOf" srcId="{1D92D2AF-10C8-4941-A3D1-7C822380EE41}" destId="{798DE7A3-2EC5-4409-B248-353C026332D8}" srcOrd="0" destOrd="1" presId="urn:microsoft.com/office/officeart/2005/8/layout/vList5"/>
    <dgm:cxn modelId="{0FE9A888-95EF-41F8-AEEC-FDCBF3DF2877}" type="presOf" srcId="{A9B8D6CA-EACD-448A-9C12-7DA03AFA9EA9}" destId="{798DE7A3-2EC5-4409-B248-353C026332D8}" srcOrd="0" destOrd="2" presId="urn:microsoft.com/office/officeart/2005/8/layout/vList5"/>
    <dgm:cxn modelId="{0F5743F7-3E9E-40E6-9F63-A39A2CB3B55A}" type="presParOf" srcId="{C29BFFE4-5497-4EA8-808F-CEF3EBD6B04F}" destId="{17F61430-7F12-4134-86D6-855355D57C4E}" srcOrd="0" destOrd="0" presId="urn:microsoft.com/office/officeart/2005/8/layout/vList5"/>
    <dgm:cxn modelId="{DEF91420-5891-4DF3-B374-63E878432BB0}" type="presParOf" srcId="{17F61430-7F12-4134-86D6-855355D57C4E}" destId="{248BE5C4-6F72-4CA8-9698-4F5E1FF71EC2}" srcOrd="0" destOrd="0" presId="urn:microsoft.com/office/officeart/2005/8/layout/vList5"/>
    <dgm:cxn modelId="{B2828BBF-8171-4A79-849F-FA154FD0017A}" type="presParOf" srcId="{17F61430-7F12-4134-86D6-855355D57C4E}" destId="{21332A63-05A9-49C3-9BF5-13D99C8E100D}" srcOrd="1" destOrd="0" presId="urn:microsoft.com/office/officeart/2005/8/layout/vList5"/>
    <dgm:cxn modelId="{2A476D0D-0E8E-4A7D-93A9-3505396B2DE8}" type="presParOf" srcId="{C29BFFE4-5497-4EA8-808F-CEF3EBD6B04F}" destId="{BEFB9FFE-5FC8-4DAF-B0C0-8EEFBD89998F}" srcOrd="1" destOrd="0" presId="urn:microsoft.com/office/officeart/2005/8/layout/vList5"/>
    <dgm:cxn modelId="{230FC9E9-B4F6-46EB-836F-4D8A8084BA94}" type="presParOf" srcId="{C29BFFE4-5497-4EA8-808F-CEF3EBD6B04F}" destId="{14ADA2B4-396A-4BE4-8EEE-9316AFB0B9D6}" srcOrd="2" destOrd="0" presId="urn:microsoft.com/office/officeart/2005/8/layout/vList5"/>
    <dgm:cxn modelId="{69C77D5B-565E-4C56-95DE-BAF561534B88}" type="presParOf" srcId="{14ADA2B4-396A-4BE4-8EEE-9316AFB0B9D6}" destId="{8E9E17AA-AF52-47A9-A179-96F140599AA4}" srcOrd="0" destOrd="0" presId="urn:microsoft.com/office/officeart/2005/8/layout/vList5"/>
    <dgm:cxn modelId="{87E73EEC-6D25-4C65-84D8-20960B00419A}" type="presParOf" srcId="{14ADA2B4-396A-4BE4-8EEE-9316AFB0B9D6}" destId="{798DE7A3-2EC5-4409-B248-353C026332D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EAB4DC-B82A-4848-8976-10471BD17877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424802-76B6-4C5B-A07A-5458968898C4}">
      <dgm:prSet phldrT="[Text]"/>
      <dgm:spPr/>
      <dgm:t>
        <a:bodyPr/>
        <a:lstStyle/>
        <a:p>
          <a:endParaRPr lang="en-US" dirty="0"/>
        </a:p>
      </dgm:t>
    </dgm:pt>
    <dgm:pt modelId="{27221BA8-AA69-4483-994C-9E029B8FAB91}" type="parTrans" cxnId="{084974A8-03F2-4899-BC9F-63F79A2BCF7C}">
      <dgm:prSet/>
      <dgm:spPr/>
      <dgm:t>
        <a:bodyPr/>
        <a:lstStyle/>
        <a:p>
          <a:endParaRPr lang="en-US"/>
        </a:p>
      </dgm:t>
    </dgm:pt>
    <dgm:pt modelId="{9C3CD7B3-70F3-4057-BBE5-9FD9C2E37E08}" type="sibTrans" cxnId="{084974A8-03F2-4899-BC9F-63F79A2BCF7C}">
      <dgm:prSet/>
      <dgm:spPr/>
      <dgm:t>
        <a:bodyPr/>
        <a:lstStyle/>
        <a:p>
          <a:endParaRPr lang="en-US"/>
        </a:p>
      </dgm:t>
    </dgm:pt>
    <dgm:pt modelId="{D4B70902-923F-41FE-B1AF-00471426E54E}">
      <dgm:prSet phldrT="[Text]"/>
      <dgm:spPr/>
      <dgm:t>
        <a:bodyPr/>
        <a:lstStyle/>
        <a:p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x</a:t>
          </a:r>
          <a:r>
            <a:rPr lang="en-US" b="1" baseline="-25000" dirty="0" err="1" smtClean="0">
              <a:latin typeface="Times New Roman" pitchFamily="18" charset="0"/>
              <a:cs typeface="Times New Roman" pitchFamily="18" charset="0"/>
            </a:rPr>
            <a:t>t</a:t>
          </a:r>
          <a:endParaRPr lang="en-US" b="1" baseline="-25000" dirty="0">
            <a:latin typeface="Times New Roman" pitchFamily="18" charset="0"/>
            <a:cs typeface="Times New Roman" pitchFamily="18" charset="0"/>
          </a:endParaRPr>
        </a:p>
      </dgm:t>
    </dgm:pt>
    <dgm:pt modelId="{FF0279AF-5615-4C9D-914B-F68EE31186B8}" type="parTrans" cxnId="{C2DBC6D2-6122-4DEA-AA01-E597C4D20E49}">
      <dgm:prSet/>
      <dgm:spPr/>
      <dgm:t>
        <a:bodyPr/>
        <a:lstStyle/>
        <a:p>
          <a:endParaRPr lang="en-US"/>
        </a:p>
      </dgm:t>
    </dgm:pt>
    <dgm:pt modelId="{7FAAA5CB-409E-4831-9DCC-0AAB2EF5C650}" type="sibTrans" cxnId="{C2DBC6D2-6122-4DEA-AA01-E597C4D20E49}">
      <dgm:prSet/>
      <dgm:spPr/>
      <dgm:t>
        <a:bodyPr/>
        <a:lstStyle/>
        <a:p>
          <a:endParaRPr lang="en-US"/>
        </a:p>
      </dgm:t>
    </dgm:pt>
    <dgm:pt modelId="{20674F82-855E-47C6-AA40-9641E02FC4BF}">
      <dgm:prSet phldrT="[Text]"/>
      <dgm:spPr/>
      <dgm:t>
        <a:bodyPr/>
        <a:lstStyle/>
        <a:p>
          <a:r>
            <a:rPr lang="en-US" b="1" dirty="0" smtClean="0">
              <a:latin typeface="Times New Roman" pitchFamily="18" charset="0"/>
              <a:cs typeface="Times New Roman" pitchFamily="18" charset="0"/>
            </a:rPr>
            <a:t>I</a:t>
          </a:r>
          <a:endParaRPr lang="en-US" b="1" baseline="-25000" dirty="0">
            <a:latin typeface="Times New Roman" pitchFamily="18" charset="0"/>
            <a:cs typeface="Times New Roman" pitchFamily="18" charset="0"/>
          </a:endParaRPr>
        </a:p>
      </dgm:t>
    </dgm:pt>
    <dgm:pt modelId="{185904EA-8A05-4F46-BFFC-7B001E20E35B}" type="parTrans" cxnId="{B6624431-6B85-44E8-AD40-5EBEE2F82F7D}">
      <dgm:prSet/>
      <dgm:spPr/>
      <dgm:t>
        <a:bodyPr/>
        <a:lstStyle/>
        <a:p>
          <a:endParaRPr lang="en-US"/>
        </a:p>
      </dgm:t>
    </dgm:pt>
    <dgm:pt modelId="{5BFEFF53-240F-4719-9D35-E920C9DE0B18}" type="sibTrans" cxnId="{B6624431-6B85-44E8-AD40-5EBEE2F82F7D}">
      <dgm:prSet/>
      <dgm:spPr/>
      <dgm:t>
        <a:bodyPr/>
        <a:lstStyle/>
        <a:p>
          <a:endParaRPr lang="en-US"/>
        </a:p>
      </dgm:t>
    </dgm:pt>
    <dgm:pt modelId="{C9550FE8-BE60-4578-9B3E-8D0557D2B072}">
      <dgm:prSet phldrT="[Text]"/>
      <dgm:spPr/>
      <dgm:t>
        <a:bodyPr/>
        <a:lstStyle/>
        <a:p>
          <a:r>
            <a:rPr lang="en-US" b="1" baseline="0" smtClean="0">
              <a:latin typeface="Times New Roman" pitchFamily="18" charset="0"/>
              <a:cs typeface="Times New Roman" pitchFamily="18" charset="0"/>
            </a:rPr>
            <a:t>z</a:t>
          </a:r>
          <a:r>
            <a:rPr lang="en-US" b="1" baseline="-25000" smtClean="0">
              <a:latin typeface="Times New Roman" pitchFamily="18" charset="0"/>
              <a:cs typeface="Times New Roman" pitchFamily="18" charset="0"/>
            </a:rPr>
            <a:t>t</a:t>
          </a:r>
          <a:endParaRPr lang="en-US" b="1" baseline="-25000" dirty="0">
            <a:latin typeface="Times New Roman" pitchFamily="18" charset="0"/>
            <a:cs typeface="Times New Roman" pitchFamily="18" charset="0"/>
          </a:endParaRPr>
        </a:p>
      </dgm:t>
    </dgm:pt>
    <dgm:pt modelId="{7E1F148E-9964-4ADB-8018-E708346AB6B7}" type="parTrans" cxnId="{AD577156-3EA7-48DC-BAA1-65839263D787}">
      <dgm:prSet/>
      <dgm:spPr/>
      <dgm:t>
        <a:bodyPr/>
        <a:lstStyle/>
        <a:p>
          <a:endParaRPr lang="en-US"/>
        </a:p>
      </dgm:t>
    </dgm:pt>
    <dgm:pt modelId="{0CFA64BF-E65C-49CB-BDA0-8EF726900189}" type="sibTrans" cxnId="{AD577156-3EA7-48DC-BAA1-65839263D787}">
      <dgm:prSet/>
      <dgm:spPr/>
      <dgm:t>
        <a:bodyPr/>
        <a:lstStyle/>
        <a:p>
          <a:endParaRPr lang="en-US"/>
        </a:p>
      </dgm:t>
    </dgm:pt>
    <dgm:pt modelId="{A05AC72E-CA2D-486A-9712-0A2CBBE5269E}" type="pres">
      <dgm:prSet presAssocID="{AFEAB4DC-B82A-4848-8976-10471BD17877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DF17FC-BC49-4E89-8B3F-4B8FE48C653A}" type="pres">
      <dgm:prSet presAssocID="{AFEAB4DC-B82A-4848-8976-10471BD17877}" presName="ellipse" presStyleLbl="trBgShp" presStyleIdx="0" presStyleCnt="1"/>
      <dgm:spPr/>
    </dgm:pt>
    <dgm:pt modelId="{55C92813-E608-4C34-8670-194444B6CDA7}" type="pres">
      <dgm:prSet presAssocID="{AFEAB4DC-B82A-4848-8976-10471BD17877}" presName="arrow1" presStyleLbl="fgShp" presStyleIdx="0" presStyleCnt="1"/>
      <dgm:spPr/>
    </dgm:pt>
    <dgm:pt modelId="{E9BEF8ED-EC22-4007-89C1-D303AE00A379}" type="pres">
      <dgm:prSet presAssocID="{AFEAB4DC-B82A-4848-8976-10471BD17877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DCEA2-3E35-4949-AD10-817A9A665DBF}" type="pres">
      <dgm:prSet presAssocID="{D4B70902-923F-41FE-B1AF-00471426E54E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0628F6-7F14-42CA-BE8F-BA4DFE71E4A2}" type="pres">
      <dgm:prSet presAssocID="{C9550FE8-BE60-4578-9B3E-8D0557D2B072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991C20-596E-4E16-914F-B2FBFFA9CFCD}" type="pres">
      <dgm:prSet presAssocID="{6E424802-76B6-4C5B-A07A-5458968898C4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C9BF8C-EBCE-4839-91EF-33C5BA0DBB8B}" type="pres">
      <dgm:prSet presAssocID="{AFEAB4DC-B82A-4848-8976-10471BD17877}" presName="funnel" presStyleLbl="trAlignAcc1" presStyleIdx="0" presStyleCnt="1" custLinFactNeighborX="2857" custLinFactNeighborY="893"/>
      <dgm:spPr/>
    </dgm:pt>
  </dgm:ptLst>
  <dgm:cxnLst>
    <dgm:cxn modelId="{A9650063-2CA6-4176-8CE8-0F58D49133AC}" type="presOf" srcId="{C9550FE8-BE60-4578-9B3E-8D0557D2B072}" destId="{66ADCEA2-3E35-4949-AD10-817A9A665DBF}" srcOrd="0" destOrd="0" presId="urn:microsoft.com/office/officeart/2005/8/layout/funnel1"/>
    <dgm:cxn modelId="{084974A8-03F2-4899-BC9F-63F79A2BCF7C}" srcId="{AFEAB4DC-B82A-4848-8976-10471BD17877}" destId="{6E424802-76B6-4C5B-A07A-5458968898C4}" srcOrd="3" destOrd="0" parTransId="{27221BA8-AA69-4483-994C-9E029B8FAB91}" sibTransId="{9C3CD7B3-70F3-4057-BBE5-9FD9C2E37E08}"/>
    <dgm:cxn modelId="{2366577B-B70F-46A2-BDA9-9319C0E9E4AC}" type="presOf" srcId="{D4B70902-923F-41FE-B1AF-00471426E54E}" destId="{E40628F6-7F14-42CA-BE8F-BA4DFE71E4A2}" srcOrd="0" destOrd="0" presId="urn:microsoft.com/office/officeart/2005/8/layout/funnel1"/>
    <dgm:cxn modelId="{1CB563F3-9C99-4ABE-8228-335E597357B1}" type="presOf" srcId="{20674F82-855E-47C6-AA40-9641E02FC4BF}" destId="{13991C20-596E-4E16-914F-B2FBFFA9CFCD}" srcOrd="0" destOrd="0" presId="urn:microsoft.com/office/officeart/2005/8/layout/funnel1"/>
    <dgm:cxn modelId="{C2DBC6D2-6122-4DEA-AA01-E597C4D20E49}" srcId="{AFEAB4DC-B82A-4848-8976-10471BD17877}" destId="{D4B70902-923F-41FE-B1AF-00471426E54E}" srcOrd="1" destOrd="0" parTransId="{FF0279AF-5615-4C9D-914B-F68EE31186B8}" sibTransId="{7FAAA5CB-409E-4831-9DCC-0AAB2EF5C650}"/>
    <dgm:cxn modelId="{AD577156-3EA7-48DC-BAA1-65839263D787}" srcId="{AFEAB4DC-B82A-4848-8976-10471BD17877}" destId="{C9550FE8-BE60-4578-9B3E-8D0557D2B072}" srcOrd="2" destOrd="0" parTransId="{7E1F148E-9964-4ADB-8018-E708346AB6B7}" sibTransId="{0CFA64BF-E65C-49CB-BDA0-8EF726900189}"/>
    <dgm:cxn modelId="{8A808C9F-2585-4E0D-8B77-F82287C34EB3}" type="presOf" srcId="{6E424802-76B6-4C5B-A07A-5458968898C4}" destId="{E9BEF8ED-EC22-4007-89C1-D303AE00A379}" srcOrd="0" destOrd="0" presId="urn:microsoft.com/office/officeart/2005/8/layout/funnel1"/>
    <dgm:cxn modelId="{4D57FD46-66D9-4993-A9AD-A9FEB08C5A8B}" type="presOf" srcId="{AFEAB4DC-B82A-4848-8976-10471BD17877}" destId="{A05AC72E-CA2D-486A-9712-0A2CBBE5269E}" srcOrd="0" destOrd="0" presId="urn:microsoft.com/office/officeart/2005/8/layout/funnel1"/>
    <dgm:cxn modelId="{B6624431-6B85-44E8-AD40-5EBEE2F82F7D}" srcId="{AFEAB4DC-B82A-4848-8976-10471BD17877}" destId="{20674F82-855E-47C6-AA40-9641E02FC4BF}" srcOrd="0" destOrd="0" parTransId="{185904EA-8A05-4F46-BFFC-7B001E20E35B}" sibTransId="{5BFEFF53-240F-4719-9D35-E920C9DE0B18}"/>
    <dgm:cxn modelId="{76518FEB-3A0A-4636-978A-80FA6D5D0B1B}" type="presParOf" srcId="{A05AC72E-CA2D-486A-9712-0A2CBBE5269E}" destId="{D6DF17FC-BC49-4E89-8B3F-4B8FE48C653A}" srcOrd="0" destOrd="0" presId="urn:microsoft.com/office/officeart/2005/8/layout/funnel1"/>
    <dgm:cxn modelId="{3C30759E-BC69-43E3-A9BA-3BBB54AC335E}" type="presParOf" srcId="{A05AC72E-CA2D-486A-9712-0A2CBBE5269E}" destId="{55C92813-E608-4C34-8670-194444B6CDA7}" srcOrd="1" destOrd="0" presId="urn:microsoft.com/office/officeart/2005/8/layout/funnel1"/>
    <dgm:cxn modelId="{0C94EED8-052B-424C-8CF7-F66A0B570AF2}" type="presParOf" srcId="{A05AC72E-CA2D-486A-9712-0A2CBBE5269E}" destId="{E9BEF8ED-EC22-4007-89C1-D303AE00A379}" srcOrd="2" destOrd="0" presId="urn:microsoft.com/office/officeart/2005/8/layout/funnel1"/>
    <dgm:cxn modelId="{A761A366-FB5C-4C2B-8B16-CF09A769F2F5}" type="presParOf" srcId="{A05AC72E-CA2D-486A-9712-0A2CBBE5269E}" destId="{66ADCEA2-3E35-4949-AD10-817A9A665DBF}" srcOrd="3" destOrd="0" presId="urn:microsoft.com/office/officeart/2005/8/layout/funnel1"/>
    <dgm:cxn modelId="{90F4E4D1-E9DD-4189-BEAF-66EAA93327A8}" type="presParOf" srcId="{A05AC72E-CA2D-486A-9712-0A2CBBE5269E}" destId="{E40628F6-7F14-42CA-BE8F-BA4DFE71E4A2}" srcOrd="4" destOrd="0" presId="urn:microsoft.com/office/officeart/2005/8/layout/funnel1"/>
    <dgm:cxn modelId="{38DCBDD5-CE26-4E6D-8C92-1A7F8DE95C29}" type="presParOf" srcId="{A05AC72E-CA2D-486A-9712-0A2CBBE5269E}" destId="{13991C20-596E-4E16-914F-B2FBFFA9CFCD}" srcOrd="5" destOrd="0" presId="urn:microsoft.com/office/officeart/2005/8/layout/funnel1"/>
    <dgm:cxn modelId="{FCBCEF03-0EDF-4928-BFCF-98F132978B3B}" type="presParOf" srcId="{A05AC72E-CA2D-486A-9712-0A2CBBE5269E}" destId="{EAC9BF8C-EBCE-4839-91EF-33C5BA0DBB8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A0F2A2-2C35-49FB-B3D0-FC25888504D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08238-C404-44C2-A240-ABFB9481E89C}">
      <dgm:prSet/>
      <dgm:spPr/>
      <dgm:t>
        <a:bodyPr/>
        <a:lstStyle/>
        <a:p>
          <a:pPr rtl="0"/>
          <a:r>
            <a:rPr lang="en-US" dirty="0" smtClean="0"/>
            <a:t>Introduction to the tracking problem</a:t>
          </a:r>
          <a:endParaRPr lang="en-US" dirty="0"/>
        </a:p>
      </dgm:t>
    </dgm:pt>
    <dgm:pt modelId="{E33D81B5-4630-409B-9962-2D7C7C793A77}" type="parTrans" cxnId="{AD7BDE0C-E39E-4056-B988-1927C041E1E7}">
      <dgm:prSet/>
      <dgm:spPr/>
      <dgm:t>
        <a:bodyPr/>
        <a:lstStyle/>
        <a:p>
          <a:endParaRPr lang="en-US"/>
        </a:p>
      </dgm:t>
    </dgm:pt>
    <dgm:pt modelId="{5D32A5CD-2630-44E8-9133-0360D5063469}" type="sibTrans" cxnId="{AD7BDE0C-E39E-4056-B988-1927C041E1E7}">
      <dgm:prSet/>
      <dgm:spPr/>
      <dgm:t>
        <a:bodyPr/>
        <a:lstStyle/>
        <a:p>
          <a:endParaRPr lang="en-US"/>
        </a:p>
      </dgm:t>
    </dgm:pt>
    <dgm:pt modelId="{7CDFB5FE-FCB2-45DC-A82D-C1A0632F0586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dirty="0" smtClean="0"/>
            <a:t>Recursive Bayesian filtering</a:t>
          </a:r>
          <a:endParaRPr lang="en-US" dirty="0"/>
        </a:p>
      </dgm:t>
    </dgm:pt>
    <dgm:pt modelId="{86F9E61A-DCFA-410A-A2A4-326C8D2CEE4A}" type="parTrans" cxnId="{9993A7DF-E5CD-41F5-85D8-5A02D615B2B6}">
      <dgm:prSet/>
      <dgm:spPr/>
      <dgm:t>
        <a:bodyPr/>
        <a:lstStyle/>
        <a:p>
          <a:endParaRPr lang="en-US"/>
        </a:p>
      </dgm:t>
    </dgm:pt>
    <dgm:pt modelId="{C1D4796C-9FCC-4EBE-850B-F2954AD04E11}" type="sibTrans" cxnId="{9993A7DF-E5CD-41F5-85D8-5A02D615B2B6}">
      <dgm:prSet/>
      <dgm:spPr/>
      <dgm:t>
        <a:bodyPr/>
        <a:lstStyle/>
        <a:p>
          <a:endParaRPr lang="en-US"/>
        </a:p>
      </dgm:t>
    </dgm:pt>
    <dgm:pt modelId="{E968491C-95D8-4D55-92A0-35FC67D95446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What is tracking?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5C35B20A-2D29-49CD-9E89-410ADCE9A010}" type="parTrans" cxnId="{6DB1B54E-1001-47C4-BEFA-5ACAADEAA94E}">
      <dgm:prSet/>
      <dgm:spPr/>
      <dgm:t>
        <a:bodyPr/>
        <a:lstStyle/>
        <a:p>
          <a:endParaRPr lang="en-US"/>
        </a:p>
      </dgm:t>
    </dgm:pt>
    <dgm:pt modelId="{7DD3650A-0A3B-469E-A010-65777471C0DE}" type="sibTrans" cxnId="{6DB1B54E-1001-47C4-BEFA-5ACAADEAA94E}">
      <dgm:prSet/>
      <dgm:spPr/>
      <dgm:t>
        <a:bodyPr/>
        <a:lstStyle/>
        <a:p>
          <a:endParaRPr lang="en-US"/>
        </a:p>
      </dgm:t>
    </dgm:pt>
    <dgm:pt modelId="{06EFC735-32DE-47E8-B8ED-6968CA0C08E2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Background &amp; formulation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9B2DD886-58D6-4912-B979-3C8D782547E4}" type="parTrans" cxnId="{DA36C95B-6918-4CEF-AB28-13A6C8578B47}">
      <dgm:prSet/>
      <dgm:spPr/>
      <dgm:t>
        <a:bodyPr/>
        <a:lstStyle/>
        <a:p>
          <a:endParaRPr lang="en-US"/>
        </a:p>
      </dgm:t>
    </dgm:pt>
    <dgm:pt modelId="{2755323A-5B96-4624-8A21-0B9A3EE4B5D2}" type="sibTrans" cxnId="{DA36C95B-6918-4CEF-AB28-13A6C8578B47}">
      <dgm:prSet/>
      <dgm:spPr/>
      <dgm:t>
        <a:bodyPr/>
        <a:lstStyle/>
        <a:p>
          <a:endParaRPr lang="en-US"/>
        </a:p>
      </dgm:t>
    </dgm:pt>
    <dgm:pt modelId="{1D92D2AF-10C8-4941-A3D1-7C822380EE41}">
      <dgm:prSet/>
      <dgm:spPr/>
      <dgm:t>
        <a:bodyPr/>
        <a:lstStyle/>
        <a:p>
          <a:pPr rtl="0"/>
          <a:r>
            <a:rPr lang="en-US" dirty="0" err="1" smtClean="0"/>
            <a:t>Kalman</a:t>
          </a:r>
          <a:r>
            <a:rPr lang="en-US" dirty="0" smtClean="0"/>
            <a:t> filter</a:t>
          </a:r>
          <a:endParaRPr lang="en-US" dirty="0"/>
        </a:p>
      </dgm:t>
    </dgm:pt>
    <dgm:pt modelId="{691B375A-A611-4488-BDA2-BA9D9D57C2F1}" type="parTrans" cxnId="{20A54F6D-F041-4A95-A0D5-3BB138F19CBA}">
      <dgm:prSet/>
      <dgm:spPr/>
      <dgm:t>
        <a:bodyPr/>
        <a:lstStyle/>
        <a:p>
          <a:endParaRPr lang="en-US"/>
        </a:p>
      </dgm:t>
    </dgm:pt>
    <dgm:pt modelId="{0B7A4821-BE62-4308-B050-D5754FA00387}" type="sibTrans" cxnId="{20A54F6D-F041-4A95-A0D5-3BB138F19CBA}">
      <dgm:prSet/>
      <dgm:spPr/>
      <dgm:t>
        <a:bodyPr/>
        <a:lstStyle/>
        <a:p>
          <a:endParaRPr lang="en-US"/>
        </a:p>
      </dgm:t>
    </dgm:pt>
    <dgm:pt modelId="{A9B8D6CA-EACD-448A-9C12-7DA03AFA9EA9}">
      <dgm:prSet/>
      <dgm:spPr/>
      <dgm:t>
        <a:bodyPr/>
        <a:lstStyle/>
        <a:p>
          <a:pPr rtl="0"/>
          <a:r>
            <a:rPr lang="en-US" smtClean="0"/>
            <a:t>Particle filter</a:t>
          </a:r>
          <a:endParaRPr lang="en-US" dirty="0"/>
        </a:p>
      </dgm:t>
    </dgm:pt>
    <dgm:pt modelId="{C9A69090-D383-4E26-BE37-06F2FC2F278C}" type="parTrans" cxnId="{FCA78D8F-FE49-4DB7-BC2F-F78ECD258F69}">
      <dgm:prSet/>
      <dgm:spPr/>
      <dgm:t>
        <a:bodyPr/>
        <a:lstStyle/>
        <a:p>
          <a:endParaRPr lang="en-US"/>
        </a:p>
      </dgm:t>
    </dgm:pt>
    <dgm:pt modelId="{A3B9F19B-DD65-4B4E-9597-521B810F3515}" type="sibTrans" cxnId="{FCA78D8F-FE49-4DB7-BC2F-F78ECD258F69}">
      <dgm:prSet/>
      <dgm:spPr/>
      <dgm:t>
        <a:bodyPr/>
        <a:lstStyle/>
        <a:p>
          <a:endParaRPr lang="en-US"/>
        </a:p>
      </dgm:t>
    </dgm:pt>
    <dgm:pt modelId="{A7134F80-30F1-4DD3-8110-3AFFD21F0AA9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Approaches , assumptions, &amp;applications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04380F46-312E-4D76-A8BD-5AAC7F0F8E02}" type="parTrans" cxnId="{C422CF85-CF63-4AC6-82B7-1AE35D8A3526}">
      <dgm:prSet/>
      <dgm:spPr/>
      <dgm:t>
        <a:bodyPr/>
        <a:lstStyle/>
        <a:p>
          <a:endParaRPr lang="en-US"/>
        </a:p>
      </dgm:t>
    </dgm:pt>
    <dgm:pt modelId="{54BD6570-7D80-4471-804B-B95315FDB8F7}" type="sibTrans" cxnId="{C422CF85-CF63-4AC6-82B7-1AE35D8A3526}">
      <dgm:prSet/>
      <dgm:spPr/>
      <dgm:t>
        <a:bodyPr/>
        <a:lstStyle/>
        <a:p>
          <a:endParaRPr lang="en-US"/>
        </a:p>
      </dgm:t>
    </dgm:pt>
    <dgm:pt modelId="{1114BA75-D270-4BFA-BA4F-5791E8F4CEE1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State of the art  &amp; challenges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5B613190-C4F1-4169-99B4-63CDB74E2868}" type="parTrans" cxnId="{5269119B-58C9-46C2-8137-6563D83ED851}">
      <dgm:prSet/>
      <dgm:spPr/>
      <dgm:t>
        <a:bodyPr/>
        <a:lstStyle/>
        <a:p>
          <a:endParaRPr lang="en-US"/>
        </a:p>
      </dgm:t>
    </dgm:pt>
    <dgm:pt modelId="{F4D4A9F0-B218-4CB8-8D5E-CC85640F5DEB}" type="sibTrans" cxnId="{5269119B-58C9-46C2-8137-6563D83ED851}">
      <dgm:prSet/>
      <dgm:spPr/>
      <dgm:t>
        <a:bodyPr/>
        <a:lstStyle/>
        <a:p>
          <a:endParaRPr lang="en-US"/>
        </a:p>
      </dgm:t>
    </dgm:pt>
    <dgm:pt modelId="{C29BFFE4-5497-4EA8-808F-CEF3EBD6B04F}" type="pres">
      <dgm:prSet presAssocID="{F8A0F2A2-2C35-49FB-B3D0-FC25888504D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F61430-7F12-4134-86D6-855355D57C4E}" type="pres">
      <dgm:prSet presAssocID="{22D08238-C404-44C2-A240-ABFB9481E89C}" presName="linNode" presStyleCnt="0"/>
      <dgm:spPr/>
    </dgm:pt>
    <dgm:pt modelId="{248BE5C4-6F72-4CA8-9698-4F5E1FF71EC2}" type="pres">
      <dgm:prSet presAssocID="{22D08238-C404-44C2-A240-ABFB9481E89C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332A63-05A9-49C3-9BF5-13D99C8E100D}" type="pres">
      <dgm:prSet presAssocID="{22D08238-C404-44C2-A240-ABFB9481E89C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B9FFE-5FC8-4DAF-B0C0-8EEFBD89998F}" type="pres">
      <dgm:prSet presAssocID="{5D32A5CD-2630-44E8-9133-0360D5063469}" presName="sp" presStyleCnt="0"/>
      <dgm:spPr/>
    </dgm:pt>
    <dgm:pt modelId="{14ADA2B4-396A-4BE4-8EEE-9316AFB0B9D6}" type="pres">
      <dgm:prSet presAssocID="{7CDFB5FE-FCB2-45DC-A82D-C1A0632F0586}" presName="linNode" presStyleCnt="0"/>
      <dgm:spPr/>
    </dgm:pt>
    <dgm:pt modelId="{8E9E17AA-AF52-47A9-A179-96F140599AA4}" type="pres">
      <dgm:prSet presAssocID="{7CDFB5FE-FCB2-45DC-A82D-C1A0632F0586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DE7A3-2EC5-4409-B248-353C026332D8}" type="pres">
      <dgm:prSet presAssocID="{7CDFB5FE-FCB2-45DC-A82D-C1A0632F0586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973D8F-4326-4C51-8030-B77538524D01}" type="presOf" srcId="{A9B8D6CA-EACD-448A-9C12-7DA03AFA9EA9}" destId="{798DE7A3-2EC5-4409-B248-353C026332D8}" srcOrd="0" destOrd="2" presId="urn:microsoft.com/office/officeart/2005/8/layout/vList5"/>
    <dgm:cxn modelId="{9993A7DF-E5CD-41F5-85D8-5A02D615B2B6}" srcId="{F8A0F2A2-2C35-49FB-B3D0-FC25888504DC}" destId="{7CDFB5FE-FCB2-45DC-A82D-C1A0632F0586}" srcOrd="1" destOrd="0" parTransId="{86F9E61A-DCFA-410A-A2A4-326C8D2CEE4A}" sibTransId="{C1D4796C-9FCC-4EBE-850B-F2954AD04E11}"/>
    <dgm:cxn modelId="{4878B630-9F40-4D05-A302-430934A0878C}" type="presOf" srcId="{1D92D2AF-10C8-4941-A3D1-7C822380EE41}" destId="{798DE7A3-2EC5-4409-B248-353C026332D8}" srcOrd="0" destOrd="1" presId="urn:microsoft.com/office/officeart/2005/8/layout/vList5"/>
    <dgm:cxn modelId="{517AAC36-91DA-47EA-9E9B-026846201FF6}" type="presOf" srcId="{06EFC735-32DE-47E8-B8ED-6968CA0C08E2}" destId="{798DE7A3-2EC5-4409-B248-353C026332D8}" srcOrd="0" destOrd="0" presId="urn:microsoft.com/office/officeart/2005/8/layout/vList5"/>
    <dgm:cxn modelId="{609B4A0E-21CC-4398-B657-BFEBE030AB3A}" type="presOf" srcId="{1114BA75-D270-4BFA-BA4F-5791E8F4CEE1}" destId="{21332A63-05A9-49C3-9BF5-13D99C8E100D}" srcOrd="0" destOrd="2" presId="urn:microsoft.com/office/officeart/2005/8/layout/vList5"/>
    <dgm:cxn modelId="{53BB7039-BBD8-44F0-B108-EAAC2F5C84BD}" type="presOf" srcId="{7CDFB5FE-FCB2-45DC-A82D-C1A0632F0586}" destId="{8E9E17AA-AF52-47A9-A179-96F140599AA4}" srcOrd="0" destOrd="0" presId="urn:microsoft.com/office/officeart/2005/8/layout/vList5"/>
    <dgm:cxn modelId="{0A7FFB4D-D45A-43D8-88CF-6D88BDCC69CE}" type="presOf" srcId="{22D08238-C404-44C2-A240-ABFB9481E89C}" destId="{248BE5C4-6F72-4CA8-9698-4F5E1FF71EC2}" srcOrd="0" destOrd="0" presId="urn:microsoft.com/office/officeart/2005/8/layout/vList5"/>
    <dgm:cxn modelId="{C422CF85-CF63-4AC6-82B7-1AE35D8A3526}" srcId="{22D08238-C404-44C2-A240-ABFB9481E89C}" destId="{A7134F80-30F1-4DD3-8110-3AFFD21F0AA9}" srcOrd="1" destOrd="0" parTransId="{04380F46-312E-4D76-A8BD-5AAC7F0F8E02}" sibTransId="{54BD6570-7D80-4471-804B-B95315FDB8F7}"/>
    <dgm:cxn modelId="{DA36C95B-6918-4CEF-AB28-13A6C8578B47}" srcId="{7CDFB5FE-FCB2-45DC-A82D-C1A0632F0586}" destId="{06EFC735-32DE-47E8-B8ED-6968CA0C08E2}" srcOrd="0" destOrd="0" parTransId="{9B2DD886-58D6-4912-B979-3C8D782547E4}" sibTransId="{2755323A-5B96-4624-8A21-0B9A3EE4B5D2}"/>
    <dgm:cxn modelId="{5269119B-58C9-46C2-8137-6563D83ED851}" srcId="{22D08238-C404-44C2-A240-ABFB9481E89C}" destId="{1114BA75-D270-4BFA-BA4F-5791E8F4CEE1}" srcOrd="2" destOrd="0" parTransId="{5B613190-C4F1-4169-99B4-63CDB74E2868}" sibTransId="{F4D4A9F0-B218-4CB8-8D5E-CC85640F5DEB}"/>
    <dgm:cxn modelId="{5853DBE9-79F3-48C9-A18B-D8AF20C1FE9F}" type="presOf" srcId="{F8A0F2A2-2C35-49FB-B3D0-FC25888504DC}" destId="{C29BFFE4-5497-4EA8-808F-CEF3EBD6B04F}" srcOrd="0" destOrd="0" presId="urn:microsoft.com/office/officeart/2005/8/layout/vList5"/>
    <dgm:cxn modelId="{20A54F6D-F041-4A95-A0D5-3BB138F19CBA}" srcId="{7CDFB5FE-FCB2-45DC-A82D-C1A0632F0586}" destId="{1D92D2AF-10C8-4941-A3D1-7C822380EE41}" srcOrd="1" destOrd="0" parTransId="{691B375A-A611-4488-BDA2-BA9D9D57C2F1}" sibTransId="{0B7A4821-BE62-4308-B050-D5754FA00387}"/>
    <dgm:cxn modelId="{FFEE9A20-629A-4358-875E-26D5C2742C2B}" type="presOf" srcId="{A7134F80-30F1-4DD3-8110-3AFFD21F0AA9}" destId="{21332A63-05A9-49C3-9BF5-13D99C8E100D}" srcOrd="0" destOrd="1" presId="urn:microsoft.com/office/officeart/2005/8/layout/vList5"/>
    <dgm:cxn modelId="{FCA78D8F-FE49-4DB7-BC2F-F78ECD258F69}" srcId="{7CDFB5FE-FCB2-45DC-A82D-C1A0632F0586}" destId="{A9B8D6CA-EACD-448A-9C12-7DA03AFA9EA9}" srcOrd="2" destOrd="0" parTransId="{C9A69090-D383-4E26-BE37-06F2FC2F278C}" sibTransId="{A3B9F19B-DD65-4B4E-9597-521B810F3515}"/>
    <dgm:cxn modelId="{6256E3CD-D2C3-408E-93FB-9F3850D0D352}" type="presOf" srcId="{E968491C-95D8-4D55-92A0-35FC67D95446}" destId="{21332A63-05A9-49C3-9BF5-13D99C8E100D}" srcOrd="0" destOrd="0" presId="urn:microsoft.com/office/officeart/2005/8/layout/vList5"/>
    <dgm:cxn modelId="{AD7BDE0C-E39E-4056-B988-1927C041E1E7}" srcId="{F8A0F2A2-2C35-49FB-B3D0-FC25888504DC}" destId="{22D08238-C404-44C2-A240-ABFB9481E89C}" srcOrd="0" destOrd="0" parTransId="{E33D81B5-4630-409B-9962-2D7C7C793A77}" sibTransId="{5D32A5CD-2630-44E8-9133-0360D5063469}"/>
    <dgm:cxn modelId="{6DB1B54E-1001-47C4-BEFA-5ACAADEAA94E}" srcId="{22D08238-C404-44C2-A240-ABFB9481E89C}" destId="{E968491C-95D8-4D55-92A0-35FC67D95446}" srcOrd="0" destOrd="0" parTransId="{5C35B20A-2D29-49CD-9E89-410ADCE9A010}" sibTransId="{7DD3650A-0A3B-469E-A010-65777471C0DE}"/>
    <dgm:cxn modelId="{FA9F1994-EA21-47D9-A374-E168B278B090}" type="presParOf" srcId="{C29BFFE4-5497-4EA8-808F-CEF3EBD6B04F}" destId="{17F61430-7F12-4134-86D6-855355D57C4E}" srcOrd="0" destOrd="0" presId="urn:microsoft.com/office/officeart/2005/8/layout/vList5"/>
    <dgm:cxn modelId="{32D5A3D2-8C42-4C8C-B98A-C6CEE46EBBE3}" type="presParOf" srcId="{17F61430-7F12-4134-86D6-855355D57C4E}" destId="{248BE5C4-6F72-4CA8-9698-4F5E1FF71EC2}" srcOrd="0" destOrd="0" presId="urn:microsoft.com/office/officeart/2005/8/layout/vList5"/>
    <dgm:cxn modelId="{3A5EB3BA-DD74-4AB5-AF41-FAE48964F00E}" type="presParOf" srcId="{17F61430-7F12-4134-86D6-855355D57C4E}" destId="{21332A63-05A9-49C3-9BF5-13D99C8E100D}" srcOrd="1" destOrd="0" presId="urn:microsoft.com/office/officeart/2005/8/layout/vList5"/>
    <dgm:cxn modelId="{999DB22B-1012-4DB1-90AD-0A4AFFE6C0C6}" type="presParOf" srcId="{C29BFFE4-5497-4EA8-808F-CEF3EBD6B04F}" destId="{BEFB9FFE-5FC8-4DAF-B0C0-8EEFBD89998F}" srcOrd="1" destOrd="0" presId="urn:microsoft.com/office/officeart/2005/8/layout/vList5"/>
    <dgm:cxn modelId="{9FE9074D-9928-467B-B491-543C24F2EDC4}" type="presParOf" srcId="{C29BFFE4-5497-4EA8-808F-CEF3EBD6B04F}" destId="{14ADA2B4-396A-4BE4-8EEE-9316AFB0B9D6}" srcOrd="2" destOrd="0" presId="urn:microsoft.com/office/officeart/2005/8/layout/vList5"/>
    <dgm:cxn modelId="{46EB7A8E-EA22-44BF-8B57-CBF14F1DA40A}" type="presParOf" srcId="{14ADA2B4-396A-4BE4-8EEE-9316AFB0B9D6}" destId="{8E9E17AA-AF52-47A9-A179-96F140599AA4}" srcOrd="0" destOrd="0" presId="urn:microsoft.com/office/officeart/2005/8/layout/vList5"/>
    <dgm:cxn modelId="{63BCC7FF-8BD7-4839-A30C-B29C11865C51}" type="presParOf" srcId="{14ADA2B4-396A-4BE4-8EEE-9316AFB0B9D6}" destId="{798DE7A3-2EC5-4409-B248-353C026332D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A0F2A2-2C35-49FB-B3D0-FC25888504D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08238-C404-44C2-A240-ABFB9481E89C}">
      <dgm:prSet/>
      <dgm:spPr/>
      <dgm:t>
        <a:bodyPr/>
        <a:lstStyle/>
        <a:p>
          <a:pPr rtl="0"/>
          <a:r>
            <a:rPr lang="en-US" dirty="0" smtClean="0"/>
            <a:t>Introduction to the tracking problem</a:t>
          </a:r>
          <a:endParaRPr lang="en-US" dirty="0"/>
        </a:p>
      </dgm:t>
    </dgm:pt>
    <dgm:pt modelId="{E33D81B5-4630-409B-9962-2D7C7C793A77}" type="parTrans" cxnId="{AD7BDE0C-E39E-4056-B988-1927C041E1E7}">
      <dgm:prSet/>
      <dgm:spPr/>
      <dgm:t>
        <a:bodyPr/>
        <a:lstStyle/>
        <a:p>
          <a:endParaRPr lang="en-US"/>
        </a:p>
      </dgm:t>
    </dgm:pt>
    <dgm:pt modelId="{5D32A5CD-2630-44E8-9133-0360D5063469}" type="sibTrans" cxnId="{AD7BDE0C-E39E-4056-B988-1927C041E1E7}">
      <dgm:prSet/>
      <dgm:spPr/>
      <dgm:t>
        <a:bodyPr/>
        <a:lstStyle/>
        <a:p>
          <a:endParaRPr lang="en-US"/>
        </a:p>
      </dgm:t>
    </dgm:pt>
    <dgm:pt modelId="{7CDFB5FE-FCB2-45DC-A82D-C1A0632F0586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dirty="0" smtClean="0"/>
            <a:t>Recursive Bayesian filtering</a:t>
          </a:r>
          <a:endParaRPr lang="en-US" dirty="0"/>
        </a:p>
      </dgm:t>
    </dgm:pt>
    <dgm:pt modelId="{86F9E61A-DCFA-410A-A2A4-326C8D2CEE4A}" type="parTrans" cxnId="{9993A7DF-E5CD-41F5-85D8-5A02D615B2B6}">
      <dgm:prSet/>
      <dgm:spPr/>
      <dgm:t>
        <a:bodyPr/>
        <a:lstStyle/>
        <a:p>
          <a:endParaRPr lang="en-US"/>
        </a:p>
      </dgm:t>
    </dgm:pt>
    <dgm:pt modelId="{C1D4796C-9FCC-4EBE-850B-F2954AD04E11}" type="sibTrans" cxnId="{9993A7DF-E5CD-41F5-85D8-5A02D615B2B6}">
      <dgm:prSet/>
      <dgm:spPr/>
      <dgm:t>
        <a:bodyPr/>
        <a:lstStyle/>
        <a:p>
          <a:endParaRPr lang="en-US"/>
        </a:p>
      </dgm:t>
    </dgm:pt>
    <dgm:pt modelId="{E968491C-95D8-4D55-92A0-35FC67D95446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What is tracking?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5C35B20A-2D29-49CD-9E89-410ADCE9A010}" type="parTrans" cxnId="{6DB1B54E-1001-47C4-BEFA-5ACAADEAA94E}">
      <dgm:prSet/>
      <dgm:spPr/>
      <dgm:t>
        <a:bodyPr/>
        <a:lstStyle/>
        <a:p>
          <a:endParaRPr lang="en-US"/>
        </a:p>
      </dgm:t>
    </dgm:pt>
    <dgm:pt modelId="{7DD3650A-0A3B-469E-A010-65777471C0DE}" type="sibTrans" cxnId="{6DB1B54E-1001-47C4-BEFA-5ACAADEAA94E}">
      <dgm:prSet/>
      <dgm:spPr/>
      <dgm:t>
        <a:bodyPr/>
        <a:lstStyle/>
        <a:p>
          <a:endParaRPr lang="en-US"/>
        </a:p>
      </dgm:t>
    </dgm:pt>
    <dgm:pt modelId="{06EFC735-32DE-47E8-B8ED-6968CA0C08E2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Background &amp; formulation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9B2DD886-58D6-4912-B979-3C8D782547E4}" type="parTrans" cxnId="{DA36C95B-6918-4CEF-AB28-13A6C8578B47}">
      <dgm:prSet/>
      <dgm:spPr/>
      <dgm:t>
        <a:bodyPr/>
        <a:lstStyle/>
        <a:p>
          <a:endParaRPr lang="en-US"/>
        </a:p>
      </dgm:t>
    </dgm:pt>
    <dgm:pt modelId="{2755323A-5B96-4624-8A21-0B9A3EE4B5D2}" type="sibTrans" cxnId="{DA36C95B-6918-4CEF-AB28-13A6C8578B47}">
      <dgm:prSet/>
      <dgm:spPr/>
      <dgm:t>
        <a:bodyPr/>
        <a:lstStyle/>
        <a:p>
          <a:endParaRPr lang="en-US"/>
        </a:p>
      </dgm:t>
    </dgm:pt>
    <dgm:pt modelId="{1D92D2AF-10C8-4941-A3D1-7C822380EE41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>
                  <a:lumMod val="65000"/>
                </a:schemeClr>
              </a:solidFill>
            </a:rPr>
            <a:t>Kalman</a:t>
          </a:r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 filter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691B375A-A611-4488-BDA2-BA9D9D57C2F1}" type="parTrans" cxnId="{20A54F6D-F041-4A95-A0D5-3BB138F19CBA}">
      <dgm:prSet/>
      <dgm:spPr/>
      <dgm:t>
        <a:bodyPr/>
        <a:lstStyle/>
        <a:p>
          <a:endParaRPr lang="en-US"/>
        </a:p>
      </dgm:t>
    </dgm:pt>
    <dgm:pt modelId="{0B7A4821-BE62-4308-B050-D5754FA00387}" type="sibTrans" cxnId="{20A54F6D-F041-4A95-A0D5-3BB138F19CBA}">
      <dgm:prSet/>
      <dgm:spPr/>
      <dgm:t>
        <a:bodyPr/>
        <a:lstStyle/>
        <a:p>
          <a:endParaRPr lang="en-US"/>
        </a:p>
      </dgm:t>
    </dgm:pt>
    <dgm:pt modelId="{A9B8D6CA-EACD-448A-9C12-7DA03AFA9EA9}">
      <dgm:prSet/>
      <dgm:spPr/>
      <dgm:t>
        <a:bodyPr/>
        <a:lstStyle/>
        <a:p>
          <a:pPr rtl="0"/>
          <a:r>
            <a:rPr lang="en-US" dirty="0" smtClean="0"/>
            <a:t>Particle filter</a:t>
          </a:r>
          <a:endParaRPr lang="en-US" dirty="0"/>
        </a:p>
      </dgm:t>
    </dgm:pt>
    <dgm:pt modelId="{C9A69090-D383-4E26-BE37-06F2FC2F278C}" type="parTrans" cxnId="{FCA78D8F-FE49-4DB7-BC2F-F78ECD258F69}">
      <dgm:prSet/>
      <dgm:spPr/>
      <dgm:t>
        <a:bodyPr/>
        <a:lstStyle/>
        <a:p>
          <a:endParaRPr lang="en-US"/>
        </a:p>
      </dgm:t>
    </dgm:pt>
    <dgm:pt modelId="{A3B9F19B-DD65-4B4E-9597-521B810F3515}" type="sibTrans" cxnId="{FCA78D8F-FE49-4DB7-BC2F-F78ECD258F69}">
      <dgm:prSet/>
      <dgm:spPr/>
      <dgm:t>
        <a:bodyPr/>
        <a:lstStyle/>
        <a:p>
          <a:endParaRPr lang="en-US"/>
        </a:p>
      </dgm:t>
    </dgm:pt>
    <dgm:pt modelId="{A7134F80-30F1-4DD3-8110-3AFFD21F0AA9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Approaches , assumptions, &amp;applications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04380F46-312E-4D76-A8BD-5AAC7F0F8E02}" type="parTrans" cxnId="{C422CF85-CF63-4AC6-82B7-1AE35D8A3526}">
      <dgm:prSet/>
      <dgm:spPr/>
      <dgm:t>
        <a:bodyPr/>
        <a:lstStyle/>
        <a:p>
          <a:endParaRPr lang="en-US"/>
        </a:p>
      </dgm:t>
    </dgm:pt>
    <dgm:pt modelId="{54BD6570-7D80-4471-804B-B95315FDB8F7}" type="sibTrans" cxnId="{C422CF85-CF63-4AC6-82B7-1AE35D8A3526}">
      <dgm:prSet/>
      <dgm:spPr/>
      <dgm:t>
        <a:bodyPr/>
        <a:lstStyle/>
        <a:p>
          <a:endParaRPr lang="en-US"/>
        </a:p>
      </dgm:t>
    </dgm:pt>
    <dgm:pt modelId="{1114BA75-D270-4BFA-BA4F-5791E8F4CEE1}">
      <dgm:prSet/>
      <dgm:spPr/>
      <dgm:t>
        <a:bodyPr/>
        <a:lstStyle/>
        <a:p>
          <a:pPr rtl="0"/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State of the art  &amp; challenges</a:t>
          </a:r>
          <a:endParaRPr lang="en-US" dirty="0">
            <a:solidFill>
              <a:schemeClr val="bg1">
                <a:lumMod val="65000"/>
              </a:schemeClr>
            </a:solidFill>
          </a:endParaRPr>
        </a:p>
      </dgm:t>
    </dgm:pt>
    <dgm:pt modelId="{5B613190-C4F1-4169-99B4-63CDB74E2868}" type="parTrans" cxnId="{5269119B-58C9-46C2-8137-6563D83ED851}">
      <dgm:prSet/>
      <dgm:spPr/>
      <dgm:t>
        <a:bodyPr/>
        <a:lstStyle/>
        <a:p>
          <a:endParaRPr lang="en-US"/>
        </a:p>
      </dgm:t>
    </dgm:pt>
    <dgm:pt modelId="{F4D4A9F0-B218-4CB8-8D5E-CC85640F5DEB}" type="sibTrans" cxnId="{5269119B-58C9-46C2-8137-6563D83ED851}">
      <dgm:prSet/>
      <dgm:spPr/>
      <dgm:t>
        <a:bodyPr/>
        <a:lstStyle/>
        <a:p>
          <a:endParaRPr lang="en-US"/>
        </a:p>
      </dgm:t>
    </dgm:pt>
    <dgm:pt modelId="{C29BFFE4-5497-4EA8-808F-CEF3EBD6B04F}" type="pres">
      <dgm:prSet presAssocID="{F8A0F2A2-2C35-49FB-B3D0-FC25888504D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F61430-7F12-4134-86D6-855355D57C4E}" type="pres">
      <dgm:prSet presAssocID="{22D08238-C404-44C2-A240-ABFB9481E89C}" presName="linNode" presStyleCnt="0"/>
      <dgm:spPr/>
    </dgm:pt>
    <dgm:pt modelId="{248BE5C4-6F72-4CA8-9698-4F5E1FF71EC2}" type="pres">
      <dgm:prSet presAssocID="{22D08238-C404-44C2-A240-ABFB9481E89C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332A63-05A9-49C3-9BF5-13D99C8E100D}" type="pres">
      <dgm:prSet presAssocID="{22D08238-C404-44C2-A240-ABFB9481E89C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B9FFE-5FC8-4DAF-B0C0-8EEFBD89998F}" type="pres">
      <dgm:prSet presAssocID="{5D32A5CD-2630-44E8-9133-0360D5063469}" presName="sp" presStyleCnt="0"/>
      <dgm:spPr/>
    </dgm:pt>
    <dgm:pt modelId="{14ADA2B4-396A-4BE4-8EEE-9316AFB0B9D6}" type="pres">
      <dgm:prSet presAssocID="{7CDFB5FE-FCB2-45DC-A82D-C1A0632F0586}" presName="linNode" presStyleCnt="0"/>
      <dgm:spPr/>
    </dgm:pt>
    <dgm:pt modelId="{8E9E17AA-AF52-47A9-A179-96F140599AA4}" type="pres">
      <dgm:prSet presAssocID="{7CDFB5FE-FCB2-45DC-A82D-C1A0632F0586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DE7A3-2EC5-4409-B248-353C026332D8}" type="pres">
      <dgm:prSet presAssocID="{7CDFB5FE-FCB2-45DC-A82D-C1A0632F0586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93A7DF-E5CD-41F5-85D8-5A02D615B2B6}" srcId="{F8A0F2A2-2C35-49FB-B3D0-FC25888504DC}" destId="{7CDFB5FE-FCB2-45DC-A82D-C1A0632F0586}" srcOrd="1" destOrd="0" parTransId="{86F9E61A-DCFA-410A-A2A4-326C8D2CEE4A}" sibTransId="{C1D4796C-9FCC-4EBE-850B-F2954AD04E11}"/>
    <dgm:cxn modelId="{0D670C55-B147-457A-897A-DD0B66B2A2ED}" type="presOf" srcId="{A9B8D6CA-EACD-448A-9C12-7DA03AFA9EA9}" destId="{798DE7A3-2EC5-4409-B248-353C026332D8}" srcOrd="0" destOrd="2" presId="urn:microsoft.com/office/officeart/2005/8/layout/vList5"/>
    <dgm:cxn modelId="{76A585C4-29D4-40EF-92DA-A2D9FC59EF50}" type="presOf" srcId="{A7134F80-30F1-4DD3-8110-3AFFD21F0AA9}" destId="{21332A63-05A9-49C3-9BF5-13D99C8E100D}" srcOrd="0" destOrd="1" presId="urn:microsoft.com/office/officeart/2005/8/layout/vList5"/>
    <dgm:cxn modelId="{262B78F4-7F4E-430D-91BE-EEC80096EEDE}" type="presOf" srcId="{06EFC735-32DE-47E8-B8ED-6968CA0C08E2}" destId="{798DE7A3-2EC5-4409-B248-353C026332D8}" srcOrd="0" destOrd="0" presId="urn:microsoft.com/office/officeart/2005/8/layout/vList5"/>
    <dgm:cxn modelId="{692E307D-BC41-4AA3-96C0-3878D1342B65}" type="presOf" srcId="{E968491C-95D8-4D55-92A0-35FC67D95446}" destId="{21332A63-05A9-49C3-9BF5-13D99C8E100D}" srcOrd="0" destOrd="0" presId="urn:microsoft.com/office/officeart/2005/8/layout/vList5"/>
    <dgm:cxn modelId="{27720759-0D0D-4FFC-A1BF-34C45EDF36EB}" type="presOf" srcId="{F8A0F2A2-2C35-49FB-B3D0-FC25888504DC}" destId="{C29BFFE4-5497-4EA8-808F-CEF3EBD6B04F}" srcOrd="0" destOrd="0" presId="urn:microsoft.com/office/officeart/2005/8/layout/vList5"/>
    <dgm:cxn modelId="{C422CF85-CF63-4AC6-82B7-1AE35D8A3526}" srcId="{22D08238-C404-44C2-A240-ABFB9481E89C}" destId="{A7134F80-30F1-4DD3-8110-3AFFD21F0AA9}" srcOrd="1" destOrd="0" parTransId="{04380F46-312E-4D76-A8BD-5AAC7F0F8E02}" sibTransId="{54BD6570-7D80-4471-804B-B95315FDB8F7}"/>
    <dgm:cxn modelId="{FF38E3CC-6145-4FF1-934F-735310807199}" type="presOf" srcId="{7CDFB5FE-FCB2-45DC-A82D-C1A0632F0586}" destId="{8E9E17AA-AF52-47A9-A179-96F140599AA4}" srcOrd="0" destOrd="0" presId="urn:microsoft.com/office/officeart/2005/8/layout/vList5"/>
    <dgm:cxn modelId="{6A2F3A4F-8615-4C61-96EE-F89F8D949C19}" type="presOf" srcId="{1D92D2AF-10C8-4941-A3D1-7C822380EE41}" destId="{798DE7A3-2EC5-4409-B248-353C026332D8}" srcOrd="0" destOrd="1" presId="urn:microsoft.com/office/officeart/2005/8/layout/vList5"/>
    <dgm:cxn modelId="{DA36C95B-6918-4CEF-AB28-13A6C8578B47}" srcId="{7CDFB5FE-FCB2-45DC-A82D-C1A0632F0586}" destId="{06EFC735-32DE-47E8-B8ED-6968CA0C08E2}" srcOrd="0" destOrd="0" parTransId="{9B2DD886-58D6-4912-B979-3C8D782547E4}" sibTransId="{2755323A-5B96-4624-8A21-0B9A3EE4B5D2}"/>
    <dgm:cxn modelId="{5269119B-58C9-46C2-8137-6563D83ED851}" srcId="{22D08238-C404-44C2-A240-ABFB9481E89C}" destId="{1114BA75-D270-4BFA-BA4F-5791E8F4CEE1}" srcOrd="2" destOrd="0" parTransId="{5B613190-C4F1-4169-99B4-63CDB74E2868}" sibTransId="{F4D4A9F0-B218-4CB8-8D5E-CC85640F5DEB}"/>
    <dgm:cxn modelId="{20A54F6D-F041-4A95-A0D5-3BB138F19CBA}" srcId="{7CDFB5FE-FCB2-45DC-A82D-C1A0632F0586}" destId="{1D92D2AF-10C8-4941-A3D1-7C822380EE41}" srcOrd="1" destOrd="0" parTransId="{691B375A-A611-4488-BDA2-BA9D9D57C2F1}" sibTransId="{0B7A4821-BE62-4308-B050-D5754FA00387}"/>
    <dgm:cxn modelId="{FCA78D8F-FE49-4DB7-BC2F-F78ECD258F69}" srcId="{7CDFB5FE-FCB2-45DC-A82D-C1A0632F0586}" destId="{A9B8D6CA-EACD-448A-9C12-7DA03AFA9EA9}" srcOrd="2" destOrd="0" parTransId="{C9A69090-D383-4E26-BE37-06F2FC2F278C}" sibTransId="{A3B9F19B-DD65-4B4E-9597-521B810F3515}"/>
    <dgm:cxn modelId="{A7D9CFB2-655B-4BB8-AEA8-760FA0BD5412}" type="presOf" srcId="{1114BA75-D270-4BFA-BA4F-5791E8F4CEE1}" destId="{21332A63-05A9-49C3-9BF5-13D99C8E100D}" srcOrd="0" destOrd="2" presId="urn:microsoft.com/office/officeart/2005/8/layout/vList5"/>
    <dgm:cxn modelId="{B75797C4-FF10-4EFE-83C7-668CF19969E8}" type="presOf" srcId="{22D08238-C404-44C2-A240-ABFB9481E89C}" destId="{248BE5C4-6F72-4CA8-9698-4F5E1FF71EC2}" srcOrd="0" destOrd="0" presId="urn:microsoft.com/office/officeart/2005/8/layout/vList5"/>
    <dgm:cxn modelId="{AD7BDE0C-E39E-4056-B988-1927C041E1E7}" srcId="{F8A0F2A2-2C35-49FB-B3D0-FC25888504DC}" destId="{22D08238-C404-44C2-A240-ABFB9481E89C}" srcOrd="0" destOrd="0" parTransId="{E33D81B5-4630-409B-9962-2D7C7C793A77}" sibTransId="{5D32A5CD-2630-44E8-9133-0360D5063469}"/>
    <dgm:cxn modelId="{6DB1B54E-1001-47C4-BEFA-5ACAADEAA94E}" srcId="{22D08238-C404-44C2-A240-ABFB9481E89C}" destId="{E968491C-95D8-4D55-92A0-35FC67D95446}" srcOrd="0" destOrd="0" parTransId="{5C35B20A-2D29-49CD-9E89-410ADCE9A010}" sibTransId="{7DD3650A-0A3B-469E-A010-65777471C0DE}"/>
    <dgm:cxn modelId="{A4308152-1C06-4CB3-8718-88153804001A}" type="presParOf" srcId="{C29BFFE4-5497-4EA8-808F-CEF3EBD6B04F}" destId="{17F61430-7F12-4134-86D6-855355D57C4E}" srcOrd="0" destOrd="0" presId="urn:microsoft.com/office/officeart/2005/8/layout/vList5"/>
    <dgm:cxn modelId="{FFB62D2A-AF7B-404B-9C37-B71878A27002}" type="presParOf" srcId="{17F61430-7F12-4134-86D6-855355D57C4E}" destId="{248BE5C4-6F72-4CA8-9698-4F5E1FF71EC2}" srcOrd="0" destOrd="0" presId="urn:microsoft.com/office/officeart/2005/8/layout/vList5"/>
    <dgm:cxn modelId="{2B346DBB-7C9A-40C1-89F7-EECC8C8142B7}" type="presParOf" srcId="{17F61430-7F12-4134-86D6-855355D57C4E}" destId="{21332A63-05A9-49C3-9BF5-13D99C8E100D}" srcOrd="1" destOrd="0" presId="urn:microsoft.com/office/officeart/2005/8/layout/vList5"/>
    <dgm:cxn modelId="{8A632294-C53F-4417-B3C6-5F9991C2659C}" type="presParOf" srcId="{C29BFFE4-5497-4EA8-808F-CEF3EBD6B04F}" destId="{BEFB9FFE-5FC8-4DAF-B0C0-8EEFBD89998F}" srcOrd="1" destOrd="0" presId="urn:microsoft.com/office/officeart/2005/8/layout/vList5"/>
    <dgm:cxn modelId="{5B48BD0D-13FF-4194-9CB8-A9D2FD3A35B4}" type="presParOf" srcId="{C29BFFE4-5497-4EA8-808F-CEF3EBD6B04F}" destId="{14ADA2B4-396A-4BE4-8EEE-9316AFB0B9D6}" srcOrd="2" destOrd="0" presId="urn:microsoft.com/office/officeart/2005/8/layout/vList5"/>
    <dgm:cxn modelId="{D24E58B1-988D-4AD0-A424-522F4C3A08C1}" type="presParOf" srcId="{14ADA2B4-396A-4BE4-8EEE-9316AFB0B9D6}" destId="{8E9E17AA-AF52-47A9-A179-96F140599AA4}" srcOrd="0" destOrd="0" presId="urn:microsoft.com/office/officeart/2005/8/layout/vList5"/>
    <dgm:cxn modelId="{93E7D4DA-25E6-4EC4-9044-A8A45119D03B}" type="presParOf" srcId="{14ADA2B4-396A-4BE4-8EEE-9316AFB0B9D6}" destId="{798DE7A3-2EC5-4409-B248-353C026332D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B482F-8CDE-422A-A531-C40D2A32BE87}">
      <dsp:nvSpPr>
        <dsp:cNvPr id="0" name=""/>
        <dsp:cNvSpPr/>
      </dsp:nvSpPr>
      <dsp:spPr>
        <a:xfrm>
          <a:off x="1012525" y="1494818"/>
          <a:ext cx="1485436" cy="1269230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Final Mark</a:t>
          </a:r>
          <a:endParaRPr lang="en-US" sz="2400" kern="1200" dirty="0"/>
        </a:p>
      </dsp:txBody>
      <dsp:txXfrm>
        <a:off x="1049699" y="1531992"/>
        <a:ext cx="1411088" cy="1194882"/>
      </dsp:txXfrm>
    </dsp:sp>
    <dsp:sp modelId="{6A65BC79-1A45-4B5D-AB28-B5C7A5C2F84A}">
      <dsp:nvSpPr>
        <dsp:cNvPr id="0" name=""/>
        <dsp:cNvSpPr/>
      </dsp:nvSpPr>
      <dsp:spPr>
        <a:xfrm rot="17519627">
          <a:off x="2207579" y="1687745"/>
          <a:ext cx="928491" cy="22456"/>
        </a:xfrm>
        <a:custGeom>
          <a:avLst/>
          <a:gdLst/>
          <a:ahLst/>
          <a:cxnLst/>
          <a:rect l="0" t="0" r="0" b="0"/>
          <a:pathLst>
            <a:path>
              <a:moveTo>
                <a:pt x="0" y="11228"/>
              </a:moveTo>
              <a:lnTo>
                <a:pt x="928491" y="112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48612" y="1675761"/>
        <a:ext cx="46424" cy="46424"/>
      </dsp:txXfrm>
    </dsp:sp>
    <dsp:sp modelId="{8DABFD20-3584-4AB2-857A-C2A52B08562A}">
      <dsp:nvSpPr>
        <dsp:cNvPr id="0" name=""/>
        <dsp:cNvSpPr/>
      </dsp:nvSpPr>
      <dsp:spPr>
        <a:xfrm>
          <a:off x="2845687" y="709179"/>
          <a:ext cx="1444322" cy="11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50% Homework</a:t>
          </a:r>
          <a:endParaRPr lang="en-US" sz="1800" kern="1200" dirty="0"/>
        </a:p>
      </dsp:txBody>
      <dsp:txXfrm>
        <a:off x="2878452" y="741944"/>
        <a:ext cx="1378792" cy="1053137"/>
      </dsp:txXfrm>
    </dsp:sp>
    <dsp:sp modelId="{34B572EF-8E32-4953-A203-76E650545B43}">
      <dsp:nvSpPr>
        <dsp:cNvPr id="0" name=""/>
        <dsp:cNvSpPr/>
      </dsp:nvSpPr>
      <dsp:spPr>
        <a:xfrm rot="17891740">
          <a:off x="3999177" y="771380"/>
          <a:ext cx="1102651" cy="22456"/>
        </a:xfrm>
        <a:custGeom>
          <a:avLst/>
          <a:gdLst/>
          <a:ahLst/>
          <a:cxnLst/>
          <a:rect l="0" t="0" r="0" b="0"/>
          <a:pathLst>
            <a:path>
              <a:moveTo>
                <a:pt x="0" y="11228"/>
              </a:moveTo>
              <a:lnTo>
                <a:pt x="1102651" y="1122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22936" y="755042"/>
        <a:ext cx="55132" cy="55132"/>
      </dsp:txXfrm>
    </dsp:sp>
    <dsp:sp modelId="{FC0CA338-E9C1-4EEF-89BF-327F43826C91}">
      <dsp:nvSpPr>
        <dsp:cNvPr id="0" name=""/>
        <dsp:cNvSpPr/>
      </dsp:nvSpPr>
      <dsp:spPr>
        <a:xfrm>
          <a:off x="4810995" y="2295"/>
          <a:ext cx="712592" cy="5888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HW1</a:t>
          </a:r>
          <a:endParaRPr lang="en-US" sz="1600" kern="1200" dirty="0"/>
        </a:p>
      </dsp:txBody>
      <dsp:txXfrm>
        <a:off x="4828241" y="19541"/>
        <a:ext cx="678100" cy="554323"/>
      </dsp:txXfrm>
    </dsp:sp>
    <dsp:sp modelId="{4C123BF0-A333-4A71-AD48-C64F2663E1E8}">
      <dsp:nvSpPr>
        <dsp:cNvPr id="0" name=""/>
        <dsp:cNvSpPr/>
      </dsp:nvSpPr>
      <dsp:spPr>
        <a:xfrm rot="19823750">
          <a:off x="4250899" y="1109279"/>
          <a:ext cx="599206" cy="22456"/>
        </a:xfrm>
        <a:custGeom>
          <a:avLst/>
          <a:gdLst/>
          <a:ahLst/>
          <a:cxnLst/>
          <a:rect l="0" t="0" r="0" b="0"/>
          <a:pathLst>
            <a:path>
              <a:moveTo>
                <a:pt x="0" y="11228"/>
              </a:moveTo>
              <a:lnTo>
                <a:pt x="599206" y="1122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35522" y="1105527"/>
        <a:ext cx="29960" cy="29960"/>
      </dsp:txXfrm>
    </dsp:sp>
    <dsp:sp modelId="{D10A5528-A84D-4BEB-B4FE-3C76F1D35CFD}">
      <dsp:nvSpPr>
        <dsp:cNvPr id="0" name=""/>
        <dsp:cNvSpPr/>
      </dsp:nvSpPr>
      <dsp:spPr>
        <a:xfrm>
          <a:off x="4810995" y="678094"/>
          <a:ext cx="712592" cy="58881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HW2</a:t>
          </a:r>
          <a:endParaRPr lang="en-US" sz="2000" kern="1200" dirty="0"/>
        </a:p>
      </dsp:txBody>
      <dsp:txXfrm>
        <a:off x="4828241" y="695340"/>
        <a:ext cx="678100" cy="554323"/>
      </dsp:txXfrm>
    </dsp:sp>
    <dsp:sp modelId="{AD4EE591-A1CC-4742-AA78-AF6BE0C856E5}">
      <dsp:nvSpPr>
        <dsp:cNvPr id="0" name=""/>
        <dsp:cNvSpPr/>
      </dsp:nvSpPr>
      <dsp:spPr>
        <a:xfrm rot="2165478">
          <a:off x="4228142" y="1447179"/>
          <a:ext cx="644720" cy="22456"/>
        </a:xfrm>
        <a:custGeom>
          <a:avLst/>
          <a:gdLst/>
          <a:ahLst/>
          <a:cxnLst/>
          <a:rect l="0" t="0" r="0" b="0"/>
          <a:pathLst>
            <a:path>
              <a:moveTo>
                <a:pt x="0" y="11228"/>
              </a:moveTo>
              <a:lnTo>
                <a:pt x="644720" y="1122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34384" y="1442289"/>
        <a:ext cx="32236" cy="32236"/>
      </dsp:txXfrm>
    </dsp:sp>
    <dsp:sp modelId="{B899B5ED-36F9-4FA7-885E-F9FC5582B779}">
      <dsp:nvSpPr>
        <dsp:cNvPr id="0" name=""/>
        <dsp:cNvSpPr/>
      </dsp:nvSpPr>
      <dsp:spPr>
        <a:xfrm>
          <a:off x="4810995" y="1353893"/>
          <a:ext cx="712592" cy="5888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HW3</a:t>
          </a:r>
          <a:endParaRPr lang="en-US" sz="1600" kern="1200" dirty="0"/>
        </a:p>
      </dsp:txBody>
      <dsp:txXfrm>
        <a:off x="4828241" y="1371139"/>
        <a:ext cx="678100" cy="554323"/>
      </dsp:txXfrm>
    </dsp:sp>
    <dsp:sp modelId="{577FEDB7-F7E3-498A-B916-E4DDC5EDB9F0}">
      <dsp:nvSpPr>
        <dsp:cNvPr id="0" name=""/>
        <dsp:cNvSpPr/>
      </dsp:nvSpPr>
      <dsp:spPr>
        <a:xfrm rot="3823880">
          <a:off x="3961926" y="1785078"/>
          <a:ext cx="1177152" cy="22456"/>
        </a:xfrm>
        <a:custGeom>
          <a:avLst/>
          <a:gdLst/>
          <a:ahLst/>
          <a:cxnLst/>
          <a:rect l="0" t="0" r="0" b="0"/>
          <a:pathLst>
            <a:path>
              <a:moveTo>
                <a:pt x="0" y="11228"/>
              </a:moveTo>
              <a:lnTo>
                <a:pt x="1177152" y="1122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21073" y="1766877"/>
        <a:ext cx="58857" cy="58857"/>
      </dsp:txXfrm>
    </dsp:sp>
    <dsp:sp modelId="{9CD2C9CA-5558-4A4D-9533-F228086381B8}">
      <dsp:nvSpPr>
        <dsp:cNvPr id="0" name=""/>
        <dsp:cNvSpPr/>
      </dsp:nvSpPr>
      <dsp:spPr>
        <a:xfrm>
          <a:off x="4810995" y="2029692"/>
          <a:ext cx="712592" cy="5888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HW4</a:t>
          </a:r>
          <a:endParaRPr lang="en-US" sz="1600" kern="1200" dirty="0"/>
        </a:p>
      </dsp:txBody>
      <dsp:txXfrm>
        <a:off x="4828241" y="2046938"/>
        <a:ext cx="678100" cy="554323"/>
      </dsp:txXfrm>
    </dsp:sp>
    <dsp:sp modelId="{E954EDDC-E334-48E0-B930-58D527FF5A8D}">
      <dsp:nvSpPr>
        <dsp:cNvPr id="0" name=""/>
        <dsp:cNvSpPr/>
      </dsp:nvSpPr>
      <dsp:spPr>
        <a:xfrm rot="4395187">
          <a:off x="3646467" y="2122978"/>
          <a:ext cx="1808071" cy="22456"/>
        </a:xfrm>
        <a:custGeom>
          <a:avLst/>
          <a:gdLst/>
          <a:ahLst/>
          <a:cxnLst/>
          <a:rect l="0" t="0" r="0" b="0"/>
          <a:pathLst>
            <a:path>
              <a:moveTo>
                <a:pt x="0" y="11228"/>
              </a:moveTo>
              <a:lnTo>
                <a:pt x="1808071" y="1122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4505301" y="2089004"/>
        <a:ext cx="90403" cy="90403"/>
      </dsp:txXfrm>
    </dsp:sp>
    <dsp:sp modelId="{0A09A56F-0FAE-4C68-8BFC-5B58E012BE0F}">
      <dsp:nvSpPr>
        <dsp:cNvPr id="0" name=""/>
        <dsp:cNvSpPr/>
      </dsp:nvSpPr>
      <dsp:spPr>
        <a:xfrm>
          <a:off x="4810995" y="2705491"/>
          <a:ext cx="712592" cy="5888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HW5</a:t>
          </a:r>
          <a:endParaRPr lang="en-US" sz="1600" kern="1200" dirty="0"/>
        </a:p>
      </dsp:txBody>
      <dsp:txXfrm>
        <a:off x="4828241" y="2722737"/>
        <a:ext cx="678100" cy="554323"/>
      </dsp:txXfrm>
    </dsp:sp>
    <dsp:sp modelId="{825981CC-5E77-48C0-A5E6-D6472D9A6670}">
      <dsp:nvSpPr>
        <dsp:cNvPr id="0" name=""/>
        <dsp:cNvSpPr/>
      </dsp:nvSpPr>
      <dsp:spPr>
        <a:xfrm rot="4667272">
          <a:off x="3319044" y="2460877"/>
          <a:ext cx="2462917" cy="22456"/>
        </a:xfrm>
        <a:custGeom>
          <a:avLst/>
          <a:gdLst/>
          <a:ahLst/>
          <a:cxnLst/>
          <a:rect l="0" t="0" r="0" b="0"/>
          <a:pathLst>
            <a:path>
              <a:moveTo>
                <a:pt x="0" y="11228"/>
              </a:moveTo>
              <a:lnTo>
                <a:pt x="2462917" y="1122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4488929" y="2410532"/>
        <a:ext cx="123145" cy="123145"/>
      </dsp:txXfrm>
    </dsp:sp>
    <dsp:sp modelId="{AEEAB977-7F47-4024-A6ED-3C68C58C9F60}">
      <dsp:nvSpPr>
        <dsp:cNvPr id="0" name=""/>
        <dsp:cNvSpPr/>
      </dsp:nvSpPr>
      <dsp:spPr>
        <a:xfrm>
          <a:off x="4810995" y="3381290"/>
          <a:ext cx="712592" cy="58881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HW6</a:t>
          </a:r>
          <a:endParaRPr lang="en-US" sz="1600" kern="1200" dirty="0"/>
        </a:p>
      </dsp:txBody>
      <dsp:txXfrm>
        <a:off x="4828241" y="3398536"/>
        <a:ext cx="678100" cy="554323"/>
      </dsp:txXfrm>
    </dsp:sp>
    <dsp:sp modelId="{BFF110B1-55D0-4A77-B7D8-893CCBBB238D}">
      <dsp:nvSpPr>
        <dsp:cNvPr id="0" name=""/>
        <dsp:cNvSpPr/>
      </dsp:nvSpPr>
      <dsp:spPr>
        <a:xfrm rot="4824501">
          <a:off x="2987156" y="2798776"/>
          <a:ext cx="3126693" cy="22456"/>
        </a:xfrm>
        <a:custGeom>
          <a:avLst/>
          <a:gdLst/>
          <a:ahLst/>
          <a:cxnLst/>
          <a:rect l="0" t="0" r="0" b="0"/>
          <a:pathLst>
            <a:path>
              <a:moveTo>
                <a:pt x="0" y="11228"/>
              </a:moveTo>
              <a:lnTo>
                <a:pt x="3126693" y="11228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472335" y="2731837"/>
        <a:ext cx="156334" cy="156334"/>
      </dsp:txXfrm>
    </dsp:sp>
    <dsp:sp modelId="{A3A3DA90-DF7C-42BC-A6D7-3445E1761BAB}">
      <dsp:nvSpPr>
        <dsp:cNvPr id="0" name=""/>
        <dsp:cNvSpPr/>
      </dsp:nvSpPr>
      <dsp:spPr>
        <a:xfrm>
          <a:off x="4810995" y="4057088"/>
          <a:ext cx="712592" cy="5888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HW7</a:t>
          </a:r>
          <a:endParaRPr lang="en-US" sz="1600" kern="1200" dirty="0"/>
        </a:p>
      </dsp:txBody>
      <dsp:txXfrm>
        <a:off x="4828241" y="4074334"/>
        <a:ext cx="678100" cy="554323"/>
      </dsp:txXfrm>
    </dsp:sp>
    <dsp:sp modelId="{CF00CF85-9165-4038-9003-5BE89AEA9356}">
      <dsp:nvSpPr>
        <dsp:cNvPr id="0" name=""/>
        <dsp:cNvSpPr/>
      </dsp:nvSpPr>
      <dsp:spPr>
        <a:xfrm rot="4577649">
          <a:off x="1938032" y="2831102"/>
          <a:ext cx="1467584" cy="22456"/>
        </a:xfrm>
        <a:custGeom>
          <a:avLst/>
          <a:gdLst/>
          <a:ahLst/>
          <a:cxnLst/>
          <a:rect l="0" t="0" r="0" b="0"/>
          <a:pathLst>
            <a:path>
              <a:moveTo>
                <a:pt x="0" y="11228"/>
              </a:moveTo>
              <a:lnTo>
                <a:pt x="1467584" y="112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35135" y="2805641"/>
        <a:ext cx="73379" cy="73379"/>
      </dsp:txXfrm>
    </dsp:sp>
    <dsp:sp modelId="{00958F1F-B16E-41CB-9171-1AD28A40F1C9}">
      <dsp:nvSpPr>
        <dsp:cNvPr id="0" name=""/>
        <dsp:cNvSpPr/>
      </dsp:nvSpPr>
      <dsp:spPr>
        <a:xfrm>
          <a:off x="2845687" y="2978796"/>
          <a:ext cx="1503981" cy="1152863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50%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Oral Presentation</a:t>
          </a:r>
          <a:endParaRPr lang="en-US" sz="1600" kern="1200" dirty="0"/>
        </a:p>
      </dsp:txBody>
      <dsp:txXfrm>
        <a:off x="2879453" y="3012562"/>
        <a:ext cx="1436449" cy="10853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32A63-05A9-49C3-9BF5-13D99C8E100D}">
      <dsp:nvSpPr>
        <dsp:cNvPr id="0" name=""/>
        <dsp:cNvSpPr/>
      </dsp:nvSpPr>
      <dsp:spPr>
        <a:xfrm rot="5400000">
          <a:off x="5023934" y="-1958583"/>
          <a:ext cx="1040755" cy="52181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What is tracking?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Approaches , assumptions, &amp;applications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State of the art  &amp; challenges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</dsp:txBody>
      <dsp:txXfrm rot="-5400000">
        <a:off x="2935224" y="180932"/>
        <a:ext cx="5167371" cy="939145"/>
      </dsp:txXfrm>
    </dsp:sp>
    <dsp:sp modelId="{248BE5C4-6F72-4CA8-9698-4F5E1FF71EC2}">
      <dsp:nvSpPr>
        <dsp:cNvPr id="0" name=""/>
        <dsp:cNvSpPr/>
      </dsp:nvSpPr>
      <dsp:spPr>
        <a:xfrm>
          <a:off x="0" y="32"/>
          <a:ext cx="2935224" cy="1300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Introduction to the tracking problem</a:t>
          </a:r>
          <a:endParaRPr lang="en-US" sz="2800" kern="1200" dirty="0"/>
        </a:p>
      </dsp:txBody>
      <dsp:txXfrm>
        <a:off x="63507" y="63539"/>
        <a:ext cx="2808210" cy="1173929"/>
      </dsp:txXfrm>
    </dsp:sp>
    <dsp:sp modelId="{798DE7A3-2EC5-4409-B248-353C026332D8}">
      <dsp:nvSpPr>
        <dsp:cNvPr id="0" name=""/>
        <dsp:cNvSpPr/>
      </dsp:nvSpPr>
      <dsp:spPr>
        <a:xfrm rot="5400000">
          <a:off x="5023934" y="-592592"/>
          <a:ext cx="1040755" cy="52181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Background &amp; formulation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Kalman</a:t>
          </a:r>
          <a:r>
            <a:rPr lang="en-US" sz="2000" kern="1200" dirty="0" smtClean="0"/>
            <a:t> filter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Particle filter</a:t>
          </a:r>
          <a:endParaRPr lang="en-US" sz="2000" kern="1200" dirty="0"/>
        </a:p>
      </dsp:txBody>
      <dsp:txXfrm rot="-5400000">
        <a:off x="2935224" y="1546923"/>
        <a:ext cx="5167371" cy="939145"/>
      </dsp:txXfrm>
    </dsp:sp>
    <dsp:sp modelId="{8E9E17AA-AF52-47A9-A179-96F140599AA4}">
      <dsp:nvSpPr>
        <dsp:cNvPr id="0" name=""/>
        <dsp:cNvSpPr/>
      </dsp:nvSpPr>
      <dsp:spPr>
        <a:xfrm>
          <a:off x="0" y="1366023"/>
          <a:ext cx="2935224" cy="1300943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Recursive Bayesian filtering</a:t>
          </a:r>
          <a:endParaRPr lang="en-US" sz="2800" kern="1200" dirty="0"/>
        </a:p>
      </dsp:txBody>
      <dsp:txXfrm>
        <a:off x="63507" y="1429530"/>
        <a:ext cx="2808210" cy="11739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F17FC-BC49-4E89-8B3F-4B8FE48C653A}">
      <dsp:nvSpPr>
        <dsp:cNvPr id="0" name=""/>
        <dsp:cNvSpPr/>
      </dsp:nvSpPr>
      <dsp:spPr>
        <a:xfrm>
          <a:off x="993505" y="114538"/>
          <a:ext cx="2273141" cy="78943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92813-E608-4C34-8670-194444B6CDA7}">
      <dsp:nvSpPr>
        <dsp:cNvPr id="0" name=""/>
        <dsp:cNvSpPr/>
      </dsp:nvSpPr>
      <dsp:spPr>
        <a:xfrm>
          <a:off x="1913334" y="2047589"/>
          <a:ext cx="440531" cy="28194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EF8ED-EC22-4007-89C1-D303AE00A379}">
      <dsp:nvSpPr>
        <dsp:cNvPr id="0" name=""/>
        <dsp:cNvSpPr/>
      </dsp:nvSpPr>
      <dsp:spPr>
        <a:xfrm>
          <a:off x="1076324" y="2273141"/>
          <a:ext cx="2114550" cy="528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076324" y="2273141"/>
        <a:ext cx="2114550" cy="528637"/>
      </dsp:txXfrm>
    </dsp:sp>
    <dsp:sp modelId="{66ADCEA2-3E35-4949-AD10-817A9A665DBF}">
      <dsp:nvSpPr>
        <dsp:cNvPr id="0" name=""/>
        <dsp:cNvSpPr/>
      </dsp:nvSpPr>
      <dsp:spPr>
        <a:xfrm>
          <a:off x="1819941" y="964939"/>
          <a:ext cx="792956" cy="7929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baseline="0" smtClean="0">
              <a:latin typeface="Times New Roman" pitchFamily="18" charset="0"/>
              <a:cs typeface="Times New Roman" pitchFamily="18" charset="0"/>
            </a:rPr>
            <a:t>z</a:t>
          </a:r>
          <a:r>
            <a:rPr lang="en-US" sz="3500" b="1" kern="1200" baseline="-25000" smtClean="0">
              <a:latin typeface="Times New Roman" pitchFamily="18" charset="0"/>
              <a:cs typeface="Times New Roman" pitchFamily="18" charset="0"/>
            </a:rPr>
            <a:t>t</a:t>
          </a:r>
          <a:endParaRPr lang="en-US" sz="3500" b="1" kern="1200" baseline="-25000" dirty="0">
            <a:latin typeface="Times New Roman" pitchFamily="18" charset="0"/>
            <a:cs typeface="Times New Roman" pitchFamily="18" charset="0"/>
          </a:endParaRPr>
        </a:p>
      </dsp:txBody>
      <dsp:txXfrm>
        <a:off x="1936067" y="1081065"/>
        <a:ext cx="560704" cy="560704"/>
      </dsp:txXfrm>
    </dsp:sp>
    <dsp:sp modelId="{E40628F6-7F14-42CA-BE8F-BA4DFE71E4A2}">
      <dsp:nvSpPr>
        <dsp:cNvPr id="0" name=""/>
        <dsp:cNvSpPr/>
      </dsp:nvSpPr>
      <dsp:spPr>
        <a:xfrm>
          <a:off x="1252537" y="370046"/>
          <a:ext cx="792956" cy="7929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err="1" smtClean="0">
              <a:latin typeface="Times New Roman" pitchFamily="18" charset="0"/>
              <a:cs typeface="Times New Roman" pitchFamily="18" charset="0"/>
            </a:rPr>
            <a:t>x</a:t>
          </a:r>
          <a:r>
            <a:rPr lang="en-US" sz="3500" b="1" kern="1200" baseline="-25000" dirty="0" err="1" smtClean="0">
              <a:latin typeface="Times New Roman" pitchFamily="18" charset="0"/>
              <a:cs typeface="Times New Roman" pitchFamily="18" charset="0"/>
            </a:rPr>
            <a:t>t</a:t>
          </a:r>
          <a:endParaRPr lang="en-US" sz="3500" b="1" kern="1200" baseline="-25000" dirty="0">
            <a:latin typeface="Times New Roman" pitchFamily="18" charset="0"/>
            <a:cs typeface="Times New Roman" pitchFamily="18" charset="0"/>
          </a:endParaRPr>
        </a:p>
      </dsp:txBody>
      <dsp:txXfrm>
        <a:off x="1368663" y="486172"/>
        <a:ext cx="560704" cy="560704"/>
      </dsp:txXfrm>
    </dsp:sp>
    <dsp:sp modelId="{13991C20-596E-4E16-914F-B2FBFFA9CFCD}">
      <dsp:nvSpPr>
        <dsp:cNvPr id="0" name=""/>
        <dsp:cNvSpPr/>
      </dsp:nvSpPr>
      <dsp:spPr>
        <a:xfrm>
          <a:off x="2063115" y="178327"/>
          <a:ext cx="792956" cy="7929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>
              <a:latin typeface="Times New Roman" pitchFamily="18" charset="0"/>
              <a:cs typeface="Times New Roman" pitchFamily="18" charset="0"/>
            </a:rPr>
            <a:t>I</a:t>
          </a:r>
          <a:endParaRPr lang="en-US" sz="3500" b="1" kern="1200" baseline="-25000" dirty="0">
            <a:latin typeface="Times New Roman" pitchFamily="18" charset="0"/>
            <a:cs typeface="Times New Roman" pitchFamily="18" charset="0"/>
          </a:endParaRPr>
        </a:p>
      </dsp:txBody>
      <dsp:txXfrm>
        <a:off x="2179241" y="294453"/>
        <a:ext cx="560704" cy="560704"/>
      </dsp:txXfrm>
    </dsp:sp>
    <dsp:sp modelId="{EAC9BF8C-EBCE-4839-91EF-33C5BA0DBB8B}">
      <dsp:nvSpPr>
        <dsp:cNvPr id="0" name=""/>
        <dsp:cNvSpPr/>
      </dsp:nvSpPr>
      <dsp:spPr>
        <a:xfrm>
          <a:off x="970593" y="35245"/>
          <a:ext cx="2466975" cy="197358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32A63-05A9-49C3-9BF5-13D99C8E100D}">
      <dsp:nvSpPr>
        <dsp:cNvPr id="0" name=""/>
        <dsp:cNvSpPr/>
      </dsp:nvSpPr>
      <dsp:spPr>
        <a:xfrm rot="5400000">
          <a:off x="5023934" y="-1958583"/>
          <a:ext cx="1040755" cy="52181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What is tracking?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Approaches , assumptions, &amp;applications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State of the art  &amp; challenges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</dsp:txBody>
      <dsp:txXfrm rot="-5400000">
        <a:off x="2935224" y="180932"/>
        <a:ext cx="5167371" cy="939145"/>
      </dsp:txXfrm>
    </dsp:sp>
    <dsp:sp modelId="{248BE5C4-6F72-4CA8-9698-4F5E1FF71EC2}">
      <dsp:nvSpPr>
        <dsp:cNvPr id="0" name=""/>
        <dsp:cNvSpPr/>
      </dsp:nvSpPr>
      <dsp:spPr>
        <a:xfrm>
          <a:off x="0" y="32"/>
          <a:ext cx="2935224" cy="1300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Introduction to the tracking problem</a:t>
          </a:r>
          <a:endParaRPr lang="en-US" sz="2800" kern="1200" dirty="0"/>
        </a:p>
      </dsp:txBody>
      <dsp:txXfrm>
        <a:off x="63507" y="63539"/>
        <a:ext cx="2808210" cy="1173929"/>
      </dsp:txXfrm>
    </dsp:sp>
    <dsp:sp modelId="{798DE7A3-2EC5-4409-B248-353C026332D8}">
      <dsp:nvSpPr>
        <dsp:cNvPr id="0" name=""/>
        <dsp:cNvSpPr/>
      </dsp:nvSpPr>
      <dsp:spPr>
        <a:xfrm rot="5400000">
          <a:off x="5023934" y="-592592"/>
          <a:ext cx="1040755" cy="52181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Background &amp; formulation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Kalman</a:t>
          </a:r>
          <a:r>
            <a:rPr lang="en-US" sz="2000" kern="1200" dirty="0" smtClean="0"/>
            <a:t> filter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Particle filter</a:t>
          </a:r>
          <a:endParaRPr lang="en-US" sz="2000" kern="1200" dirty="0"/>
        </a:p>
      </dsp:txBody>
      <dsp:txXfrm rot="-5400000">
        <a:off x="2935224" y="1546923"/>
        <a:ext cx="5167371" cy="939145"/>
      </dsp:txXfrm>
    </dsp:sp>
    <dsp:sp modelId="{8E9E17AA-AF52-47A9-A179-96F140599AA4}">
      <dsp:nvSpPr>
        <dsp:cNvPr id="0" name=""/>
        <dsp:cNvSpPr/>
      </dsp:nvSpPr>
      <dsp:spPr>
        <a:xfrm>
          <a:off x="0" y="1366023"/>
          <a:ext cx="2935224" cy="1300943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Recursive Bayesian filtering</a:t>
          </a:r>
          <a:endParaRPr lang="en-US" sz="2800" kern="1200" dirty="0"/>
        </a:p>
      </dsp:txBody>
      <dsp:txXfrm>
        <a:off x="63507" y="1429530"/>
        <a:ext cx="2808210" cy="11739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32A63-05A9-49C3-9BF5-13D99C8E100D}">
      <dsp:nvSpPr>
        <dsp:cNvPr id="0" name=""/>
        <dsp:cNvSpPr/>
      </dsp:nvSpPr>
      <dsp:spPr>
        <a:xfrm rot="5400000">
          <a:off x="5023934" y="-1958583"/>
          <a:ext cx="1040755" cy="52181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What is tracking?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Approaches , assumptions, &amp;applications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State of the art  &amp; challenges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</dsp:txBody>
      <dsp:txXfrm rot="-5400000">
        <a:off x="2935224" y="180932"/>
        <a:ext cx="5167371" cy="939145"/>
      </dsp:txXfrm>
    </dsp:sp>
    <dsp:sp modelId="{248BE5C4-6F72-4CA8-9698-4F5E1FF71EC2}">
      <dsp:nvSpPr>
        <dsp:cNvPr id="0" name=""/>
        <dsp:cNvSpPr/>
      </dsp:nvSpPr>
      <dsp:spPr>
        <a:xfrm>
          <a:off x="0" y="32"/>
          <a:ext cx="2935224" cy="13009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Introduction to the tracking problem</a:t>
          </a:r>
          <a:endParaRPr lang="en-US" sz="2800" kern="1200" dirty="0"/>
        </a:p>
      </dsp:txBody>
      <dsp:txXfrm>
        <a:off x="63507" y="63539"/>
        <a:ext cx="2808210" cy="1173929"/>
      </dsp:txXfrm>
    </dsp:sp>
    <dsp:sp modelId="{798DE7A3-2EC5-4409-B248-353C026332D8}">
      <dsp:nvSpPr>
        <dsp:cNvPr id="0" name=""/>
        <dsp:cNvSpPr/>
      </dsp:nvSpPr>
      <dsp:spPr>
        <a:xfrm rot="5400000">
          <a:off x="5023934" y="-592592"/>
          <a:ext cx="1040755" cy="52181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Background &amp; formulation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solidFill>
                <a:schemeClr val="bg1">
                  <a:lumMod val="65000"/>
                </a:schemeClr>
              </a:solidFill>
            </a:rPr>
            <a:t>Kalman</a:t>
          </a:r>
          <a:r>
            <a:rPr lang="en-US" sz="2000" kern="1200" dirty="0" smtClean="0">
              <a:solidFill>
                <a:schemeClr val="bg1">
                  <a:lumMod val="65000"/>
                </a:schemeClr>
              </a:solidFill>
            </a:rPr>
            <a:t> filter</a:t>
          </a:r>
          <a:endParaRPr lang="en-US" sz="2000" kern="1200" dirty="0">
            <a:solidFill>
              <a:schemeClr val="bg1">
                <a:lumMod val="65000"/>
              </a:schemeClr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Particle filter</a:t>
          </a:r>
          <a:endParaRPr lang="en-US" sz="2000" kern="1200" dirty="0"/>
        </a:p>
      </dsp:txBody>
      <dsp:txXfrm rot="-5400000">
        <a:off x="2935224" y="1546923"/>
        <a:ext cx="5167371" cy="939145"/>
      </dsp:txXfrm>
    </dsp:sp>
    <dsp:sp modelId="{8E9E17AA-AF52-47A9-A179-96F140599AA4}">
      <dsp:nvSpPr>
        <dsp:cNvPr id="0" name=""/>
        <dsp:cNvSpPr/>
      </dsp:nvSpPr>
      <dsp:spPr>
        <a:xfrm>
          <a:off x="0" y="1366023"/>
          <a:ext cx="2935224" cy="1300943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Recursive Bayesian filtering</a:t>
          </a:r>
          <a:endParaRPr lang="en-US" sz="2800" kern="1200" dirty="0"/>
        </a:p>
      </dsp:txBody>
      <dsp:txXfrm>
        <a:off x="63507" y="1429530"/>
        <a:ext cx="2808210" cy="1173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png"/><Relationship Id="rId4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8.png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png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png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png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png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png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png"/><Relationship Id="rId4" Type="http://schemas.openxmlformats.org/officeDocument/2006/relationships/image" Target="../media/image10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png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png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png"/><Relationship Id="rId4" Type="http://schemas.openxmlformats.org/officeDocument/2006/relationships/image" Target="../media/image10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png"/><Relationship Id="rId4" Type="http://schemas.openxmlformats.org/officeDocument/2006/relationships/image" Target="../media/image109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109.wmf"/><Relationship Id="rId1" Type="http://schemas.openxmlformats.org/officeDocument/2006/relationships/image" Target="../media/image120.png"/><Relationship Id="rId6" Type="http://schemas.openxmlformats.org/officeDocument/2006/relationships/image" Target="../media/image108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09.wmf"/><Relationship Id="rId1" Type="http://schemas.openxmlformats.org/officeDocument/2006/relationships/image" Target="../media/image77.png"/><Relationship Id="rId6" Type="http://schemas.openxmlformats.org/officeDocument/2006/relationships/image" Target="../media/image108.wmf"/><Relationship Id="rId5" Type="http://schemas.openxmlformats.org/officeDocument/2006/relationships/image" Target="../media/image100.wmf"/><Relationship Id="rId4" Type="http://schemas.openxmlformats.org/officeDocument/2006/relationships/image" Target="../media/image125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9.wmf"/><Relationship Id="rId1" Type="http://schemas.openxmlformats.org/officeDocument/2006/relationships/image" Target="../media/image126.png"/><Relationship Id="rId6" Type="http://schemas.openxmlformats.org/officeDocument/2006/relationships/image" Target="../media/image121.wmf"/><Relationship Id="rId5" Type="http://schemas.openxmlformats.org/officeDocument/2006/relationships/image" Target="../media/image114.wmf"/><Relationship Id="rId4" Type="http://schemas.openxmlformats.org/officeDocument/2006/relationships/image" Target="../media/image127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7" Type="http://schemas.openxmlformats.org/officeDocument/2006/relationships/image" Target="../media/image133.wmf"/><Relationship Id="rId2" Type="http://schemas.openxmlformats.org/officeDocument/2006/relationships/image" Target="../media/image108.wmf"/><Relationship Id="rId1" Type="http://schemas.openxmlformats.org/officeDocument/2006/relationships/image" Target="../media/image129.png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35.png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9.wmf"/><Relationship Id="rId1" Type="http://schemas.openxmlformats.org/officeDocument/2006/relationships/image" Target="../media/image137.png"/><Relationship Id="rId5" Type="http://schemas.openxmlformats.org/officeDocument/2006/relationships/image" Target="../media/image133.wmf"/><Relationship Id="rId4" Type="http://schemas.openxmlformats.org/officeDocument/2006/relationships/image" Target="../media/image108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09.wmf"/><Relationship Id="rId1" Type="http://schemas.openxmlformats.org/officeDocument/2006/relationships/image" Target="../media/image139.png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41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44.png"/><Relationship Id="rId5" Type="http://schemas.openxmlformats.org/officeDocument/2006/relationships/image" Target="../media/image145.wmf"/><Relationship Id="rId4" Type="http://schemas.openxmlformats.org/officeDocument/2006/relationships/image" Target="../media/image10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08.wmf"/><Relationship Id="rId7" Type="http://schemas.openxmlformats.org/officeDocument/2006/relationships/image" Target="../media/image150.wmf"/><Relationship Id="rId2" Type="http://schemas.openxmlformats.org/officeDocument/2006/relationships/image" Target="../media/image107.wmf"/><Relationship Id="rId1" Type="http://schemas.openxmlformats.org/officeDocument/2006/relationships/image" Target="../media/image147.png"/><Relationship Id="rId6" Type="http://schemas.openxmlformats.org/officeDocument/2006/relationships/image" Target="../media/image149.wmf"/><Relationship Id="rId5" Type="http://schemas.openxmlformats.org/officeDocument/2006/relationships/image" Target="../media/image148.wmf"/><Relationship Id="rId4" Type="http://schemas.openxmlformats.org/officeDocument/2006/relationships/image" Target="../media/image109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52.png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png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png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14.wmf"/><Relationship Id="rId1" Type="http://schemas.openxmlformats.org/officeDocument/2006/relationships/image" Target="../media/image104.png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66.png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66.png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wmf"/><Relationship Id="rId1" Type="http://schemas.openxmlformats.org/officeDocument/2006/relationships/image" Target="../media/image166.png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wmf"/><Relationship Id="rId1" Type="http://schemas.openxmlformats.org/officeDocument/2006/relationships/image" Target="../media/image166.png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wmf"/><Relationship Id="rId2" Type="http://schemas.openxmlformats.org/officeDocument/2006/relationships/image" Target="../media/image191.wmf"/><Relationship Id="rId1" Type="http://schemas.openxmlformats.org/officeDocument/2006/relationships/image" Target="../media/image166.png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image" Target="../media/image166.png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1.wmf"/><Relationship Id="rId1" Type="http://schemas.openxmlformats.org/officeDocument/2006/relationships/image" Target="../media/image166.png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1.wmf"/><Relationship Id="rId1" Type="http://schemas.openxmlformats.org/officeDocument/2006/relationships/image" Target="../media/image166.png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166.png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42.wmf"/><Relationship Id="rId1" Type="http://schemas.openxmlformats.org/officeDocument/2006/relationships/image" Target="../media/image166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png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166.png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wmf"/><Relationship Id="rId1" Type="http://schemas.openxmlformats.org/officeDocument/2006/relationships/image" Target="../media/image166.png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wmf"/><Relationship Id="rId1" Type="http://schemas.openxmlformats.org/officeDocument/2006/relationships/image" Target="../media/image166.png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6.png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A2D5B-C089-4C66-BEAC-242A2ED33E37}" type="datetimeFigureOut">
              <a:rPr lang="en-US" smtClean="0"/>
              <a:pPr/>
              <a:t>10/28/2011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D880B-0278-4E16-8BE5-82052F2756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83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BAF5C-A69E-42CE-81E4-57F76DA35F6F}" type="datetimeFigureOut">
              <a:rPr lang="en-US" smtClean="0"/>
              <a:pPr/>
              <a:t>10/28/2011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1092C-2205-4704-B206-CBBC7176A5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69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near_dynamical_system" TargetMode="External"/><Relationship Id="rId7" Type="http://schemas.openxmlformats.org/officeDocument/2006/relationships/hyperlink" Target="http://en.wikipedia.org/wiki/Gaussian_distribution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Latent_variable" TargetMode="External"/><Relationship Id="rId5" Type="http://schemas.openxmlformats.org/officeDocument/2006/relationships/hyperlink" Target="http://en.wikipedia.org/wiki/Hidden_Markov_model" TargetMode="External"/><Relationship Id="rId4" Type="http://schemas.openxmlformats.org/officeDocument/2006/relationships/hyperlink" Target="http://en.wikipedia.org/wiki/Bayesian_model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Good morning… welcome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Part 2/2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Recall that we introduced the recursive Bayesian filtering approach to tracking – one of the most widely used approaches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Probabilistic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– our belief as to the state of the system, the dynamic process, and the observation model are represented as PDFs</a:t>
            </a:r>
          </a:p>
          <a:p>
            <a:endParaRPr lang="en-US" dirty="0" smtClean="0"/>
          </a:p>
          <a:p>
            <a:r>
              <a:rPr lang="en-US" dirty="0" smtClean="0"/>
              <a:t>Sequential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– each time step we only look at the estimate from the previous time step, and the data from the current time step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Multiple objects </a:t>
            </a:r>
          </a:p>
          <a:p>
            <a:r>
              <a:rPr lang="en-US" baseline="0" dirty="0" smtClean="0"/>
              <a:t>– depending on how you define the state, you can track one or many objects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the fundamental</a:t>
            </a:r>
            <a:r>
              <a:rPr lang="en-US" baseline="0" dirty="0" smtClean="0"/>
              <a:t> filtering equation.  Notice that it has the components we’ve already seen: LIKELIHOOD (observation model) and MOTION MODEL (dynamic model, state evolution)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is the posterior? </a:t>
            </a:r>
            <a:r>
              <a:rPr lang="en-US" baseline="0" dirty="0" smtClean="0"/>
              <a:t> It is what we are trying to find.  It asks </a:t>
            </a:r>
            <a:r>
              <a:rPr lang="en-US" dirty="0" smtClean="0"/>
              <a:t>the question: What</a:t>
            </a:r>
            <a:r>
              <a:rPr lang="en-US" baseline="0" dirty="0" smtClean="0"/>
              <a:t> is the probability of the state </a:t>
            </a:r>
            <a:r>
              <a:rPr lang="en-US" baseline="0" dirty="0" err="1" smtClean="0"/>
              <a:t>x_t</a:t>
            </a:r>
            <a:r>
              <a:rPr lang="en-US" baseline="0" dirty="0" smtClean="0"/>
              <a:t> given the current and past observations </a:t>
            </a:r>
            <a:r>
              <a:rPr lang="en-US" baseline="0" dirty="0" err="1" smtClean="0"/>
              <a:t>Z_t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Equation says that the probability of the CURRENT STATE given all previous OBSERVATIONS is determined by</a:t>
            </a:r>
          </a:p>
          <a:p>
            <a:endParaRPr lang="en-US" baseline="0" dirty="0" smtClean="0"/>
          </a:p>
          <a:p>
            <a:r>
              <a:rPr lang="en-US" baseline="0" dirty="0" smtClean="0"/>
              <a:t>1.a prediction made by the MOTION MODEL based on the PREVIOUS STATE, that has been</a:t>
            </a:r>
          </a:p>
          <a:p>
            <a:r>
              <a:rPr lang="en-US" baseline="0" dirty="0" smtClean="0"/>
              <a:t>2. corrected by the LIKELIHOOD term (the OBSERVERATION MODELs response to an image measurement)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Remind ourselves of the definitions:  State is </a:t>
            </a:r>
            <a:r>
              <a:rPr lang="en-US" baseline="0" dirty="0" err="1" smtClean="0"/>
              <a:t>x_t</a:t>
            </a:r>
            <a:r>
              <a:rPr lang="en-US" baseline="0" dirty="0" smtClean="0"/>
              <a:t>,  observation is </a:t>
            </a:r>
            <a:r>
              <a:rPr lang="en-US" baseline="0" dirty="0" err="1" smtClean="0"/>
              <a:t>z_t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want to give you an INTUITION</a:t>
            </a:r>
            <a:r>
              <a:rPr lang="en-US" baseline="0" dirty="0" smtClean="0"/>
              <a:t> as to how recursive Bayesian filtering works, and introduce the TWO KEY IDEAS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*(click) trajectory</a:t>
            </a:r>
            <a:r>
              <a:rPr lang="en-US" baseline="0" dirty="0" smtClean="0"/>
              <a:t> appears</a:t>
            </a:r>
            <a:endParaRPr lang="en-US" dirty="0" smtClean="0"/>
          </a:p>
          <a:p>
            <a:r>
              <a:rPr lang="en-US" dirty="0" smtClean="0"/>
              <a:t>Green arrow the TRUE PATH of the object over time</a:t>
            </a:r>
          </a:p>
          <a:p>
            <a:r>
              <a:rPr lang="en-US" dirty="0" smtClean="0"/>
              <a:t>Blue X’s -&gt;</a:t>
            </a:r>
            <a:r>
              <a:rPr lang="en-US" baseline="0" dirty="0" smtClean="0"/>
              <a:t> locations of object at sampled time instants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KEY IDEA 1</a:t>
            </a:r>
          </a:p>
          <a:p>
            <a:pPr>
              <a:buFont typeface="Arial" charset="0"/>
              <a:buNone/>
            </a:pPr>
            <a:r>
              <a:rPr lang="en-US" baseline="0" dirty="0" smtClean="0"/>
              <a:t>*Click &amp; show Gaussian</a:t>
            </a:r>
          </a:p>
          <a:p>
            <a:pPr>
              <a:buFont typeface="Arial" charset="0"/>
              <a:buChar char="•"/>
            </a:pPr>
            <a:endParaRPr lang="en-US" baseline="0" dirty="0" smtClean="0"/>
          </a:p>
          <a:p>
            <a:pPr>
              <a:buFont typeface="Arial" charset="0"/>
              <a:buNone/>
            </a:pPr>
            <a:r>
              <a:rPr lang="en-US" baseline="0" dirty="0" smtClean="0"/>
              <a:t>KEY IDEA 2</a:t>
            </a:r>
          </a:p>
          <a:p>
            <a:pPr>
              <a:buFont typeface="Arial" charset="0"/>
              <a:buNone/>
            </a:pPr>
            <a:r>
              <a:rPr lang="en-US" baseline="0" dirty="0" smtClean="0"/>
              <a:t>*1. Click predict</a:t>
            </a:r>
          </a:p>
          <a:p>
            <a:pPr>
              <a:buFont typeface="Arial" charset="0"/>
              <a:buNone/>
            </a:pPr>
            <a:r>
              <a:rPr lang="en-US" baseline="0" dirty="0" smtClean="0"/>
              <a:t>*2. Click measure from the image</a:t>
            </a:r>
          </a:p>
          <a:p>
            <a:pPr>
              <a:buFont typeface="Arial" charset="0"/>
              <a:buNone/>
            </a:pPr>
            <a:r>
              <a:rPr lang="en-US" baseline="0" dirty="0" smtClean="0"/>
              <a:t>*3. Click correct the prediction using information from the measurement</a:t>
            </a:r>
          </a:p>
          <a:p>
            <a:pPr>
              <a:buFont typeface="Arial" charset="0"/>
              <a:buChar char="•"/>
            </a:pPr>
            <a:endParaRPr lang="en-US" baseline="0" dirty="0" smtClean="0"/>
          </a:p>
          <a:p>
            <a:pPr>
              <a:buFont typeface="Arial" charset="0"/>
              <a:buNone/>
            </a:pPr>
            <a:r>
              <a:rPr lang="en-US" baseline="0" dirty="0" smtClean="0"/>
              <a:t>*Now, we RECURSE by using ESTIMATE 2 to drive a prediction for ESTIMATE 3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what </a:t>
            </a:r>
            <a:r>
              <a:rPr lang="en-US" dirty="0" smtClean="0"/>
              <a:t>MODELS (INGREDIENTS) do </a:t>
            </a:r>
            <a:r>
              <a:rPr lang="en-US" dirty="0" smtClean="0"/>
              <a:t>we</a:t>
            </a:r>
            <a:r>
              <a:rPr lang="en-US" baseline="0" dirty="0" smtClean="0"/>
              <a:t> need in order to do Recursive Bayesian Filtering?</a:t>
            </a:r>
          </a:p>
          <a:p>
            <a:endParaRPr lang="en-US" baseline="0" dirty="0" smtClean="0"/>
          </a:p>
          <a:p>
            <a:r>
              <a:rPr lang="en-US" baseline="0" dirty="0" smtClean="0"/>
              <a:t>1.State definition -&gt; a mathematical representation of the properties of the object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2.Dynamic model -&gt; predicts values for the next state given the hypothesis of the current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3.Observation model -&gt; measures like likelihood of the state (location, pose,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of the object within the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4.Inference method -&gt; our method for estimating the tracking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is a mathematical description (PARAMETERIZATION) of the</a:t>
            </a:r>
            <a:r>
              <a:rPr lang="en-US" baseline="0" dirty="0" smtClean="0"/>
              <a:t> object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State for a given time step (t) is defined as </a:t>
            </a:r>
            <a:r>
              <a:rPr lang="en-US" baseline="0" dirty="0" err="1" smtClean="0"/>
              <a:t>x_t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State for the entire sequence up to time (t) is </a:t>
            </a:r>
            <a:r>
              <a:rPr lang="en-US" baseline="0" dirty="0" err="1" smtClean="0"/>
              <a:t>X_t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*(Click) state can contain ONE OBJECT or MANY OBJECTs at each time step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systems</a:t>
            </a:r>
            <a:r>
              <a:rPr lang="en-US" baseline="0" dirty="0" smtClean="0"/>
              <a:t> </a:t>
            </a:r>
            <a:r>
              <a:rPr lang="en-US" dirty="0" smtClean="0"/>
              <a:t>use some kind</a:t>
            </a:r>
            <a:r>
              <a:rPr lang="en-US" baseline="0" dirty="0" smtClean="0"/>
              <a:t> of Linear Dynamic model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x_t</a:t>
            </a:r>
            <a:r>
              <a:rPr lang="en-US" baseline="0" dirty="0" smtClean="0"/>
              <a:t> is the predicted state at time t</a:t>
            </a:r>
          </a:p>
          <a:p>
            <a:r>
              <a:rPr lang="en-US" baseline="0" dirty="0" smtClean="0"/>
              <a:t>x_{t-1} is the previous state</a:t>
            </a:r>
          </a:p>
          <a:p>
            <a:r>
              <a:rPr lang="en-US" baseline="0" dirty="0" smtClean="0"/>
              <a:t>F is the state transition model</a:t>
            </a:r>
          </a:p>
          <a:p>
            <a:r>
              <a:rPr lang="en-US" baseline="0" dirty="0" err="1" smtClean="0"/>
              <a:t>w_t</a:t>
            </a:r>
            <a:r>
              <a:rPr lang="en-US" baseline="0" dirty="0" smtClean="0"/>
              <a:t> is the noise term, usually sampled from a Gaussian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Common model types include: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order autoregressive</a:t>
            </a:r>
          </a:p>
          <a:p>
            <a:r>
              <a:rPr lang="en-US" sz="1200" baseline="0" dirty="0" smtClean="0"/>
              <a:t>-</a:t>
            </a:r>
            <a:r>
              <a:rPr lang="en-US" sz="1200" dirty="0" smtClean="0"/>
              <a:t>Linear transformation &amp; Gaussian noise term. </a:t>
            </a:r>
          </a:p>
          <a:p>
            <a:r>
              <a:rPr lang="en-US" baseline="0" dirty="0" smtClean="0"/>
              <a:t>-state depends on previous state including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order derivative (velocity)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 autoregressive </a:t>
            </a:r>
          </a:p>
          <a:p>
            <a:r>
              <a:rPr lang="en-US" baseline="0" dirty="0" smtClean="0"/>
              <a:t>-state depends on previous state including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+ 2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 derivatives (v + acceleration)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Measurement is our noisy observation that results from the underlying state!</a:t>
            </a:r>
            <a:endParaRPr lang="en-US" dirty="0"/>
          </a:p>
          <a:p>
            <a:endParaRPr lang="en-US" baseline="0" dirty="0" smtClean="0"/>
          </a:p>
          <a:p>
            <a:r>
              <a:rPr lang="en-US" baseline="0" dirty="0" smtClean="0"/>
              <a:t>models the likelihood that state estimate gave rise to the observed image</a:t>
            </a:r>
          </a:p>
          <a:p>
            <a:r>
              <a:rPr lang="en-US" dirty="0" smtClean="0"/>
              <a:t>@</a:t>
            </a:r>
            <a:r>
              <a:rPr lang="en-US" baseline="0" dirty="0" smtClean="0"/>
              <a:t> if we make a good estimate with the blue bounding box</a:t>
            </a:r>
          </a:p>
          <a:p>
            <a:r>
              <a:rPr lang="en-US" baseline="0" dirty="0" smtClean="0"/>
              <a:t>@ we extract some measurements from the image based on that state estimate</a:t>
            </a:r>
          </a:p>
          <a:p>
            <a:r>
              <a:rPr lang="en-US" baseline="0" dirty="0" smtClean="0"/>
              <a:t>@ our observation model turns that measurement into a probability expressing whether or not the data supports the hypothesis – i.e. does the image data agree that there is a person here?  Here we might build a model that says “if there is a large vertically shaped foreground blob, there is probably a person here”.  This would give a high likelihood response – thus REWARDING the good estimate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@ on the other hand, if we make a bad estimate…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@ these were all discrete examples, we took a specific hypothesis and made an evaluation for that hypothesis.  But if we were do it in a continuous space, we get something more like this.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</a:t>
            </a:r>
            <a:r>
              <a:rPr lang="en-US" baseline="0" dirty="0" smtClean="0"/>
              <a:t> we looked at a probabilistic inference method, and all of the models necessary for tracking (state model, dynamic model, observation model).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PRACTICE, how can probability distributions be used to represent our belief about the state of the system?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an example, let’s say we are tracking faces in a video.  This image is frame t.  We want to model our belief about the where a face lies in the image.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 here that you can see that it is MULTI-MODAL,</a:t>
            </a:r>
            <a:r>
              <a:rPr lang="en-US" baseline="0" dirty="0" smtClean="0"/>
              <a:t> meaning we have several distinct peaks.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simplest way of representing the distribution is as a point, or a DIRAC FUNCTION.  It takes a value of 1 at the center location and zero else where.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too simple.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dirty="0" smtClean="0"/>
              <a:t>No class on Week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Gaussian</a:t>
            </a:r>
            <a:r>
              <a:rPr lang="en-US" baseline="0" dirty="0" smtClean="0"/>
              <a:t> distribution is a convenient tool for modeling probabilities because we can perform many operations with it.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Gaussian distribution is centered at mean MU, and it’s width is defined by the covariance SIGMA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we</a:t>
            </a:r>
            <a:r>
              <a:rPr lang="en-US" baseline="0" dirty="0" smtClean="0"/>
              <a:t> use the recursive Bayesian filtering distribution for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1.a continuous</a:t>
            </a:r>
            <a:r>
              <a:rPr lang="en-US" baseline="0" dirty="0" smtClean="0"/>
              <a:t> state-space,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2.linear dynamics,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3.and Gaussian likelihood density, </a:t>
            </a:r>
            <a:br>
              <a:rPr lang="en-US" baseline="0" dirty="0" smtClean="0"/>
            </a:br>
            <a:endParaRPr lang="en-US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do we get?  A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(optimal solution to the tracking problem)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However, this still isn’t a perfect representation of the</a:t>
            </a:r>
            <a:r>
              <a:rPr lang="en-US" baseline="0" dirty="0" smtClean="0"/>
              <a:t> posterior distribution (our belief of the system state).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combine several Gaussians in a Mixture of Gaussian framework.  Several </a:t>
            </a:r>
            <a:r>
              <a:rPr lang="en-US" baseline="0" dirty="0" err="1" smtClean="0"/>
              <a:t>gaussians</a:t>
            </a:r>
            <a:r>
              <a:rPr lang="en-US" baseline="0" dirty="0" smtClean="0"/>
              <a:t> with their own means and widths.  Each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is weighted.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an improvement</a:t>
            </a:r>
            <a:r>
              <a:rPr lang="en-US" baseline="0" dirty="0" smtClean="0"/>
              <a:t> because it c</a:t>
            </a:r>
            <a:r>
              <a:rPr lang="en-US" dirty="0" smtClean="0"/>
              <a:t>an</a:t>
            </a:r>
            <a:r>
              <a:rPr lang="en-US" baseline="0" dirty="0" smtClean="0"/>
              <a:t> represent multi-modal distributions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interesting/practical OBSERVATION MODELS do not provide</a:t>
            </a:r>
            <a:r>
              <a:rPr lang="en-US" baseline="0" dirty="0" smtClean="0"/>
              <a:t> a Gaussian as an output.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Unfortunately, in these cases</a:t>
            </a:r>
            <a:r>
              <a:rPr lang="en-US" baseline="0" dirty="0" smtClean="0"/>
              <a:t>, directly computing the posterior is intractable. So, what can we do?</a:t>
            </a:r>
          </a:p>
          <a:p>
            <a:endParaRPr lang="en-US" dirty="0" smtClean="0"/>
          </a:p>
          <a:p>
            <a:r>
              <a:rPr lang="en-US" dirty="0" smtClean="0"/>
              <a:t>One option is to represent the distribution by a set of uniformly weighted samples.</a:t>
            </a:r>
            <a:r>
              <a:rPr lang="en-US" baseline="0" dirty="0" smtClean="0"/>
              <a:t>  Even if the observation model is non-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, it can always be sampled at different locations in the image.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the density of the samples corresponds to the probability density.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OUT EQUATIONS!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assign WEIGHTS to the samples,</a:t>
            </a:r>
            <a:r>
              <a:rPr lang="en-US" baseline="0" dirty="0" smtClean="0"/>
              <a:t> our model becomes more sophisticated. Now the probability density at a location takes into account the weight and density of nearby samples.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this approach, </a:t>
            </a:r>
            <a:r>
              <a:rPr lang="en-US" baseline="0" dirty="0" smtClean="0"/>
              <a:t>we need less samples to represent the posterior.</a:t>
            </a:r>
          </a:p>
          <a:p>
            <a:endParaRPr lang="en-US" dirty="0" smtClean="0"/>
          </a:p>
          <a:p>
            <a:r>
              <a:rPr lang="en-US" dirty="0" smtClean="0"/>
              <a:t>Each sample is defined by</a:t>
            </a:r>
            <a:r>
              <a:rPr lang="en-US" baseline="0" dirty="0" smtClean="0"/>
              <a:t> a state hypothesis &amp; weight pair.  </a:t>
            </a:r>
          </a:p>
          <a:p>
            <a:r>
              <a:rPr lang="en-US" baseline="0" dirty="0" smtClean="0"/>
              <a:t>1.Weights range from 0 to 1</a:t>
            </a:r>
          </a:p>
          <a:p>
            <a:r>
              <a:rPr lang="en-US" baseline="0" dirty="0" smtClean="0"/>
              <a:t>2.Weights are normalized to sum to 1.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POINT OUT EQUATIONS!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how PARTICLE FILTERS represent the posterior of the Bayesian filtering distribution.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see an example of how different ways of representing probability distributions are used in practice…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baseline="0" dirty="0" smtClean="0"/>
              <a:t>3 incarnations of recursive Bayesian filtering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None/>
            </a:pPr>
            <a:r>
              <a:rPr lang="en-US" baseline="0" dirty="0" err="1" smtClean="0"/>
              <a:t>Kalman</a:t>
            </a:r>
            <a:r>
              <a:rPr lang="en-US" baseline="0" dirty="0" smtClean="0"/>
              <a:t> filter (exact solution)</a:t>
            </a:r>
          </a:p>
          <a:p>
            <a:pPr marL="228600" indent="-228600">
              <a:buNone/>
            </a:pPr>
            <a:r>
              <a:rPr lang="en-US" baseline="0" dirty="0" smtClean="0"/>
              <a:t>1.X represents the true location of the object we want to track &amp; the blue blob is a Gaussian representing our belief about where the object is</a:t>
            </a:r>
          </a:p>
          <a:p>
            <a:pPr marL="228600" indent="-228600">
              <a:buNone/>
            </a:pPr>
            <a:r>
              <a:rPr lang="en-US" baseline="0" dirty="0" smtClean="0"/>
              <a:t>2.(click) The object moves up in the next time step</a:t>
            </a:r>
          </a:p>
          <a:p>
            <a:pPr marL="228600" indent="-228600">
              <a:buNone/>
            </a:pPr>
            <a:r>
              <a:rPr lang="en-US" baseline="0" dirty="0" smtClean="0"/>
              <a:t>3.(click)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filter’s dynamic model will predict a new location of the object based on its previous state</a:t>
            </a:r>
          </a:p>
          <a:p>
            <a:pPr marL="228600" indent="-228600">
              <a:buNone/>
            </a:pPr>
            <a:r>
              <a:rPr lang="en-US" baseline="0" dirty="0" smtClean="0"/>
              <a:t>4.(click) After making a measurement, we will correct our prediction .  We now have a new estimate of the state of X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None/>
            </a:pPr>
            <a:r>
              <a:rPr lang="en-US" baseline="0" dirty="0" smtClean="0"/>
              <a:t>PARTICLE FILTER (discrete approximation)</a:t>
            </a:r>
          </a:p>
          <a:p>
            <a:pPr marL="228600" indent="-228600">
              <a:buNone/>
            </a:pPr>
            <a:r>
              <a:rPr lang="en-US" baseline="0" dirty="0" smtClean="0"/>
              <a:t>SIR – Sequential importance resampling</a:t>
            </a:r>
          </a:p>
          <a:p>
            <a:pPr marL="228600" indent="-228600">
              <a:buNone/>
            </a:pPr>
            <a:r>
              <a:rPr lang="en-US" baseline="0" dirty="0" smtClean="0"/>
              <a:t>1.This time, X moves to the upper left</a:t>
            </a:r>
          </a:p>
          <a:p>
            <a:pPr marL="228600" indent="-228600">
              <a:buNone/>
            </a:pPr>
            <a:r>
              <a:rPr lang="en-US" baseline="0" dirty="0" smtClean="0"/>
              <a:t>2.Our belief about the previous time step is represented by a set of weighted particles</a:t>
            </a:r>
          </a:p>
          <a:p>
            <a:pPr marL="228600" indent="-228600">
              <a:buNone/>
            </a:pPr>
            <a:r>
              <a:rPr lang="en-US" baseline="0" dirty="0" smtClean="0"/>
              <a:t>3.Resampling -&gt; resample the previous set of particles according to their weights. Some will disappear, some will spawn new particles! Re-assign all weights to be equal.</a:t>
            </a:r>
          </a:p>
          <a:p>
            <a:pPr marL="228600" indent="-228600">
              <a:buNone/>
            </a:pPr>
            <a:r>
              <a:rPr lang="en-US" baseline="0" dirty="0" smtClean="0"/>
              <a:t>4.Prediction -&gt; propagate each particle independently according to the dynamic model</a:t>
            </a:r>
          </a:p>
          <a:p>
            <a:pPr marL="228600" indent="-228600">
              <a:buNone/>
            </a:pPr>
            <a:r>
              <a:rPr lang="en-US" baseline="0" dirty="0" smtClean="0"/>
              <a:t>5.Update -&gt; set the weights of each particle according to observation for the predicted state</a:t>
            </a:r>
          </a:p>
          <a:p>
            <a:pPr marL="228600" indent="-228600">
              <a:buNone/>
            </a:pPr>
            <a:r>
              <a:rPr lang="en-US" baseline="0" dirty="0" smtClean="0"/>
              <a:t>-The new set of weighted particles represents of our belief at time t+1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MCMC particle filter</a:t>
            </a:r>
          </a:p>
          <a:p>
            <a:pPr marL="0" indent="0">
              <a:buNone/>
            </a:pPr>
            <a:r>
              <a:rPr lang="en-US" dirty="0" smtClean="0"/>
              <a:t>MARKOV CHAIN MONTE</a:t>
            </a:r>
            <a:r>
              <a:rPr lang="en-US" baseline="0" dirty="0" smtClean="0"/>
              <a:t> CARLO</a:t>
            </a:r>
          </a:p>
          <a:p>
            <a:pPr marL="0" indent="0">
              <a:buNone/>
            </a:pPr>
            <a:r>
              <a:rPr lang="en-US" baseline="0" dirty="0" smtClean="0"/>
              <a:t>1.Sample a SEED particle and propagate it according to the dynamic model</a:t>
            </a:r>
          </a:p>
          <a:p>
            <a:pPr marL="0" indent="0">
              <a:buNone/>
            </a:pPr>
            <a:r>
              <a:rPr lang="en-US" baseline="0" dirty="0" smtClean="0"/>
              <a:t>2.Sample another particle, propagate it according to the dynamic model</a:t>
            </a:r>
          </a:p>
          <a:p>
            <a:pPr marL="0" indent="0">
              <a:buNone/>
            </a:pPr>
            <a:r>
              <a:rPr lang="en-US" baseline="0" dirty="0" smtClean="0"/>
              <a:t>3.Perform an ACCEPTANCE TEST between the SEED and PROPOSAL by comparing the likelihoods of each</a:t>
            </a:r>
          </a:p>
          <a:p>
            <a:pPr marL="0" indent="0">
              <a:buNone/>
            </a:pPr>
            <a:r>
              <a:rPr lang="en-US" baseline="0" dirty="0" smtClean="0"/>
              <a:t>4.If the proposal is better than the seed, keep it. Otherwise, keep the proposal with probability proportional to the </a:t>
            </a:r>
            <a:r>
              <a:rPr lang="en-US" baseline="0" dirty="0" err="1" smtClean="0"/>
              <a:t>likelhood</a:t>
            </a:r>
            <a:r>
              <a:rPr lang="en-US" baseline="0" dirty="0" smtClean="0"/>
              <a:t> ratio</a:t>
            </a:r>
          </a:p>
          <a:p>
            <a:pPr marL="0" indent="0">
              <a:buNone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</a:t>
            </a:r>
            <a:r>
              <a:rPr lang="en-US" baseline="0" dirty="0" smtClean="0"/>
              <a:t> inference methods: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Kalman</a:t>
            </a:r>
            <a:r>
              <a:rPr lang="en-US" dirty="0" smtClean="0"/>
              <a:t> Filter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@ </a:t>
            </a:r>
            <a:r>
              <a:rPr lang="en-US" baseline="0" dirty="0" smtClean="0"/>
              <a:t>observation model (likelihood) MUST BE GAUSSIAN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@ single-modal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@ GAUSSIAN POSTERIOR – our belief about the location of the object is modeled as a </a:t>
            </a:r>
            <a:r>
              <a:rPr lang="en-US" baseline="0" dirty="0" err="1" smtClean="0"/>
              <a:t>gaussian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Particle Filter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@ much more </a:t>
            </a:r>
            <a:r>
              <a:rPr lang="en-US" baseline="0" dirty="0" err="1" smtClean="0"/>
              <a:t>versitile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@ but, an approximate solution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@ can be multi-model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@ WEIGHTED SAMPLE POSTERIOR – our belief about the location of the object is modeled as weighted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Rudolf E. </a:t>
            </a:r>
            <a:r>
              <a:rPr lang="en-US" dirty="0" err="1" smtClean="0"/>
              <a:t>Kalman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Published</a:t>
            </a:r>
            <a:r>
              <a:rPr lang="en-US" baseline="0" dirty="0" smtClean="0"/>
              <a:t> in 1960 in a Mechanical Engineering Journal!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-Used</a:t>
            </a:r>
            <a:r>
              <a:rPr lang="en-US" baseline="0" dirty="0" smtClean="0"/>
              <a:t> in the </a:t>
            </a:r>
            <a:r>
              <a:rPr lang="en-US" dirty="0" smtClean="0"/>
              <a:t>NASA  Apollo trajectory estimation &amp;</a:t>
            </a:r>
            <a:r>
              <a:rPr lang="en-US" baseline="0" dirty="0" smtClean="0"/>
              <a:t> navigation computer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-Used in missiles, submarines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-Used in Space Shuttle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-Used in International Space Station (ISS) attitude control &amp; navigation</a:t>
            </a:r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 theoretical standpoint,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filter is an algorithm for efficiently doing exact inference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inear dynamical system"/>
              </a:rPr>
              <a:t>linear dynamical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Bayesian model"/>
              </a:rPr>
              <a:t>Bayesian 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similar 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idden Markov model"/>
              </a:rPr>
              <a:t>hidden Markov model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-but where the state space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Latent variable"/>
              </a:rPr>
              <a:t>latent variables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continuous and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-where all latent and observed variables have a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Gaussian distribution"/>
              </a:rPr>
              <a:t>Gaussian distribution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There are also MANY VARIATIONS of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kalman</a:t>
            </a:r>
            <a:r>
              <a:rPr lang="en-US" dirty="0" smtClean="0"/>
              <a:t> filter models just about everything from the </a:t>
            </a:r>
            <a:r>
              <a:rPr lang="en-US" dirty="0" err="1" smtClean="0"/>
              <a:t>bayesian</a:t>
            </a:r>
            <a:r>
              <a:rPr lang="en-US" dirty="0" smtClean="0"/>
              <a:t> filtering distribution as a Gaussian.</a:t>
            </a:r>
          </a:p>
          <a:p>
            <a:endParaRPr lang="en-US" dirty="0" smtClean="0"/>
          </a:p>
          <a:p>
            <a:r>
              <a:rPr lang="en-US" dirty="0" smtClean="0"/>
              <a:t>Much </a:t>
            </a:r>
            <a:r>
              <a:rPr lang="en-US" baseline="0" dirty="0" smtClean="0"/>
              <a:t>of what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does can be reduced to propagating &amp; updating Gaussians and updating their </a:t>
            </a:r>
            <a:r>
              <a:rPr lang="en-US" baseline="0" dirty="0" err="1" smtClean="0"/>
              <a:t>covariances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x_t|t</a:t>
            </a:r>
            <a:r>
              <a:rPr lang="en-US" baseline="0" dirty="0" smtClean="0"/>
              <a:t> – the Gaussian mean representing the state at time t</a:t>
            </a:r>
          </a:p>
          <a:p>
            <a:r>
              <a:rPr lang="en-US" baseline="0" dirty="0" err="1" smtClean="0"/>
              <a:t>P_t|t</a:t>
            </a:r>
            <a:r>
              <a:rPr lang="en-US" baseline="0" dirty="0" smtClean="0"/>
              <a:t> – the Gaussian covariance representing the state at time t</a:t>
            </a:r>
          </a:p>
          <a:p>
            <a:endParaRPr lang="en-US" baseline="0" dirty="0" smtClean="0"/>
          </a:p>
          <a:p>
            <a:r>
              <a:rPr lang="en-US" baseline="0" dirty="0" smtClean="0"/>
              <a:t>Ft – the state transition model (dynamic model) – transforms x_t-1|t-1 into x_x|t-1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Ht</a:t>
            </a:r>
            <a:r>
              <a:rPr lang="en-US" baseline="0" dirty="0" smtClean="0"/>
              <a:t> - H maps from the state space to the observation space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Talk about what are some of the terms  </a:t>
            </a:r>
            <a:r>
              <a:rPr lang="en-US" baseline="0" dirty="0" err="1" smtClean="0"/>
              <a:t>xt|t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Pt|t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(Start) </a:t>
            </a:r>
          </a:p>
          <a:p>
            <a:r>
              <a:rPr lang="en-US" dirty="0" smtClean="0"/>
              <a:t>At t-1 (orange) with a previous estimate of the state modeled by a Gaussian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smtClean="0"/>
              <a:t>(predict) </a:t>
            </a:r>
          </a:p>
          <a:p>
            <a:r>
              <a:rPr lang="en-US" baseline="0" dirty="0" err="1" smtClean="0"/>
              <a:t>propogate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according to the motion model and update its covariance (we’re less sure about where it will be than we are of where it was)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(measure)</a:t>
            </a:r>
          </a:p>
          <a:p>
            <a:r>
              <a:rPr lang="en-US" baseline="0" dirty="0" smtClean="0"/>
              <a:t>(yellow) measurements are modeled as Gaussians in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(in yellow)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(correct) </a:t>
            </a:r>
          </a:p>
          <a:p>
            <a:r>
              <a:rPr lang="en-US" baseline="0" dirty="0" smtClean="0"/>
              <a:t>use the measurement to correct the prediction , this gives us a new state at time t</a:t>
            </a:r>
          </a:p>
          <a:p>
            <a:endParaRPr lang="en-US" baseline="0" dirty="0" smtClean="0"/>
          </a:p>
          <a:p>
            <a:r>
              <a:rPr lang="en-US" baseline="0" dirty="0" smtClean="0"/>
              <a:t>(iterate)</a:t>
            </a:r>
          </a:p>
          <a:p>
            <a:r>
              <a:rPr lang="en-US" baseline="0" dirty="0" smtClean="0"/>
              <a:t>this estimate becomes the first step for the next iteration.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let’s</a:t>
            </a:r>
            <a:r>
              <a:rPr lang="en-US" baseline="0" dirty="0" smtClean="0"/>
              <a:t> look in detail at how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works.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green line at the top represents an object we’d like to track, with the blue X’s marking the objects true 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the familiar cycle.   PREDICT, MEASURE,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r>
              <a:rPr lang="en-US" dirty="0" smtClean="0"/>
              <a:t>-Describe State vector</a:t>
            </a:r>
          </a:p>
          <a:p>
            <a:endParaRPr lang="en-US" dirty="0" smtClean="0"/>
          </a:p>
          <a:p>
            <a:r>
              <a:rPr lang="en-US" dirty="0" smtClean="0"/>
              <a:t>Describe measurement </a:t>
            </a:r>
          </a:p>
          <a:p>
            <a:r>
              <a:rPr lang="en-US" dirty="0" smtClean="0"/>
              <a:t>–</a:t>
            </a:r>
            <a:r>
              <a:rPr lang="en-US" baseline="0" dirty="0" smtClean="0"/>
              <a:t> NOTICE THAT THE MEAUREMENT IS MISSING VELOCITY TERMS – it does not have to match the state vector!  EMPHASIZE THAT IT IS A SINGLE MEASUREMENT (GAUSSIAN) – KIND OF LIKE A BLIP ON THE RADAR SCREEN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</a:t>
            </a:r>
            <a:r>
              <a:rPr lang="en-US" baseline="0" dirty="0" smtClean="0"/>
              <a:t> start we need to have an initial estimate, represented by a Gaussian (orange ellipse)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-The initial estimate has an initial state given by x0|0 – describe components</a:t>
            </a:r>
          </a:p>
          <a:p>
            <a:endParaRPr lang="en-US" dirty="0" smtClean="0"/>
          </a:p>
          <a:p>
            <a:r>
              <a:rPr lang="en-US" dirty="0" smtClean="0"/>
              <a:t>-The initial</a:t>
            </a:r>
            <a:r>
              <a:rPr lang="en-US" baseline="0" dirty="0" smtClean="0"/>
              <a:t> estimate also has an </a:t>
            </a:r>
            <a:r>
              <a:rPr lang="en-US" dirty="0" smtClean="0"/>
              <a:t>Initial covariance – given by</a:t>
            </a:r>
            <a:r>
              <a:rPr lang="en-US" baseline="0" dirty="0" smtClean="0"/>
              <a:t> P0|0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 is the variance for individual elements of the state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The PREDICTION STEP modifies the previous state estimate based on the motion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Bayesian formulation p(xt|xt-1) -&gt; our prediction should appear as a </a:t>
            </a:r>
            <a:r>
              <a:rPr lang="en-US" baseline="0" dirty="0" err="1" smtClean="0"/>
              <a:t>guassian</a:t>
            </a:r>
            <a:r>
              <a:rPr lang="en-US" baseline="0" dirty="0" smtClean="0"/>
              <a:t>. 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 is the state-transition (dynamic) model (responsible for moving the mean of the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)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x1|0 = F1 x0|0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-Note that we don’t have a COVARIANCE yet!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Update prediction COVARIANCE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covariance of our prediction is updated by applying the motion model to the the previous covariance and adding the process noise Q, the process noise – the noise inherent in our motion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Naturally, the covariance of our prediction is wider than the previous estimate because WE ARE LESS SURE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Look at the STATE-TRANSITION (DYNAMIC) model, F</a:t>
            </a:r>
          </a:p>
          <a:p>
            <a:endParaRPr lang="en-US" baseline="0" dirty="0" smtClean="0"/>
          </a:p>
          <a:p>
            <a:r>
              <a:rPr lang="en-US" baseline="0" dirty="0" smtClean="0"/>
              <a:t>-It is an </a:t>
            </a:r>
            <a:r>
              <a:rPr lang="en-US" baseline="0" dirty="0" err="1" smtClean="0"/>
              <a:t>NxN</a:t>
            </a:r>
            <a:r>
              <a:rPr lang="en-US" baseline="0" dirty="0" smtClean="0"/>
              <a:t> matrix -&gt; if the state is Nx1</a:t>
            </a:r>
          </a:p>
          <a:p>
            <a:endParaRPr lang="en-US" baseline="0" dirty="0" smtClean="0"/>
          </a:p>
          <a:p>
            <a:r>
              <a:rPr lang="en-US" baseline="0" dirty="0" smtClean="0"/>
              <a:t>-It relates the state at the previous time step to the current time step in the absence of noise. Here, a 1</a:t>
            </a:r>
            <a:r>
              <a:rPr lang="en-US" baseline="30000" dirty="0" smtClean="0"/>
              <a:t>st</a:t>
            </a:r>
            <a:r>
              <a:rPr lang="en-US" baseline="0" dirty="0" smtClean="0"/>
              <a:t> order auto-regressive linear model is used.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-Point out the </a:t>
            </a:r>
            <a:r>
              <a:rPr lang="en-US" baseline="0" dirty="0" err="1" smtClean="0"/>
              <a:t>dependancies</a:t>
            </a:r>
            <a:r>
              <a:rPr lang="en-US" baseline="0" dirty="0" smtClean="0"/>
              <a:t> of x on x*</a:t>
            </a:r>
          </a:p>
          <a:p>
            <a:endParaRPr lang="en-US" baseline="0" dirty="0" smtClean="0"/>
          </a:p>
          <a:p>
            <a:r>
              <a:rPr lang="en-US" baseline="0" dirty="0" smtClean="0"/>
              <a:t>-Green Gaussians show a series of linear </a:t>
            </a:r>
            <a:r>
              <a:rPr lang="en-US" baseline="0" dirty="0" err="1" smtClean="0"/>
              <a:t>preditions</a:t>
            </a:r>
            <a:r>
              <a:rPr lang="en-US" baseline="0" dirty="0" smtClean="0"/>
              <a:t> for increasing time steps. </a:t>
            </a:r>
          </a:p>
          <a:p>
            <a:r>
              <a:rPr lang="en-US" baseline="0" dirty="0" smtClean="0"/>
              <a:t>-Note: as we cast predictions further into the future, the prediction covariance increases!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MEASUREMENT STEP!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Now, we receive a noisy measurement </a:t>
            </a:r>
            <a:r>
              <a:rPr lang="en-US" baseline="0" dirty="0" err="1" smtClean="0"/>
              <a:t>z_t</a:t>
            </a:r>
            <a:r>
              <a:rPr lang="en-US" baseline="0" dirty="0" smtClean="0"/>
              <a:t> in the form of a SINGLE GAUSSIAN.  (imagine as if it is coming from a radar blip)</a:t>
            </a:r>
          </a:p>
          <a:p>
            <a:endParaRPr lang="en-US" baseline="0" dirty="0" smtClean="0"/>
          </a:p>
          <a:p>
            <a:r>
              <a:rPr lang="en-US" baseline="0" dirty="0" smtClean="0"/>
              <a:t>-Measurement appears as the golden ellipse centered at </a:t>
            </a:r>
            <a:r>
              <a:rPr lang="en-US" baseline="0" dirty="0" err="1" smtClean="0"/>
              <a:t>z_t</a:t>
            </a:r>
            <a:r>
              <a:rPr lang="en-US" baseline="0" dirty="0" smtClean="0"/>
              <a:t> with covariance R</a:t>
            </a:r>
          </a:p>
          <a:p>
            <a:endParaRPr lang="en-US" baseline="0" dirty="0" smtClean="0"/>
          </a:p>
          <a:p>
            <a:r>
              <a:rPr lang="en-US" baseline="0" dirty="0" smtClean="0"/>
              <a:t>-In this example, Z is only a location, no velocity (missing from the state vector).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We can also predict where the measurement should occur based on our state prediction.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1.This is done by applying H, which relates the STATE vector to an OBSERVATION vector, to the predicted state x1|0. Note that in this case, it is the exact same place as our prediction </a:t>
            </a:r>
            <a:r>
              <a:rPr lang="en-US" baseline="0" dirty="0" err="1" smtClean="0"/>
              <a:t>x_t</a:t>
            </a:r>
            <a:r>
              <a:rPr lang="en-US" baseline="0" dirty="0" smtClean="0"/>
              <a:t> (but does not contain a velocity).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-Note the difference between our ACTUAL MEASUREMENT (z1) and our PREDICTED MEASUREMENT (</a:t>
            </a:r>
            <a:r>
              <a:rPr lang="en-US" baseline="0" dirty="0" err="1" smtClean="0"/>
              <a:t>z_p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Now, the CORRECTION step.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-Idea: compare the ACTUAL OBSERVATION to our PREDICTION, and update the prediction using this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-We are comparing the Green and Yellow </a:t>
            </a:r>
            <a:r>
              <a:rPr lang="en-US" baseline="0" dirty="0" err="1" smtClean="0"/>
              <a:t>gaussians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RESIDUAL, also known as innovation, is modeled by a Gaussian </a:t>
            </a:r>
            <a:r>
              <a:rPr lang="en-US" baseline="0" dirty="0" err="1" smtClean="0"/>
              <a:t>y_t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S_t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RESIDUAL, </a:t>
            </a:r>
            <a:r>
              <a:rPr lang="en-US" baseline="0" dirty="0" err="1" smtClean="0"/>
              <a:t>y_t</a:t>
            </a:r>
            <a:r>
              <a:rPr lang="en-US" baseline="0" dirty="0" smtClean="0"/>
              <a:t>, measures the DIFFERENCE between what we predicted the measurement to be </a:t>
            </a:r>
            <a:r>
              <a:rPr lang="en-US" baseline="0" dirty="0" err="1" smtClean="0"/>
              <a:t>H_t</a:t>
            </a:r>
            <a:r>
              <a:rPr lang="en-US" baseline="0" dirty="0" smtClean="0"/>
              <a:t> x_t|t-1 (green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) and the actual measurement </a:t>
            </a:r>
            <a:r>
              <a:rPr lang="en-US" baseline="0" dirty="0" err="1" smtClean="0"/>
              <a:t>z_t</a:t>
            </a:r>
            <a:r>
              <a:rPr lang="en-US" baseline="0" dirty="0" smtClean="0"/>
              <a:t> (yellow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RESIDUAL COVARIANCE , </a:t>
            </a:r>
            <a:r>
              <a:rPr lang="en-US" baseline="0" dirty="0" err="1" smtClean="0"/>
              <a:t>S_t</a:t>
            </a:r>
            <a:r>
              <a:rPr lang="en-US" baseline="0" dirty="0" smtClean="0"/>
              <a:t>, is a combination of the covariance of the prediction and the measurement noise (our confidence in the observation)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CORRECTION STEP!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Kalman</a:t>
            </a:r>
            <a:r>
              <a:rPr lang="en-US" baseline="0" dirty="0" smtClean="0"/>
              <a:t> gain specifies how much we pay attention to our prediction versus the actual measurement.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-A matrix product of the predicted covariance P_t|t-1, H, and the RESIDUAL COVARIANCE, </a:t>
            </a:r>
            <a:r>
              <a:rPr lang="en-US" baseline="0" dirty="0" err="1" smtClean="0"/>
              <a:t>S_t</a:t>
            </a:r>
            <a:r>
              <a:rPr lang="en-US" baseline="0" dirty="0" smtClean="0"/>
              <a:t>.  </a:t>
            </a:r>
          </a:p>
          <a:p>
            <a:endParaRPr lang="en-US" baseline="0" dirty="0" smtClean="0"/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en-AU" sz="2400" dirty="0" smtClean="0"/>
              <a:t>@If we are sure about measurements (z, R):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en-AU" sz="2400" baseline="0" dirty="0" smtClean="0"/>
              <a:t>    -</a:t>
            </a:r>
            <a:r>
              <a:rPr lang="en-AU" sz="2000" dirty="0" smtClean="0"/>
              <a:t>Measurement error covariance (R) decreases to zero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en-AU" sz="2000" baseline="0" dirty="0" smtClean="0"/>
              <a:t>    -</a:t>
            </a:r>
            <a:r>
              <a:rPr lang="en-AU" sz="2000" dirty="0" smtClean="0"/>
              <a:t>K decreases and 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en-AU" sz="2000" baseline="0" dirty="0" smtClean="0"/>
              <a:t>    -</a:t>
            </a:r>
            <a:r>
              <a:rPr lang="en-AU" sz="2000" dirty="0" smtClean="0"/>
              <a:t>(next step) weights RESIDUAL more heavily than PREDICTION</a:t>
            </a:r>
          </a:p>
          <a:p>
            <a:endParaRPr lang="en-US" baseline="0" dirty="0" smtClean="0"/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en-AU" sz="2400" dirty="0" smtClean="0"/>
              <a:t>@If we are sure about prediction (x, P):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en-AU" sz="2400" baseline="0" dirty="0" smtClean="0"/>
              <a:t>    -</a:t>
            </a:r>
            <a:r>
              <a:rPr lang="en-AU" sz="2000" dirty="0" smtClean="0"/>
              <a:t>Prediction error covariance P</a:t>
            </a:r>
            <a:r>
              <a:rPr lang="en-AU" sz="2000" baseline="30000" dirty="0" smtClean="0"/>
              <a:t>-</a:t>
            </a:r>
            <a:r>
              <a:rPr lang="en-AU" sz="2000" baseline="-25000" dirty="0" smtClean="0"/>
              <a:t>k </a:t>
            </a:r>
            <a:r>
              <a:rPr lang="en-AU" sz="2000" dirty="0" smtClean="0"/>
              <a:t>decreases to zero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en-AU" sz="2000" baseline="0" dirty="0" smtClean="0"/>
              <a:t>    -</a:t>
            </a:r>
            <a:r>
              <a:rPr lang="en-AU" sz="2000" dirty="0" smtClean="0"/>
              <a:t>K increases 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en-AU" sz="2000" baseline="0" dirty="0" smtClean="0"/>
              <a:t>    -</a:t>
            </a:r>
            <a:r>
              <a:rPr lang="en-AU" sz="2000" dirty="0" smtClean="0"/>
              <a:t>(next</a:t>
            </a:r>
            <a:r>
              <a:rPr lang="en-AU" sz="2000" baseline="0" dirty="0" smtClean="0"/>
              <a:t> step) </a:t>
            </a:r>
            <a:r>
              <a:rPr lang="en-AU" sz="2000" dirty="0" smtClean="0"/>
              <a:t>weights PREDICTION more heavily than RESIDUAL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(click) to add the POSTERIOR ESTIMATION (orange ellipse)</a:t>
            </a:r>
          </a:p>
          <a:p>
            <a:r>
              <a:rPr lang="en-US" baseline="0" dirty="0" smtClean="0"/>
              <a:t>(click) to remove MEASUREMENT and PREDICTION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CORRECT the prediction using the residual (computed from measurement)</a:t>
            </a:r>
          </a:p>
          <a:p>
            <a:r>
              <a:rPr lang="en-US" baseline="0" dirty="0" smtClean="0"/>
              <a:t>-This results in a corrected state </a:t>
            </a:r>
            <a:r>
              <a:rPr lang="en-US" baseline="0" dirty="0" err="1" smtClean="0"/>
              <a:t>x_t|t</a:t>
            </a:r>
            <a:r>
              <a:rPr lang="en-US" baseline="0" dirty="0" smtClean="0"/>
              <a:t>, and a corrected state covariance </a:t>
            </a:r>
            <a:r>
              <a:rPr lang="en-US" baseline="0" dirty="0" err="1" smtClean="0"/>
              <a:t>P_t|t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1.Kalman gain controls the trade-off between the prediction from the measurement model and the residual (measurement) in our final estimate of the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2.Similarly,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gain combines the predicted covariance and the residual covariance.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-note: the CORRECTED covariance is narrower than either measurement or prediction measurement.  This follows the intuition that we improve our certainty given more evidence.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Now, we iterate to recursively. Our estimate becomes the initial state for the next cycle!</a:t>
            </a:r>
          </a:p>
          <a:p>
            <a:endParaRPr lang="en-US" baseline="0" dirty="0" smtClean="0"/>
          </a:p>
          <a:p>
            <a:r>
              <a:rPr lang="en-US" baseline="0" dirty="0" smtClean="0"/>
              <a:t>1.Predict the next location</a:t>
            </a:r>
          </a:p>
          <a:p>
            <a:r>
              <a:rPr lang="en-US" baseline="0" dirty="0" smtClean="0"/>
              <a:t>2.Make a measurement</a:t>
            </a:r>
          </a:p>
          <a:p>
            <a:r>
              <a:rPr lang="en-US" baseline="0" dirty="0" smtClean="0"/>
              <a:t>3.Correct the prediction using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gain (computed from measurement)</a:t>
            </a:r>
          </a:p>
          <a:p>
            <a:r>
              <a:rPr lang="en-US" baseline="0" dirty="0" smtClean="0"/>
              <a:t>4.Feed the corrected estimate as the initial state of the next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see the </a:t>
            </a:r>
            <a:r>
              <a:rPr lang="en-US" dirty="0" err="1" smtClean="0"/>
              <a:t>Kalman</a:t>
            </a:r>
            <a:r>
              <a:rPr lang="en-US" baseline="0" dirty="0" smtClean="0"/>
              <a:t> filter in action!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Here, a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is used to estimate the state of an ARTIFICAL HORIZON – which shows the level of an integrated circuit with an ACCELOROMETER. The horizon reflects the tilt of the user’s hand.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-On the RIGHT we see the raw, unfiltered sensor measurements</a:t>
            </a:r>
          </a:p>
          <a:p>
            <a:r>
              <a:rPr lang="en-US" baseline="0" dirty="0" smtClean="0"/>
              <a:t>-On the LEFT we see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filtered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 how the </a:t>
            </a:r>
            <a:r>
              <a:rPr lang="en-US" dirty="0" err="1" smtClean="0"/>
              <a:t>Kalman</a:t>
            </a:r>
            <a:r>
              <a:rPr lang="en-US" baseline="0" dirty="0" smtClean="0"/>
              <a:t> filter predicts &amp; </a:t>
            </a:r>
            <a:r>
              <a:rPr lang="en-US" baseline="0" dirty="0" err="1" smtClean="0"/>
              <a:t>smooths</a:t>
            </a:r>
            <a:r>
              <a:rPr lang="en-US" baseline="0" dirty="0" smtClean="0"/>
              <a:t> the data observed from an accelerometer.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r>
              <a:rPr lang="en-US" baseline="0" dirty="0" smtClean="0"/>
              <a:t>Yellow circle is the human-annotated location of the airplane.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Red and blue circles are </a:t>
            </a:r>
            <a:r>
              <a:rPr lang="en-US" dirty="0" err="1" smtClean="0"/>
              <a:t>Kalman</a:t>
            </a:r>
            <a:r>
              <a:rPr lang="en-US" dirty="0" smtClean="0"/>
              <a:t> filter results (with</a:t>
            </a:r>
            <a:r>
              <a:rPr lang="en-US" baseline="0" dirty="0" smtClean="0"/>
              <a:t> different measurement noise)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Note how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continues to predict the motion– even when the plane disappears!  (this is thanks to the motion model)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look at some of the LIMITATION</a:t>
            </a:r>
            <a:r>
              <a:rPr lang="en-US" baseline="0" dirty="0" smtClean="0"/>
              <a:t>S of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filter.</a:t>
            </a:r>
          </a:p>
          <a:p>
            <a:endParaRPr lang="en-US" dirty="0" smtClean="0"/>
          </a:p>
          <a:p>
            <a:r>
              <a:rPr lang="en-US" baseline="0" dirty="0" smtClean="0"/>
              <a:t>-You need to choose a motion model appropriate for the objects you want to track.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each plot, the ACTUAL TRACKED OBJECTS TRUE POSITION is in GREEN</a:t>
            </a:r>
          </a:p>
          <a:p>
            <a:r>
              <a:rPr lang="en-US" baseline="0" dirty="0" smtClean="0"/>
              <a:t>-The noisy measurements given to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are in BLUE.</a:t>
            </a:r>
          </a:p>
          <a:p>
            <a:r>
              <a:rPr lang="en-US" baseline="0" dirty="0" smtClean="0"/>
              <a:t>-The tracking estimate output of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is in RED.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Without velocity (LEFT):  </a:t>
            </a:r>
          </a:p>
          <a:p>
            <a:r>
              <a:rPr lang="en-US" dirty="0" smtClean="0"/>
              <a:t>UL: In presence of motion,</a:t>
            </a:r>
            <a:r>
              <a:rPr lang="en-US" baseline="0" dirty="0" smtClean="0"/>
              <a:t> </a:t>
            </a:r>
            <a:r>
              <a:rPr lang="en-US" dirty="0" smtClean="0"/>
              <a:t>the </a:t>
            </a:r>
            <a:r>
              <a:rPr lang="en-US" dirty="0" err="1" smtClean="0"/>
              <a:t>Kalman</a:t>
            </a:r>
            <a:r>
              <a:rPr lang="en-US" dirty="0" smtClean="0"/>
              <a:t> filter lags</a:t>
            </a:r>
            <a:endParaRPr lang="en-US" baseline="0" dirty="0" smtClean="0"/>
          </a:p>
          <a:p>
            <a:r>
              <a:rPr lang="en-US" baseline="0" dirty="0" smtClean="0"/>
              <a:t>LL: KF is more stable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Constant velocity model (RIGHT):</a:t>
            </a:r>
          </a:p>
          <a:p>
            <a:r>
              <a:rPr lang="en-US" baseline="0" dirty="0" smtClean="0"/>
              <a:t>UR: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makes a much better motion estimate (when there is motion)</a:t>
            </a:r>
          </a:p>
          <a:p>
            <a:r>
              <a:rPr lang="en-US" baseline="0" dirty="0" smtClean="0"/>
              <a:t>LR: The KF is much more noisy when there is little (or no) motion!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LESSON:  Pick a dynamic model which is appropriate to your object, if you can!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 very nice</a:t>
            </a:r>
            <a:r>
              <a:rPr lang="en-US" baseline="0" dirty="0" smtClean="0"/>
              <a:t> </a:t>
            </a:r>
            <a:r>
              <a:rPr lang="en-US" dirty="0" smtClean="0"/>
              <a:t>Non-Gaussian observation</a:t>
            </a:r>
            <a:r>
              <a:rPr lang="en-US" baseline="0" dirty="0" smtClean="0"/>
              <a:t> likelihood model for pedestrians based on a sliding-window </a:t>
            </a:r>
            <a:r>
              <a:rPr lang="en-US" baseline="0" dirty="0" err="1" smtClean="0"/>
              <a:t>adaboost</a:t>
            </a:r>
            <a:r>
              <a:rPr lang="en-US" baseline="0" dirty="0" smtClean="0"/>
              <a:t> classifier trained using HOG features.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Unfortunately,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cannot make use of the PDF generated by this observation model </a:t>
            </a:r>
          </a:p>
          <a:p>
            <a:r>
              <a:rPr lang="en-US" baseline="0" dirty="0" smtClean="0"/>
              <a:t>-because it is highly non-Gaussian. 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Uni</a:t>
            </a:r>
            <a:r>
              <a:rPr lang="en-US" dirty="0" smtClean="0"/>
              <a:t>-modal distributions (Gaussian) are another limitation.</a:t>
            </a:r>
          </a:p>
          <a:p>
            <a:endParaRPr lang="en-US" dirty="0" smtClean="0"/>
          </a:p>
          <a:p>
            <a:r>
              <a:rPr lang="en-US" dirty="0" smtClean="0"/>
              <a:t>Toy example:</a:t>
            </a:r>
            <a:r>
              <a:rPr lang="en-US" baseline="0" dirty="0" smtClean="0"/>
              <a:t> track a ball as it falls and bounces.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BOUNCE</a:t>
            </a:r>
            <a:r>
              <a:rPr lang="en-US" baseline="0" dirty="0" smtClean="0"/>
              <a:t> is a NON-LINEARITY we do not anticipate in our motion model. Such things happen ALL THE TIME for various reasons, and can make tracking very difficult.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What happens when we apply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in this example?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(click) – The Gaussian moves down</a:t>
            </a:r>
          </a:p>
          <a:p>
            <a:r>
              <a:rPr lang="en-US" baseline="0" dirty="0" smtClean="0"/>
              <a:t>-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tracks the ball well until it hits the floor.</a:t>
            </a:r>
            <a:endParaRPr lang="en-US" baseline="0" dirty="0"/>
          </a:p>
          <a:p>
            <a:endParaRPr lang="en-US" baseline="0" dirty="0" smtClean="0"/>
          </a:p>
          <a:p>
            <a:r>
              <a:rPr lang="en-US" baseline="0" dirty="0" smtClean="0"/>
              <a:t>(click) – but the motion model does do well at prediction the ball’s location after the bounce.</a:t>
            </a:r>
          </a:p>
          <a:p>
            <a:r>
              <a:rPr lang="en-US" baseline="0" dirty="0" smtClean="0"/>
              <a:t>-It may be TOO FAR from the actual location TO RECOVER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baseline="0" dirty="0" smtClean="0"/>
              <a:t> filter has some serious </a:t>
            </a:r>
            <a:r>
              <a:rPr lang="en-US" baseline="0" dirty="0" err="1" smtClean="0"/>
              <a:t>limiations</a:t>
            </a:r>
            <a:r>
              <a:rPr lang="en-US" baseline="0" dirty="0" smtClean="0"/>
              <a:t> for practical use:</a:t>
            </a:r>
          </a:p>
          <a:p>
            <a:r>
              <a:rPr lang="en-US" baseline="0" dirty="0" smtClean="0"/>
              <a:t>1.Unimodal</a:t>
            </a:r>
          </a:p>
          <a:p>
            <a:r>
              <a:rPr lang="en-US" baseline="0" dirty="0" smtClean="0"/>
              <a:t>2.Linear Dynamics</a:t>
            </a:r>
          </a:p>
          <a:p>
            <a:pPr marL="0" indent="0">
              <a:buNone/>
            </a:pPr>
            <a:r>
              <a:rPr lang="en-US" baseline="0" dirty="0" smtClean="0"/>
              <a:t>3.Limited to Gaussian models – including observation model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how can</a:t>
            </a:r>
            <a:r>
              <a:rPr lang="en-US" baseline="0" dirty="0" smtClean="0"/>
              <a:t> we address these limitations?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PARTICLE FILTER!  Very POPULAR in tracking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Now, we’ve come to the next</a:t>
            </a:r>
            <a:r>
              <a:rPr lang="en-US" baseline="0" dirty="0" smtClean="0"/>
              <a:t> section of the talk on PARTICLE FILTERS.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Particle filters are also Recursive Bayesian filtering approaches.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7</a:t>
            </a:r>
            <a:r>
              <a:rPr lang="en-US" baseline="0" dirty="0" smtClean="0"/>
              <a:t> assignments – this number is not set in stone.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First 4 (5)</a:t>
            </a:r>
            <a:r>
              <a:rPr lang="en-US" baseline="0" dirty="0" smtClean="0"/>
              <a:t> assignments are posted on the web 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Green </a:t>
            </a:r>
            <a:r>
              <a:rPr lang="en-US" dirty="0" smtClean="0"/>
              <a:t>box – ground</a:t>
            </a:r>
            <a:r>
              <a:rPr lang="en-US" baseline="0" dirty="0" smtClean="0"/>
              <a:t> truth (manual)</a:t>
            </a:r>
          </a:p>
          <a:p>
            <a:r>
              <a:rPr lang="en-US" baseline="0" dirty="0" smtClean="0"/>
              <a:t>Blue box – particle filter result</a:t>
            </a:r>
          </a:p>
          <a:p>
            <a:r>
              <a:rPr lang="en-US" baseline="0" dirty="0" smtClean="0"/>
              <a:t>Yellow dot – center of low-rated particle</a:t>
            </a:r>
          </a:p>
          <a:p>
            <a:r>
              <a:rPr lang="en-US" baseline="0" dirty="0" smtClean="0"/>
              <a:t>Purple dot – center of high rated particle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use Gentle </a:t>
            </a:r>
            <a:r>
              <a:rPr lang="en-US" baseline="0" dirty="0" err="1" smtClean="0"/>
              <a:t>Adaboost</a:t>
            </a:r>
            <a:r>
              <a:rPr lang="en-US" baseline="0" dirty="0" smtClean="0"/>
              <a:t> to build an adaptive classifier which is used in the observation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NOTE: the distribution is represented by a set of discrete particles.</a:t>
            </a:r>
          </a:p>
          <a:p>
            <a:r>
              <a:rPr lang="en-US" baseline="0" dirty="0" smtClean="0"/>
              <a:t>NOTE: how the particles can represent a multi-modal distribution!</a:t>
            </a:r>
          </a:p>
          <a:p>
            <a:r>
              <a:rPr lang="en-US" baseline="0" dirty="0" smtClean="0"/>
              <a:t>NOTE: the observation model is highly non-Gaussian!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smtClean="0"/>
              <a:t>A standard autoregressive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order motion model is used for each particle.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We’ve seen this slide</a:t>
            </a:r>
            <a:r>
              <a:rPr lang="en-US" baseline="0" dirty="0" smtClean="0"/>
              <a:t> before.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stage (prediction, measurement, &amp; correction) are modeled as GAUSSIAN DENSITIES in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Life</a:t>
            </a:r>
            <a:r>
              <a:rPr lang="en-US" baseline="0" dirty="0" smtClean="0"/>
              <a:t> would be easier if there was an easy way to model GENERAL DENSITIES!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the question is: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APPROACH CAN WE USE TO MODEL ANY OF THE STRANGE PROBABILITY DENSITES that we need IN PRACTICE?S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answer is: using the MONTE CARLO approximation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name Monte carlo comes from city on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French Riviera on the Mediterranean Sea in MONACO,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 smtClean="0"/>
              <a:t>FAMOUS for</a:t>
            </a:r>
            <a:r>
              <a:rPr lang="en-US" baseline="0" dirty="0" smtClean="0"/>
              <a:t> gambling!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say that we have this RED PROBABILITY DENSITY that we’d like to represent.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does Monte Carlo sampling do this?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</a:rPr>
              <a:t>Represent the density non-parametrically, as a set of (weighted) samples!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</a:rPr>
              <a:t>1.Each</a:t>
            </a:r>
            <a:r>
              <a:rPr lang="en-US" baseline="0" dirty="0" smtClean="0">
                <a:solidFill>
                  <a:schemeClr val="tx2"/>
                </a:solidFill>
              </a:rPr>
              <a:t> blue circle represents a sample taken from the distribution.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olidFill>
                  <a:schemeClr val="tx2"/>
                </a:solidFill>
              </a:rPr>
              <a:t>2.The width of the circles represent their weights.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olidFill>
                <a:schemeClr val="tx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olidFill>
                  <a:schemeClr val="tx2"/>
                </a:solidFill>
              </a:rPr>
              <a:t>Graphically, you can see how the a set of weighted particles can approximate a distribution.</a:t>
            </a:r>
            <a:endParaRPr lang="en-US" dirty="0" smtClean="0">
              <a:solidFill>
                <a:schemeClr val="tx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</a:rPr>
              <a:t>-Point out the equation on the bottom.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2"/>
              </a:solidFill>
            </a:endParaRP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</a:t>
            </a:r>
            <a:r>
              <a:rPr lang="en-US" dirty="0" err="1" smtClean="0"/>
              <a:t>matlab</a:t>
            </a:r>
            <a:r>
              <a:rPr lang="en-US" dirty="0" smtClean="0"/>
              <a:t> example</a:t>
            </a:r>
            <a:r>
              <a:rPr lang="en-US" baseline="0" dirty="0" smtClean="0"/>
              <a:t> of approximating a distribution with particles.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We’d like to represent this mixture of 2 </a:t>
            </a:r>
            <a:r>
              <a:rPr lang="en-US" baseline="0" dirty="0" err="1" smtClean="0"/>
              <a:t>gaussians</a:t>
            </a:r>
            <a:r>
              <a:rPr lang="en-US" baseline="0" dirty="0" smtClean="0"/>
              <a:t> using particles.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use the Monte Carlo approximation…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use</a:t>
            </a:r>
            <a:r>
              <a:rPr lang="en-US" baseline="0" dirty="0" smtClean="0"/>
              <a:t> </a:t>
            </a:r>
            <a:r>
              <a:rPr lang="en-US" dirty="0" smtClean="0"/>
              <a:t>250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unweighted</a:t>
            </a:r>
            <a:r>
              <a:rPr lang="en-US" baseline="0" dirty="0" smtClean="0"/>
              <a:t> samples</a:t>
            </a:r>
            <a:r>
              <a:rPr lang="en-US" dirty="0" smtClean="0"/>
              <a:t> from the GMM, it does not look like a good representation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if we take enough samples, we have a good</a:t>
            </a:r>
            <a:r>
              <a:rPr lang="en-US" baseline="0" dirty="0" smtClean="0"/>
              <a:t> representation of the distribution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Here, I’ve used 2000 samples to represent the distribution.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these samples are UNWEIGHTED.  If we give them weights, the representation can be much more efficient!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OK, so we’ve seen that we can represent a distribution</a:t>
            </a:r>
            <a:r>
              <a:rPr lang="en-US" baseline="0" dirty="0" smtClean="0"/>
              <a:t> with samples.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We’ve seen with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that it is necessary to propagate and modify the distributions for tracking.</a:t>
            </a:r>
            <a:endParaRPr lang="en-US" dirty="0" smtClean="0"/>
          </a:p>
          <a:p>
            <a:r>
              <a:rPr lang="en-US" baseline="0" dirty="0" smtClean="0"/>
              <a:t>How is this done?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example, how</a:t>
            </a:r>
            <a:r>
              <a:rPr lang="en-US" baseline="0" dirty="0" smtClean="0"/>
              <a:t> do we get from the DARK RED density (t-1) on the top to the  LIGHT RED density (t) on the bottom?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answer is the Sequential</a:t>
            </a:r>
            <a:r>
              <a:rPr lang="en-US" baseline="0" dirty="0" smtClean="0"/>
              <a:t> Importance </a:t>
            </a:r>
            <a:r>
              <a:rPr lang="en-US" baseline="0" dirty="0" err="1" smtClean="0"/>
              <a:t>Resampling</a:t>
            </a:r>
            <a:r>
              <a:rPr lang="en-US" baseline="0" dirty="0" smtClean="0"/>
              <a:t> (SIR) Particle Filter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@ blue shaded area we have our initial distribution and it’s approximate </a:t>
            </a:r>
            <a:r>
              <a:rPr lang="en-US" baseline="0" dirty="0" err="1" smtClean="0"/>
              <a:t>representaiton</a:t>
            </a:r>
            <a:r>
              <a:rPr lang="en-US" baseline="0" dirty="0" smtClean="0"/>
              <a:t> from T-1</a:t>
            </a:r>
          </a:p>
          <a:p>
            <a:endParaRPr lang="en-US" baseline="0" dirty="0" smtClean="0"/>
          </a:p>
          <a:p>
            <a:r>
              <a:rPr lang="en-US" baseline="0" dirty="0" smtClean="0"/>
              <a:t>@ in the red at bottom, we have the distribution we’d like to arrive at TIME T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 we get there?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Prediction step</a:t>
            </a:r>
          </a:p>
          <a:p>
            <a:endParaRPr lang="en-US" baseline="0" dirty="0" smtClean="0"/>
          </a:p>
          <a:p>
            <a:r>
              <a:rPr lang="en-US" baseline="0" dirty="0" smtClean="0"/>
              <a:t>Update 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will quickly review a bit of what we went over</a:t>
            </a:r>
            <a:r>
              <a:rPr lang="en-US" baseline="0" dirty="0" smtClean="0"/>
              <a:t> last week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Small – Interruption to discuss the Homework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Homework #5</a:t>
            </a:r>
            <a:r>
              <a:rPr lang="en-US" baseline="0" dirty="0" smtClean="0"/>
              <a:t> will be to implement a PARTICLE FILTER.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Total of [10 points]</a:t>
            </a:r>
          </a:p>
          <a:p>
            <a:endParaRPr lang="en-US" dirty="0" smtClean="0"/>
          </a:p>
          <a:p>
            <a:r>
              <a:rPr lang="en-US" dirty="0" smtClean="0"/>
              <a:t>I will not judge the quality</a:t>
            </a:r>
            <a:r>
              <a:rPr lang="en-US" baseline="0" dirty="0" smtClean="0"/>
              <a:t> of the tracking – as long as it is reasonable! Don’t spend all day tuning.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Mundane tasks such as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-reading files,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-displaying the images,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-initialization, and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-writing results to file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been already written for you in the skeleton code.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Hints have also been provided.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you may find it useful to READ THE COMMENTS IN THE SKELETON CODE even if you do not plan on working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Matlab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See</a:t>
            </a:r>
            <a:r>
              <a:rPr lang="en-US" baseline="0" dirty="0" smtClean="0"/>
              <a:t> some interesting and difficult problems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Occlusion behind the box.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fast dynamics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Moves near the edge of the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are MY RESULTS.</a:t>
            </a:r>
          </a:p>
          <a:p>
            <a:endParaRPr lang="en-US" dirty="0" smtClean="0"/>
          </a:p>
          <a:p>
            <a:r>
              <a:rPr lang="en-US" dirty="0" smtClean="0"/>
              <a:t>The green bounding</a:t>
            </a:r>
            <a:r>
              <a:rPr lang="en-US" baseline="0" dirty="0" smtClean="0"/>
              <a:t> box is my posterior estimation of the state in each time frame.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wrote the code to do this IN A FEW HOURS over the weekend.  With the skeleton code, it shouldn’t take</a:t>
            </a:r>
            <a:r>
              <a:rPr lang="en-US" baseline="0" dirty="0" smtClean="0"/>
              <a:t> you long to get similar tracking results.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Notice</a:t>
            </a:r>
            <a:r>
              <a:rPr lang="en-US" baseline="0" dirty="0" smtClean="0"/>
              <a:t> how it recovers well from occlusion behind the box, and from being at the edge of the screen.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Difficult Motion!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64</a:t>
            </a:fld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Difficult Motion!</a:t>
            </a:r>
          </a:p>
          <a:p>
            <a:endParaRPr lang="en-US" dirty="0" smtClean="0"/>
          </a:p>
          <a:p>
            <a:r>
              <a:rPr lang="en-US" dirty="0" smtClean="0"/>
              <a:t>You can see,</a:t>
            </a:r>
            <a:r>
              <a:rPr lang="en-US" baseline="0" dirty="0" smtClean="0"/>
              <a:t> my tracker has some difficulty with her speed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DRIFT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Note: in your homework, I won’t expect perfect results on every sequence, I just want to be able to see what’s going 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65</a:t>
            </a:fld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</a:t>
            </a:r>
            <a:r>
              <a:rPr lang="en-US" baseline="0" dirty="0" smtClean="0"/>
              <a:t>the COLOR of the BOOKSHELF in the background is very distracting here!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out how you can see the multi-modality of the PF on the bookshelf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66</a:t>
            </a:fld>
            <a:endParaRPr 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baseline="0" dirty="0" smtClean="0"/>
              <a:t> the bookshelf in the background is very distracting here!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out how you can see the multi-modality of the PF on the bookshelf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now for the rest of the class I will discuss how I implemented the particle filter to get these results!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PARTICLE? It</a:t>
            </a:r>
            <a:r>
              <a:rPr lang="en-US" baseline="0" dirty="0" smtClean="0"/>
              <a:t> is also known as a SAMPLE.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is because i</a:t>
            </a:r>
            <a:r>
              <a:rPr lang="en-US" dirty="0" smtClean="0"/>
              <a:t>t is a sample</a:t>
            </a:r>
            <a:r>
              <a:rPr lang="en-US" baseline="0" dirty="0" smtClean="0"/>
              <a:t> of the target (posterior) distribution</a:t>
            </a:r>
          </a:p>
          <a:p>
            <a:endParaRPr lang="en-US" dirty="0" smtClean="0"/>
          </a:p>
          <a:p>
            <a:r>
              <a:rPr lang="en-US" dirty="0" smtClean="0"/>
              <a:t>Each</a:t>
            </a:r>
            <a:r>
              <a:rPr lang="en-US" baseline="0" dirty="0" smtClean="0"/>
              <a:t> particle </a:t>
            </a:r>
            <a:r>
              <a:rPr lang="en-US" dirty="0" smtClean="0"/>
              <a:t>contains</a:t>
            </a:r>
            <a:r>
              <a:rPr lang="en-US" baseline="0" dirty="0" smtClean="0"/>
              <a:t> a </a:t>
            </a:r>
          </a:p>
          <a:p>
            <a:r>
              <a:rPr lang="en-US" baseline="0" dirty="0" smtClean="0"/>
              <a:t>1.STATE ESTIMATE </a:t>
            </a:r>
            <a:r>
              <a:rPr lang="en-US" baseline="0" dirty="0" err="1" smtClean="0"/>
              <a:t>x_t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2. ASSOCIATED WEIGHT </a:t>
            </a:r>
            <a:r>
              <a:rPr lang="en-US" baseline="0" dirty="0" err="1" smtClean="0"/>
              <a:t>w_t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-Particles are indexed by *n* -&gt; a total of N particles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we saw before, many</a:t>
            </a:r>
            <a:r>
              <a:rPr lang="en-US" baseline="0" dirty="0" smtClean="0"/>
              <a:t> particles together approximate the posterior</a:t>
            </a:r>
          </a:p>
          <a:p>
            <a:r>
              <a:rPr lang="en-US" baseline="0" dirty="0" smtClean="0"/>
              <a:t>* Walk through the equation (with the </a:t>
            </a:r>
            <a:r>
              <a:rPr lang="en-US" baseline="0" dirty="0" err="1" smtClean="0"/>
              <a:t>diracs</a:t>
            </a:r>
            <a:r>
              <a:rPr lang="en-US" baseline="0" dirty="0" smtClean="0"/>
              <a:t> and weights)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DECOMPOSE a</a:t>
            </a:r>
            <a:r>
              <a:rPr lang="en-US" baseline="0" dirty="0" smtClean="0"/>
              <a:t> particle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 we see</a:t>
            </a:r>
            <a:r>
              <a:rPr lang="en-US" baseline="0" dirty="0" smtClean="0"/>
              <a:t> the state vector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-For the homework, we will</a:t>
            </a:r>
            <a:r>
              <a:rPr lang="en-US" baseline="0" dirty="0" smtClean="0"/>
              <a:t> use a bounding box with a velocity component</a:t>
            </a:r>
          </a:p>
          <a:p>
            <a:r>
              <a:rPr lang="en-US" baseline="0" dirty="0" smtClean="0"/>
              <a:t>-walk through the elements of the state vector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(click) Yellow and Purple STATE ESTIMATES (bounding boxes) corresponding to PARTICLES appear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x,y</a:t>
            </a:r>
            <a:r>
              <a:rPr lang="en-US" baseline="0" dirty="0" smtClean="0"/>
              <a:t>) corresponds to the upper left corner, </a:t>
            </a:r>
          </a:p>
          <a:p>
            <a:r>
              <a:rPr lang="en-US" baseline="0" dirty="0" smtClean="0"/>
              <a:t>(x*,y*) is velocity of bounding box, </a:t>
            </a:r>
          </a:p>
          <a:p>
            <a:r>
              <a:rPr lang="en-US" baseline="0" dirty="0" smtClean="0"/>
              <a:t>a is aspect ratio (width/height),  </a:t>
            </a:r>
          </a:p>
          <a:p>
            <a:r>
              <a:rPr lang="en-US" baseline="0" dirty="0" smtClean="0"/>
              <a:t>h is height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Notice that the weights correspond to how good the estimate is</a:t>
            </a:r>
          </a:p>
          <a:p>
            <a:r>
              <a:rPr lang="en-US" baseline="0" dirty="0" smtClean="0"/>
              <a:t>+high weight indicates a strong estimation</a:t>
            </a:r>
          </a:p>
          <a:p>
            <a:r>
              <a:rPr lang="en-US" baseline="0" dirty="0" smtClean="0"/>
              <a:t>-Low weight indicates poor estimation</a:t>
            </a:r>
          </a:p>
          <a:p>
            <a:pPr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2 general</a:t>
            </a:r>
            <a:r>
              <a:rPr lang="en-US" baseline="0" dirty="0" smtClean="0"/>
              <a:t> approaches to inference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Non-probabilistic </a:t>
            </a:r>
            <a:r>
              <a:rPr lang="en-US" baseline="0" dirty="0" smtClean="0"/>
              <a:t>optimization techniques</a:t>
            </a:r>
            <a:r>
              <a:rPr lang="en-US" dirty="0" smtClean="0"/>
              <a:t>:  </a:t>
            </a:r>
          </a:p>
          <a:p>
            <a:r>
              <a:rPr lang="en-US" dirty="0" smtClean="0"/>
              <a:t>-mean </a:t>
            </a:r>
            <a:r>
              <a:rPr lang="en-US" dirty="0" smtClean="0"/>
              <a:t>shift</a:t>
            </a:r>
          </a:p>
          <a:p>
            <a:r>
              <a:rPr lang="en-US" dirty="0" smtClean="0"/>
              <a:t>-gradient </a:t>
            </a:r>
            <a:r>
              <a:rPr lang="en-US" dirty="0" smtClean="0"/>
              <a:t>descent</a:t>
            </a:r>
          </a:p>
          <a:p>
            <a:r>
              <a:rPr lang="en-US" dirty="0" smtClean="0"/>
              <a:t>-least </a:t>
            </a:r>
            <a:r>
              <a:rPr lang="en-US" dirty="0" smtClean="0"/>
              <a:t>squares,</a:t>
            </a:r>
          </a:p>
          <a:p>
            <a:r>
              <a:rPr lang="en-US" dirty="0" smtClean="0"/>
              <a:t>-Graph </a:t>
            </a:r>
            <a:r>
              <a:rPr lang="en-US" dirty="0" smtClean="0"/>
              <a:t>based techniques (K shortest paths, </a:t>
            </a:r>
            <a:r>
              <a:rPr lang="en-US" baseline="0" dirty="0" err="1" smtClean="0"/>
              <a:t>Dijkstra’s</a:t>
            </a:r>
            <a:r>
              <a:rPr lang="en-US" baseline="0" dirty="0" smtClean="0"/>
              <a:t> algorithm</a:t>
            </a:r>
            <a:r>
              <a:rPr lang="en-US" dirty="0" smtClean="0"/>
              <a:t>) </a:t>
            </a:r>
          </a:p>
          <a:p>
            <a:r>
              <a:rPr lang="en-US" dirty="0" smtClean="0"/>
              <a:t>-AI </a:t>
            </a:r>
            <a:r>
              <a:rPr lang="en-US" dirty="0" smtClean="0"/>
              <a:t>(agents)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1.quick to converge</a:t>
            </a:r>
          </a:p>
          <a:p>
            <a:pPr marL="0" indent="0">
              <a:buNone/>
            </a:pPr>
            <a:r>
              <a:rPr lang="en-US" dirty="0" smtClean="0"/>
              <a:t>2.Efficient</a:t>
            </a:r>
          </a:p>
          <a:p>
            <a:pPr marL="0" indent="0">
              <a:buNone/>
            </a:pPr>
            <a:r>
              <a:rPr lang="en-US" dirty="0" smtClean="0"/>
              <a:t>3.But they can get stuck in local minima/maxima</a:t>
            </a:r>
          </a:p>
          <a:p>
            <a:pPr marL="0" indent="0">
              <a:buNone/>
            </a:pPr>
            <a:r>
              <a:rPr lang="en-US" dirty="0" smtClean="0"/>
              <a:t>4.They also are</a:t>
            </a:r>
            <a:r>
              <a:rPr lang="en-US" baseline="0" dirty="0" smtClean="0"/>
              <a:t> not formulated well for modeling multiple objects</a:t>
            </a:r>
          </a:p>
          <a:p>
            <a:pPr marL="0" indent="0">
              <a:buNone/>
            </a:pPr>
            <a:r>
              <a:rPr lang="en-US" baseline="0" dirty="0" smtClean="0"/>
              <a:t>5.** Can be difficult to incorporate a motion model into such frameworks **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Probabilistic techniques:</a:t>
            </a:r>
          </a:p>
          <a:p>
            <a:pPr marL="0" indent="0">
              <a:buNone/>
            </a:pPr>
            <a:r>
              <a:rPr lang="en-US" baseline="0" dirty="0" smtClean="0"/>
              <a:t>1.Very flexible – allows you to model motion and appearance however you like</a:t>
            </a:r>
          </a:p>
          <a:p>
            <a:pPr marL="0" indent="0">
              <a:buNone/>
            </a:pPr>
            <a:r>
              <a:rPr lang="en-US" baseline="0" dirty="0" smtClean="0"/>
              <a:t>2.Principled – grounded in probability theory</a:t>
            </a:r>
          </a:p>
          <a:p>
            <a:pPr marL="0" indent="0">
              <a:buNone/>
            </a:pPr>
            <a:r>
              <a:rPr lang="en-US" baseline="0" dirty="0" smtClean="0"/>
              <a:t>3.Multi-modal – can easily model uncertainty in belief with multiple mode</a:t>
            </a:r>
          </a:p>
          <a:p>
            <a:pPr marL="0" indent="0">
              <a:buNone/>
            </a:pPr>
            <a:r>
              <a:rPr lang="en-US" baseline="0" dirty="0" smtClean="0"/>
              <a:t>4.Often-time can be slower</a:t>
            </a:r>
          </a:p>
          <a:p>
            <a:pPr marL="0" indent="0">
              <a:buNone/>
            </a:pPr>
            <a:r>
              <a:rPr lang="en-US" baseline="0" dirty="0" smtClean="0"/>
              <a:t>5.Probabilities must be interpreted in order to obtain a final *result*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let’s take</a:t>
            </a:r>
            <a:r>
              <a:rPr lang="en-US" baseline="0" dirty="0" smtClean="0"/>
              <a:t> a look at the algorithm for the SIR particle filter.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is an overview.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@ read each, give brief description.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70</a:t>
            </a:fld>
            <a:endParaRPr 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how the algorithm</a:t>
            </a:r>
            <a:r>
              <a:rPr lang="en-US" baseline="0" dirty="0" smtClean="0"/>
              <a:t> corresponds to our familiar iterative cycle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PREDICT</a:t>
            </a:r>
          </a:p>
          <a:p>
            <a:r>
              <a:rPr lang="en-US" baseline="0" dirty="0" smtClean="0"/>
              <a:t>MEASUREMENT</a:t>
            </a:r>
          </a:p>
          <a:p>
            <a:r>
              <a:rPr lang="en-US" baseline="0" dirty="0" smtClean="0"/>
              <a:t>CORRECT</a:t>
            </a:r>
          </a:p>
          <a:p>
            <a:r>
              <a:rPr lang="en-US" baseline="0" dirty="0" smtClean="0"/>
              <a:t>ITERATE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71</a:t>
            </a:fld>
            <a:endParaRPr 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RED: start with the PREVIOUS</a:t>
            </a:r>
            <a:r>
              <a:rPr lang="en-US" baseline="0" dirty="0" smtClean="0"/>
              <a:t> ESTIMATION, resample and normalize weights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GREEN: make a PREDICTION based on the motion model for each particle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GOLD: make a MEASUREMENT using the observation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RED: update the particle weights using the OBSERVATION MODEL to give a POSTERIOR ESTIMATION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-Then we iterate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Now,</a:t>
            </a:r>
            <a:r>
              <a:rPr lang="en-US" baseline="0" dirty="0" smtClean="0"/>
              <a:t> we will go through each step in detail.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Start with the weighted samples from the previous time step which represent the PREVIOUS POSTERIOR distribution.</a:t>
            </a:r>
          </a:p>
          <a:p>
            <a:endParaRPr lang="en-US" dirty="0" smtClean="0"/>
          </a:p>
          <a:p>
            <a:r>
              <a:rPr lang="en-US" dirty="0" smtClean="0"/>
              <a:t>Point out sample representations,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Particles</a:t>
            </a:r>
            <a:r>
              <a:rPr lang="en-US" baseline="0" dirty="0" smtClean="0"/>
              <a:t> here represent the posterior of previous time step.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74</a:t>
            </a:fld>
            <a:endParaRPr lang="en-US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they are in the same location as before.  </a:t>
            </a:r>
          </a:p>
          <a:p>
            <a:r>
              <a:rPr lang="en-US" baseline="0" dirty="0" smtClean="0"/>
              <a:t>New uniform weights.  </a:t>
            </a:r>
          </a:p>
          <a:p>
            <a:r>
              <a:rPr lang="en-US" baseline="0" dirty="0" smtClean="0"/>
              <a:t>Repeated samples.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another way of representing the same distribution (without weights)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(click)</a:t>
            </a:r>
            <a:r>
              <a:rPr lang="en-US" baseline="0" dirty="0" smtClean="0"/>
              <a:t> to next slide to show the resampling step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Resampling draws new samples from the previous particle 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76</a:t>
            </a:fld>
            <a:endParaRPr 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Degeneracy is when a single sample has an</a:t>
            </a:r>
            <a:r>
              <a:rPr lang="en-US" baseline="0" dirty="0" smtClean="0"/>
              <a:t> extremely dominant weight.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2"/>
                </a:solidFill>
                <a:cs typeface="Times New Roman" pitchFamily="18" charset="0"/>
              </a:rPr>
              <a:t>Repeated samples occur by design.</a:t>
            </a:r>
            <a:endParaRPr lang="en-US" sz="1400" dirty="0" smtClean="0">
              <a:solidFill>
                <a:schemeClr val="tx2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Every time you take out the bucket,</a:t>
            </a:r>
            <a:r>
              <a:rPr lang="en-US" baseline="0" dirty="0" smtClean="0"/>
              <a:t> you MUST PUT IT 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77</a:t>
            </a:fld>
            <a:endParaRPr lang="en-US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-Blue dots</a:t>
            </a:r>
            <a:r>
              <a:rPr lang="en-US" baseline="0" dirty="0" smtClean="0"/>
              <a:t> represent the samples</a:t>
            </a:r>
          </a:p>
          <a:p>
            <a:r>
              <a:rPr lang="en-US" baseline="0" dirty="0" smtClean="0"/>
              <a:t>-Red lines represent the distribution they approximate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 time, if we keep weighting the particles according to how good they are, weights will accumulate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1.good particles will get more &amp; more weight, </a:t>
            </a:r>
          </a:p>
          <a:p>
            <a:r>
              <a:rPr lang="en-US" baseline="0" dirty="0" smtClean="0"/>
              <a:t>2.bad particles will get less &amp; less weight.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Distribution is no longer well represented!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78</a:t>
            </a:fld>
            <a:endParaRPr 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MOTION MODEL</a:t>
            </a:r>
          </a:p>
          <a:p>
            <a:endParaRPr lang="en-US" dirty="0" smtClean="0"/>
          </a:p>
          <a:p>
            <a:r>
              <a:rPr lang="en-US" dirty="0" smtClean="0"/>
              <a:t>Broken</a:t>
            </a:r>
            <a:r>
              <a:rPr lang="en-US" baseline="0" dirty="0" smtClean="0"/>
              <a:t> into 2 steps for ease of understanding.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First, DRIFT. We apply the linear dynamics to each particle and predict a new location for them.  </a:t>
            </a:r>
          </a:p>
          <a:p>
            <a:r>
              <a:rPr lang="en-US" baseline="0" dirty="0" smtClean="0"/>
              <a:t>-Note that since each non-repeated particle has a different state estimate, predictions will be different!</a:t>
            </a:r>
          </a:p>
          <a:p>
            <a:r>
              <a:rPr lang="en-US" baseline="0" dirty="0" smtClean="0"/>
              <a:t>-point at F in equation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we apply the noise term </a:t>
            </a:r>
            <a:r>
              <a:rPr lang="en-US" baseline="0" dirty="0" err="1" smtClean="0"/>
              <a:t>w_t</a:t>
            </a:r>
            <a:r>
              <a:rPr lang="en-US" baseline="0" dirty="0" smtClean="0"/>
              <a:t>, sampled from a zero-mean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to perform DIFFUSION.  </a:t>
            </a:r>
          </a:p>
          <a:p>
            <a:r>
              <a:rPr lang="en-US" baseline="0" dirty="0" smtClean="0"/>
              <a:t>-This randomness and spreading of the particles is what makes the PF robust, </a:t>
            </a:r>
          </a:p>
          <a:p>
            <a:r>
              <a:rPr lang="en-US" baseline="0" dirty="0" smtClean="0"/>
              <a:t>-it covers even some UNLIKELY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79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group/categorize tracking methods,</a:t>
            </a:r>
            <a:r>
              <a:rPr lang="en-US" baseline="0" dirty="0" smtClean="0"/>
              <a:t> we’ll look at a few.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+Sequential (recursive,</a:t>
            </a:r>
            <a:r>
              <a:rPr lang="en-US" baseline="0" dirty="0" smtClean="0"/>
              <a:t> online):</a:t>
            </a:r>
          </a:p>
          <a:p>
            <a:r>
              <a:rPr lang="en-US" baseline="0" dirty="0" smtClean="0"/>
              <a:t>*Think of it like a film strip: moving from one frame to the next</a:t>
            </a:r>
          </a:p>
          <a:p>
            <a:r>
              <a:rPr lang="en-US" baseline="0" dirty="0" smtClean="0"/>
              <a:t>Recursive – your estimation of an objects state depends on your previous estimations of object state</a:t>
            </a:r>
          </a:p>
          <a:p>
            <a:r>
              <a:rPr lang="en-US" baseline="0" dirty="0" smtClean="0"/>
              <a:t>Online – can be performed while data is incoming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can be real-time)</a:t>
            </a:r>
          </a:p>
          <a:p>
            <a:r>
              <a:rPr lang="en-US" baseline="0" dirty="0" smtClean="0"/>
              <a:t>Drawback – cannot consider future information (it has not arrived yet)</a:t>
            </a:r>
          </a:p>
          <a:p>
            <a:r>
              <a:rPr lang="en-US" baseline="0" dirty="0" smtClean="0"/>
              <a:t>Drawback – an error can affect subsequent estimations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Batch (offline)</a:t>
            </a:r>
          </a:p>
          <a:p>
            <a:r>
              <a:rPr lang="en-US" baseline="0" dirty="0" smtClean="0"/>
              <a:t>*Think of it like looking at the entire reel of film at once</a:t>
            </a:r>
          </a:p>
          <a:p>
            <a:r>
              <a:rPr lang="en-US" baseline="0" dirty="0" smtClean="0"/>
              <a:t>You estimate the state for the entire sequence at once, considering all the data.  This allows you to go back and correct past mistakes in light of new information.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many applications (surveillance, robot navigation, assisted driving) – real time performance is IMPORTANT. 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you see our particle</a:t>
            </a:r>
            <a:r>
              <a:rPr lang="en-US" baseline="0" dirty="0" smtClean="0"/>
              <a:t> approximation for time t-1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(click)</a:t>
            </a:r>
            <a:r>
              <a:rPr lang="en-US" baseline="0" dirty="0" smtClean="0"/>
              <a:t> </a:t>
            </a:r>
            <a:r>
              <a:rPr lang="en-US" dirty="0" smtClean="0"/>
              <a:t>Advance</a:t>
            </a:r>
            <a:r>
              <a:rPr lang="en-US" baseline="0" dirty="0" smtClean="0"/>
              <a:t> to next time step!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Motion model is applied to each particle is individually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has 2 components:</a:t>
            </a:r>
          </a:p>
          <a:p>
            <a:r>
              <a:rPr lang="en-US" baseline="0" dirty="0" smtClean="0"/>
              <a:t>(click) the linear dynamic prediction term (DRIFT)</a:t>
            </a:r>
          </a:p>
          <a:p>
            <a:r>
              <a:rPr lang="en-US" baseline="0" dirty="0" smtClean="0"/>
              <a:t>(click) the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noise DIFFUSTION sampled from a zero-mean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with covariance Q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(click) and now to see the rest of the particles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80</a:t>
            </a:fld>
            <a:endParaRPr lang="en-US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Evaluate the observation model</a:t>
            </a:r>
            <a:r>
              <a:rPr lang="en-US" baseline="0" dirty="0" smtClean="0"/>
              <a:t> according to the state estimate of each particle.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Read the text</a:t>
            </a:r>
          </a:p>
          <a:p>
            <a:endParaRPr lang="en-US" baseline="0" dirty="0" smtClean="0"/>
          </a:p>
          <a:p>
            <a:r>
              <a:rPr lang="en-US" baseline="0" dirty="0" smtClean="0"/>
              <a:t>Observation model:</a:t>
            </a:r>
          </a:p>
          <a:p>
            <a:r>
              <a:rPr lang="en-US" baseline="0" dirty="0" smtClean="0"/>
              <a:t>-Models the likelihood that we the observed measurement </a:t>
            </a:r>
            <a:r>
              <a:rPr lang="en-US" baseline="0" dirty="0" err="1" smtClean="0"/>
              <a:t>z_t</a:t>
            </a:r>
            <a:r>
              <a:rPr lang="en-US" baseline="0" dirty="0" smtClean="0"/>
              <a:t> would appear given the state of the object </a:t>
            </a:r>
            <a:r>
              <a:rPr lang="en-US" baseline="0" dirty="0" err="1" smtClean="0"/>
              <a:t>x_t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Point out the two important distributions!  P(</a:t>
            </a:r>
            <a:r>
              <a:rPr lang="en-US" baseline="0" dirty="0" err="1" smtClean="0"/>
              <a:t>zt|xt</a:t>
            </a:r>
            <a:r>
              <a:rPr lang="en-US" baseline="0" dirty="0" smtClean="0"/>
              <a:t>)  and p(</a:t>
            </a:r>
            <a:r>
              <a:rPr lang="en-US" baseline="0" dirty="0" err="1" smtClean="0"/>
              <a:t>xt|Zt</a:t>
            </a:r>
            <a:r>
              <a:rPr lang="en-US" baseline="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81</a:t>
            </a:fld>
            <a:endParaRPr 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Here, we have a bunch of state estimates propagated by the motion model </a:t>
            </a:r>
            <a:r>
              <a:rPr lang="en-US" dirty="0" err="1" smtClean="0"/>
              <a:t>xt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Now,</a:t>
            </a:r>
            <a:r>
              <a:rPr lang="en-US" baseline="0" dirty="0" smtClean="0"/>
              <a:t> we need to turn these state estimates into observations using data from the image.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82</a:t>
            </a:fld>
            <a:endParaRPr lang="en-US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case, we will use image data from within the bounding box defined by the state estimate to form our observation.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this is not always how it is done.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look at 2 state estimates, </a:t>
            </a:r>
          </a:p>
          <a:p>
            <a:r>
              <a:rPr lang="en-US" baseline="0" dirty="0" smtClean="0"/>
              <a:t>1.Defined by the BLUE bounding box</a:t>
            </a:r>
          </a:p>
          <a:p>
            <a:r>
              <a:rPr lang="en-US" baseline="0" dirty="0" smtClean="0"/>
              <a:t>2.Defined by the ORANGE bounding box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the BLUE one is a much better guess as to where the pink girl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83</a:t>
            </a:fld>
            <a:endParaRPr 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</a:t>
            </a:r>
            <a:r>
              <a:rPr lang="en-US" baseline="0" dirty="0" smtClean="0"/>
              <a:t> observation model does the following.</a:t>
            </a:r>
          </a:p>
          <a:p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1.Extract pixels from within the bounding box</a:t>
            </a:r>
          </a:p>
          <a:p>
            <a:pPr marL="0" indent="0">
              <a:buNone/>
            </a:pPr>
            <a:r>
              <a:rPr lang="en-US" baseline="0" dirty="0" smtClean="0"/>
              <a:t>2.Convert the pixel data from RGB color space to LAB</a:t>
            </a:r>
            <a:r>
              <a:rPr lang="en-US" baseline="0" dirty="0"/>
              <a:t> </a:t>
            </a:r>
            <a:r>
              <a:rPr lang="en-US" baseline="0" dirty="0" smtClean="0"/>
              <a:t> </a:t>
            </a:r>
          </a:p>
          <a:p>
            <a:pPr marL="0" indent="0">
              <a:buNone/>
            </a:pPr>
            <a:r>
              <a:rPr lang="en-US" baseline="0" dirty="0" smtClean="0"/>
              <a:t>   -LAB is more invariant to lighting changes</a:t>
            </a:r>
          </a:p>
          <a:p>
            <a:pPr marL="0" indent="0">
              <a:buNone/>
            </a:pPr>
            <a:r>
              <a:rPr lang="en-US" baseline="0" dirty="0" smtClean="0"/>
              <a:t>   -On left you can see the A&amp;B space for various L values</a:t>
            </a:r>
          </a:p>
          <a:p>
            <a:pPr marL="0" indent="0">
              <a:buNone/>
            </a:pPr>
            <a:r>
              <a:rPr lang="en-US" baseline="0" dirty="0" smtClean="0"/>
              <a:t>3.Using the A &amp; B channels, construct a histogram of the pixel data</a:t>
            </a:r>
          </a:p>
          <a:p>
            <a:pPr marL="0" indent="0">
              <a:buNone/>
            </a:pPr>
            <a:r>
              <a:rPr lang="en-US" baseline="0" dirty="0" smtClean="0"/>
              <a:t>   -Concatenate the histograms into a single color descriptor vector.  </a:t>
            </a:r>
          </a:p>
          <a:p>
            <a:pPr marL="0" indent="0">
              <a:buNone/>
            </a:pPr>
            <a:r>
              <a:rPr lang="en-US" baseline="0" dirty="0" smtClean="0"/>
              <a:t>4.This HISTOGRAM is our observation </a:t>
            </a:r>
            <a:r>
              <a:rPr lang="en-US" baseline="0" dirty="0" err="1" smtClean="0"/>
              <a:t>z_t</a:t>
            </a:r>
            <a:r>
              <a:rPr lang="en-US" baseline="0" dirty="0" smtClean="0"/>
              <a:t>.  It is a measurement from the data extracted according to </a:t>
            </a:r>
            <a:r>
              <a:rPr lang="en-US" baseline="0" dirty="0" err="1" smtClean="0"/>
              <a:t>x_t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84</a:t>
            </a:fld>
            <a:endParaRPr lang="en-US"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OBSERVATION MODEL tells</a:t>
            </a:r>
            <a:r>
              <a:rPr lang="en-US" baseline="0" dirty="0" smtClean="0"/>
              <a:t> us how likely it is that we should see these particular observed histograms.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It will compare the observations we’ve just extracted to a KNOWN COLOR MODEL</a:t>
            </a:r>
          </a:p>
          <a:p>
            <a:r>
              <a:rPr lang="en-US" baseline="0" dirty="0" smtClean="0"/>
              <a:t>-using an exponential comparison of the distance between observed histogram and known color model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-KL divergence provides a way of measuring similarity between histograms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-We can obtain the KNOWN COLOR MODEL in a variety of ways. One is to construct it from the </a:t>
            </a:r>
            <a:r>
              <a:rPr lang="en-US" baseline="0" dirty="0" err="1" smtClean="0"/>
              <a:t>intitial</a:t>
            </a:r>
            <a:r>
              <a:rPr lang="en-US" baseline="0" dirty="0" smtClean="0"/>
              <a:t> frame.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85</a:t>
            </a:fld>
            <a:endParaRPr lang="en-US"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The OBSERVATION MODEL for each particle P(</a:t>
            </a:r>
            <a:r>
              <a:rPr lang="en-US" baseline="0" dirty="0" err="1" smtClean="0"/>
              <a:t>zt|xt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+will return a high value if we expected to see such a histogram</a:t>
            </a:r>
          </a:p>
          <a:p>
            <a:r>
              <a:rPr lang="en-US" baseline="0" dirty="0" smtClean="0"/>
              <a:t>-Will return a low value if the histogram did not match the expected model</a:t>
            </a:r>
          </a:p>
          <a:p>
            <a:pPr>
              <a:buFontTx/>
              <a:buChar char="-"/>
            </a:pPr>
            <a:endParaRPr lang="en-US" baseline="0" dirty="0" smtClean="0"/>
          </a:p>
          <a:p>
            <a:pPr>
              <a:buFontTx/>
              <a:buNone/>
            </a:pPr>
            <a:r>
              <a:rPr lang="en-US" baseline="0" dirty="0" smtClean="0"/>
              <a:t>-Visually, you can see that the BLUE observation is much closer to the known color model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86</a:t>
            </a:fld>
            <a:endParaRPr lang="en-US"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Now,</a:t>
            </a:r>
            <a:r>
              <a:rPr lang="en-US" baseline="0" dirty="0" smtClean="0"/>
              <a:t> we assign these values from the observation model to the particle weights.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Thus, we reward a good estimate with a high weight.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penalize a bad estimate with a poor weight.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87</a:t>
            </a:fld>
            <a:endParaRPr 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Applying</a:t>
            </a:r>
            <a:r>
              <a:rPr lang="en-US" baseline="0" dirty="0" smtClean="0"/>
              <a:t> the observation model to each of the particles, we now have an updated distribution!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high weight particles are centered well on the girl, while lower weight particles are on the periphery.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88</a:t>
            </a:fld>
            <a:endParaRPr lang="en-US"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Now, the</a:t>
            </a:r>
            <a:r>
              <a:rPr lang="en-US" baseline="0" dirty="0" smtClean="0"/>
              <a:t> newly weighted particle set represents our new posterior distribution,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in turn represents out belief about the state of the object we want to track.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89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Another way to categorize tracking approaches is how they handle multiple objects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Having many objects in the scene can be confusing.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 you:</a:t>
            </a:r>
          </a:p>
          <a:p>
            <a:r>
              <a:rPr lang="en-US" baseline="0" dirty="0" smtClean="0"/>
              <a:t>*model multiple object paths</a:t>
            </a:r>
          </a:p>
          <a:p>
            <a:r>
              <a:rPr lang="en-US" baseline="0" dirty="0" smtClean="0"/>
              <a:t>*associate data (object detections) to the correct path?</a:t>
            </a:r>
          </a:p>
          <a:p>
            <a:endParaRPr lang="en-US" baseline="0" dirty="0" smtClean="0"/>
          </a:p>
          <a:p>
            <a:r>
              <a:rPr lang="en-US" baseline="0" dirty="0" smtClean="0"/>
              <a:t>2 general approaches:</a:t>
            </a:r>
          </a:p>
          <a:p>
            <a:endParaRPr lang="en-US" dirty="0" smtClean="0"/>
          </a:p>
          <a:p>
            <a:r>
              <a:rPr lang="en-US" dirty="0" smtClean="0"/>
              <a:t>Parallel</a:t>
            </a:r>
            <a:r>
              <a:rPr lang="en-US" baseline="0" dirty="0" smtClean="0"/>
              <a:t> trackers</a:t>
            </a:r>
          </a:p>
          <a:p>
            <a:r>
              <a:rPr lang="en-US" baseline="0" dirty="0" smtClean="0"/>
              <a:t>@click (cross-over is a difficult problem for trackers!)</a:t>
            </a:r>
          </a:p>
          <a:p>
            <a:endParaRPr lang="en-US" baseline="0" dirty="0" smtClean="0"/>
          </a:p>
          <a:p>
            <a:r>
              <a:rPr lang="en-US" baseline="0" dirty="0" smtClean="0"/>
              <a:t>Joint state trackers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You could take maximum likelihood, but this</a:t>
            </a:r>
            <a:r>
              <a:rPr lang="en-US" baseline="0" dirty="0" smtClean="0"/>
              <a:t> is noisy, and defeats the purpose of the particle filter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Confidence of your estimate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discrete labels -&gt; for example if one element of your state is used to label 3 people {1,2,3}, you don’t want the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90</a:t>
            </a:fld>
            <a:endParaRPr lang="en-US"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91</a:t>
            </a:fld>
            <a:endParaRPr lang="en-US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92</a:t>
            </a:fld>
            <a:endParaRPr 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93</a:t>
            </a:fld>
            <a:endParaRPr lang="en-US"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objects,</a:t>
            </a:r>
            <a:r>
              <a:rPr lang="en-US" baseline="0" dirty="0" smtClean="0"/>
              <a:t> C=3 possible states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-as parallel trackers, cost is 3C = 9 </a:t>
            </a:r>
          </a:p>
          <a:p>
            <a:r>
              <a:rPr lang="en-US" baseline="0" dirty="0" smtClean="0"/>
              <a:t>-as a joint tracker, cost is C^3 = 27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94</a:t>
            </a:fld>
            <a:endParaRPr lang="en-US"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95</a:t>
            </a:fld>
            <a:endParaRPr lang="en-US"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96</a:t>
            </a:fld>
            <a:endParaRPr lang="en-US"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</a:t>
            </a:r>
            <a:r>
              <a:rPr lang="en-US" baseline="0" dirty="0" smtClean="0"/>
              <a:t> results from our homework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Sequence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Toy 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97</a:t>
            </a:fld>
            <a:endParaRPr lang="en-US" dirty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Remember this example?</a:t>
            </a:r>
            <a:r>
              <a:rPr lang="en-US" baseline="0" dirty="0" smtClean="0"/>
              <a:t> 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couldn’t handle it!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BECAUSE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Nonlinearity</a:t>
            </a:r>
            <a:r>
              <a:rPr lang="en-US" baseline="0" dirty="0" smtClean="0"/>
              <a:t> in the motion for some reason – like the ball hitting the wall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@ UNIMODAL – must represent the belief about ball location as a single </a:t>
            </a:r>
            <a:r>
              <a:rPr lang="en-US" baseline="0" dirty="0" err="1" smtClean="0"/>
              <a:t>gaussian</a:t>
            </a:r>
            <a:endParaRPr lang="en-US" baseline="0" dirty="0" smtClean="0"/>
          </a:p>
          <a:p>
            <a:r>
              <a:rPr lang="en-US" baseline="0" dirty="0" smtClean="0"/>
              <a:t>@ DYNAMICS – linear dynamics fail us in this case</a:t>
            </a:r>
          </a:p>
          <a:p>
            <a:endParaRPr lang="en-US" baseline="0" dirty="0"/>
          </a:p>
          <a:p>
            <a:r>
              <a:rPr lang="en-US" baseline="0" dirty="0" smtClean="0"/>
              <a:t>But, the particle filter can!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1092C-2205-4704-B206-CBBC7176A506}" type="slidenum">
              <a:rPr lang="en-US" smtClean="0"/>
              <a:pPr/>
              <a:t>98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PhD Defense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6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PhD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Tm="6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dirty="0" smtClean="0"/>
              <a:t>PhD Defense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6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PhD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 advTm="6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PhD Defense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6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dirty="0" smtClean="0"/>
              <a:t>PhD Defense</a:t>
            </a:r>
            <a:endParaRPr lang="en-US" dirty="0"/>
          </a:p>
        </p:txBody>
      </p:sp>
    </p:spTree>
  </p:cSld>
  <p:clrMapOvr>
    <a:masterClrMapping/>
  </p:clrMapOvr>
  <p:transition advTm="6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dirty="0" smtClean="0"/>
              <a:t>PhD Defense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 advTm="6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PhD Defense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Tm="6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PhD Defense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Tm="6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PhD Defense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 advTm="6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dirty="0" smtClean="0"/>
              <a:t>PhD Defense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6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February 2, 2007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PhD Defense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0A98345-B136-4615-8E41-DA94BF5F79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 advTm="6000"/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oleObject" Target="../embeddings/oleObject16.bin"/><Relationship Id="rId18" Type="http://schemas.openxmlformats.org/officeDocument/2006/relationships/oleObject" Target="../embeddings/oleObject21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oleObject" Target="../embeddings/oleObject15.bin"/><Relationship Id="rId17" Type="http://schemas.openxmlformats.org/officeDocument/2006/relationships/oleObject" Target="../embeddings/oleObject20.bin"/><Relationship Id="rId2" Type="http://schemas.openxmlformats.org/officeDocument/2006/relationships/control" Target="../activeX/activeX9.xml"/><Relationship Id="rId16" Type="http://schemas.openxmlformats.org/officeDocument/2006/relationships/oleObject" Target="../embeddings/oleObject19.bin"/><Relationship Id="rId20" Type="http://schemas.openxmlformats.org/officeDocument/2006/relationships/image" Target="../media/image28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19.jpe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7.png"/><Relationship Id="rId15" Type="http://schemas.openxmlformats.org/officeDocument/2006/relationships/oleObject" Target="../embeddings/oleObject18.bin"/><Relationship Id="rId10" Type="http://schemas.openxmlformats.org/officeDocument/2006/relationships/oleObject" Target="../embeddings/oleObject13.bin"/><Relationship Id="rId19" Type="http://schemas.openxmlformats.org/officeDocument/2006/relationships/oleObject" Target="../embeddings/oleObject22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1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4.bin"/><Relationship Id="rId2" Type="http://schemas.openxmlformats.org/officeDocument/2006/relationships/control" Target="../activeX/activeX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0.wmf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2.wmf"/><Relationship Id="rId4" Type="http://schemas.openxmlformats.org/officeDocument/2006/relationships/notesSlide" Target="../notesSlides/notesSlide11.xml"/><Relationship Id="rId9" Type="http://schemas.openxmlformats.org/officeDocument/2006/relationships/oleObject" Target="../embeddings/oleObject2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wmf"/><Relationship Id="rId2" Type="http://schemas.openxmlformats.org/officeDocument/2006/relationships/control" Target="../activeX/activeX1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8.bin"/><Relationship Id="rId2" Type="http://schemas.openxmlformats.org/officeDocument/2006/relationships/control" Target="../activeX/activeX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diagramColors" Target="../diagrams/colors3.xml"/><Relationship Id="rId18" Type="http://schemas.openxmlformats.org/officeDocument/2006/relationships/oleObject" Target="../embeddings/oleObject30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9.bin"/><Relationship Id="rId12" Type="http://schemas.openxmlformats.org/officeDocument/2006/relationships/diagramQuickStyle" Target="../diagrams/quickStyle3.xml"/><Relationship Id="rId17" Type="http://schemas.openxmlformats.org/officeDocument/2006/relationships/image" Target="../media/image52.png"/><Relationship Id="rId2" Type="http://schemas.openxmlformats.org/officeDocument/2006/relationships/control" Target="../activeX/activeX15.xml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8.png"/><Relationship Id="rId11" Type="http://schemas.openxmlformats.org/officeDocument/2006/relationships/diagramLayout" Target="../diagrams/layout3.xml"/><Relationship Id="rId5" Type="http://schemas.openxmlformats.org/officeDocument/2006/relationships/image" Target="../media/image47.png"/><Relationship Id="rId15" Type="http://schemas.openxmlformats.org/officeDocument/2006/relationships/image" Target="../media/image50.png"/><Relationship Id="rId10" Type="http://schemas.openxmlformats.org/officeDocument/2006/relationships/diagramData" Target="../diagrams/data3.xml"/><Relationship Id="rId19" Type="http://schemas.openxmlformats.org/officeDocument/2006/relationships/image" Target="../media/image53.jpe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9.jpeg"/><Relationship Id="rId14" Type="http://schemas.microsoft.com/office/2007/relationships/diagramDrawing" Target="../diagrams/drawing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wmf"/><Relationship Id="rId2" Type="http://schemas.openxmlformats.org/officeDocument/2006/relationships/control" Target="../activeX/activeX1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wmf"/><Relationship Id="rId2" Type="http://schemas.openxmlformats.org/officeDocument/2006/relationships/control" Target="../activeX/activeX18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wmf"/><Relationship Id="rId2" Type="http://schemas.openxmlformats.org/officeDocument/2006/relationships/control" Target="../activeX/activeX19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wmf"/><Relationship Id="rId2" Type="http://schemas.openxmlformats.org/officeDocument/2006/relationships/control" Target="../activeX/activeX20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64.png"/><Relationship Id="rId10" Type="http://schemas.openxmlformats.org/officeDocument/2006/relationships/image" Target="../media/image72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7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4.wmf"/><Relationship Id="rId2" Type="http://schemas.openxmlformats.org/officeDocument/2006/relationships/control" Target="../activeX/activeX2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64.png"/><Relationship Id="rId10" Type="http://schemas.openxmlformats.org/officeDocument/2006/relationships/image" Target="../media/image76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75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81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41.bin"/><Relationship Id="rId2" Type="http://schemas.openxmlformats.org/officeDocument/2006/relationships/control" Target="../activeX/activeX2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80.wmf"/><Relationship Id="rId5" Type="http://schemas.openxmlformats.org/officeDocument/2006/relationships/image" Target="../media/image64.png"/><Relationship Id="rId10" Type="http://schemas.openxmlformats.org/officeDocument/2006/relationships/oleObject" Target="../embeddings/oleObject40.bin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79.wmf"/><Relationship Id="rId1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2.bin"/><Relationship Id="rId2" Type="http://schemas.openxmlformats.org/officeDocument/2006/relationships/control" Target="../activeX/activeX2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7.png"/><Relationship Id="rId11" Type="http://schemas.openxmlformats.org/officeDocument/2006/relationships/image" Target="../media/image88.png"/><Relationship Id="rId5" Type="http://schemas.openxmlformats.org/officeDocument/2006/relationships/image" Target="../media/image86.png"/><Relationship Id="rId10" Type="http://schemas.openxmlformats.org/officeDocument/2006/relationships/image" Target="../media/image85.wmf"/><Relationship Id="rId4" Type="http://schemas.openxmlformats.org/officeDocument/2006/relationships/notesSlide" Target="../notesSlides/notesSlide24.xml"/><Relationship Id="rId9" Type="http://schemas.openxmlformats.org/officeDocument/2006/relationships/oleObject" Target="../embeddings/oleObject4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2.png"/><Relationship Id="rId2" Type="http://schemas.openxmlformats.org/officeDocument/2006/relationships/control" Target="../activeX/activeX2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control" Target="../activeX/activeX25.xml"/><Relationship Id="rId1" Type="http://schemas.openxmlformats.org/officeDocument/2006/relationships/vmlDrawing" Target="../drawings/vmlDrawing25.v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94.png"/><Relationship Id="rId4" Type="http://schemas.openxmlformats.org/officeDocument/2006/relationships/notesSlide" Target="../notesSlides/notesSlide26.xml"/><Relationship Id="rId9" Type="http://schemas.microsoft.com/office/2007/relationships/diagramDrawing" Target="../diagrams/drawing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03.png"/><Relationship Id="rId2" Type="http://schemas.openxmlformats.org/officeDocument/2006/relationships/control" Target="../activeX/activeX2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9.wmf"/><Relationship Id="rId11" Type="http://schemas.openxmlformats.org/officeDocument/2006/relationships/image" Target="../media/image102.jpeg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101.wmf"/><Relationship Id="rId4" Type="http://schemas.openxmlformats.org/officeDocument/2006/relationships/notesSlide" Target="../notesSlides/notesSlide28.xml"/><Relationship Id="rId9" Type="http://schemas.openxmlformats.org/officeDocument/2006/relationships/oleObject" Target="../embeddings/oleObject4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8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111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110.wmf"/><Relationship Id="rId2" Type="http://schemas.openxmlformats.org/officeDocument/2006/relationships/control" Target="../activeX/activeX29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109.wmf"/><Relationship Id="rId4" Type="http://schemas.openxmlformats.org/officeDocument/2006/relationships/notesSlide" Target="../notesSlides/notesSlide30.xml"/><Relationship Id="rId9" Type="http://schemas.openxmlformats.org/officeDocument/2006/relationships/oleObject" Target="../embeddings/oleObject4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2.bin"/><Relationship Id="rId2" Type="http://schemas.openxmlformats.org/officeDocument/2006/relationships/control" Target="../activeX/activeX30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3.wmf"/><Relationship Id="rId11" Type="http://schemas.openxmlformats.org/officeDocument/2006/relationships/image" Target="../media/image115.png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109.wmf"/><Relationship Id="rId4" Type="http://schemas.openxmlformats.org/officeDocument/2006/relationships/notesSlide" Target="../notesSlides/notesSlide31.xml"/><Relationship Id="rId9" Type="http://schemas.openxmlformats.org/officeDocument/2006/relationships/oleObject" Target="../embeddings/oleObject5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5.bin"/><Relationship Id="rId2" Type="http://schemas.openxmlformats.org/officeDocument/2006/relationships/control" Target="../activeX/activeX3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7.wmf"/><Relationship Id="rId11" Type="http://schemas.openxmlformats.org/officeDocument/2006/relationships/image" Target="../media/image119.png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109.wmf"/><Relationship Id="rId4" Type="http://schemas.openxmlformats.org/officeDocument/2006/relationships/notesSlide" Target="../notesSlides/notesSlide32.xml"/><Relationship Id="rId9" Type="http://schemas.openxmlformats.org/officeDocument/2006/relationships/oleObject" Target="../embeddings/oleObject5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61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122.wmf"/><Relationship Id="rId2" Type="http://schemas.openxmlformats.org/officeDocument/2006/relationships/control" Target="../activeX/activeX3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5" Type="http://schemas.openxmlformats.org/officeDocument/2006/relationships/image" Target="../media/image123.png"/><Relationship Id="rId10" Type="http://schemas.openxmlformats.org/officeDocument/2006/relationships/image" Target="../media/image121.wmf"/><Relationship Id="rId4" Type="http://schemas.openxmlformats.org/officeDocument/2006/relationships/notesSlide" Target="../notesSlides/notesSlide33.xml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10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66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100.wmf"/><Relationship Id="rId2" Type="http://schemas.openxmlformats.org/officeDocument/2006/relationships/control" Target="../activeX/activeX3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image" Target="../media/image82.png"/><Relationship Id="rId10" Type="http://schemas.openxmlformats.org/officeDocument/2006/relationships/image" Target="../media/image125.wmf"/><Relationship Id="rId4" Type="http://schemas.openxmlformats.org/officeDocument/2006/relationships/notesSlide" Target="../notesSlides/notesSlide34.xml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10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71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114.wmf"/><Relationship Id="rId2" Type="http://schemas.openxmlformats.org/officeDocument/2006/relationships/control" Target="../activeX/activeX3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image" Target="../media/image128.png"/><Relationship Id="rId10" Type="http://schemas.openxmlformats.org/officeDocument/2006/relationships/image" Target="../media/image127.wmf"/><Relationship Id="rId4" Type="http://schemas.openxmlformats.org/officeDocument/2006/relationships/notesSlide" Target="../notesSlides/notesSlide35.xml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121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oleObject" Target="../embeddings/oleObject76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131.wmf"/><Relationship Id="rId17" Type="http://schemas.openxmlformats.org/officeDocument/2006/relationships/image" Target="../media/image134.png"/><Relationship Id="rId2" Type="http://schemas.openxmlformats.org/officeDocument/2006/relationships/control" Target="../activeX/activeX35.xml"/><Relationship Id="rId16" Type="http://schemas.openxmlformats.org/officeDocument/2006/relationships/image" Target="../media/image133.w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75.bin"/><Relationship Id="rId5" Type="http://schemas.openxmlformats.org/officeDocument/2006/relationships/oleObject" Target="../embeddings/oleObject72.bin"/><Relationship Id="rId15" Type="http://schemas.openxmlformats.org/officeDocument/2006/relationships/oleObject" Target="../embeddings/oleObject77.bin"/><Relationship Id="rId10" Type="http://schemas.openxmlformats.org/officeDocument/2006/relationships/image" Target="../media/image130.wmf"/><Relationship Id="rId4" Type="http://schemas.openxmlformats.org/officeDocument/2006/relationships/notesSlide" Target="../notesSlides/notesSlide36.xml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132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132.wmf"/><Relationship Id="rId17" Type="http://schemas.openxmlformats.org/officeDocument/2006/relationships/image" Target="../media/image84.png"/><Relationship Id="rId2" Type="http://schemas.openxmlformats.org/officeDocument/2006/relationships/control" Target="../activeX/activeX36.xml"/><Relationship Id="rId16" Type="http://schemas.openxmlformats.org/officeDocument/2006/relationships/image" Target="../media/image830.png"/><Relationship Id="rId20" Type="http://schemas.openxmlformats.org/officeDocument/2006/relationships/image" Target="../media/image136.png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5" Type="http://schemas.openxmlformats.org/officeDocument/2006/relationships/image" Target="../media/image820.png"/><Relationship Id="rId10" Type="http://schemas.openxmlformats.org/officeDocument/2006/relationships/image" Target="../media/image131.wmf"/><Relationship Id="rId19" Type="http://schemas.openxmlformats.org/officeDocument/2006/relationships/image" Target="../media/image860.png"/><Relationship Id="rId4" Type="http://schemas.openxmlformats.org/officeDocument/2006/relationships/notesSlide" Target="../notesSlides/notesSlide37.xml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image" Target="../media/image138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133.wmf"/><Relationship Id="rId2" Type="http://schemas.openxmlformats.org/officeDocument/2006/relationships/control" Target="../activeX/activeX3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108.wmf"/><Relationship Id="rId4" Type="http://schemas.openxmlformats.org/officeDocument/2006/relationships/notesSlide" Target="../notesSlides/notesSlide38.xml"/><Relationship Id="rId9" Type="http://schemas.openxmlformats.org/officeDocument/2006/relationships/oleObject" Target="../embeddings/oleObject8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90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107.wmf"/><Relationship Id="rId2" Type="http://schemas.openxmlformats.org/officeDocument/2006/relationships/control" Target="../activeX/activeX38.xml"/><Relationship Id="rId16" Type="http://schemas.openxmlformats.org/officeDocument/2006/relationships/image" Target="../media/image143.png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5" Type="http://schemas.openxmlformats.org/officeDocument/2006/relationships/image" Target="../media/image142.png"/><Relationship Id="rId10" Type="http://schemas.openxmlformats.org/officeDocument/2006/relationships/image" Target="../media/image141.wmf"/><Relationship Id="rId4" Type="http://schemas.openxmlformats.org/officeDocument/2006/relationships/notesSlide" Target="../notesSlides/notesSlide39.xml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10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145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145.wmf"/><Relationship Id="rId2" Type="http://schemas.openxmlformats.org/officeDocument/2006/relationships/control" Target="../activeX/activeX39.xml"/><Relationship Id="rId16" Type="http://schemas.openxmlformats.org/officeDocument/2006/relationships/image" Target="../media/image146.png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image" Target="../media/image930.png"/><Relationship Id="rId10" Type="http://schemas.openxmlformats.org/officeDocument/2006/relationships/image" Target="../media/image109.wmf"/><Relationship Id="rId4" Type="http://schemas.openxmlformats.org/officeDocument/2006/relationships/notesSlide" Target="../notesSlides/notesSlide40.xml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9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99.bin"/><Relationship Id="rId18" Type="http://schemas.openxmlformats.org/officeDocument/2006/relationships/image" Target="../media/image11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48.wmf"/><Relationship Id="rId17" Type="http://schemas.openxmlformats.org/officeDocument/2006/relationships/oleObject" Target="../embeddings/oleObject101.bin"/><Relationship Id="rId2" Type="http://schemas.openxmlformats.org/officeDocument/2006/relationships/control" Target="../activeX/activeX40.xml"/><Relationship Id="rId16" Type="http://schemas.openxmlformats.org/officeDocument/2006/relationships/image" Target="../media/image150.wmf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109.wmf"/><Relationship Id="rId19" Type="http://schemas.openxmlformats.org/officeDocument/2006/relationships/image" Target="../media/image151.png"/><Relationship Id="rId4" Type="http://schemas.openxmlformats.org/officeDocument/2006/relationships/notesSlide" Target="../notesSlides/notesSlide41.xml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49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153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10.wmf"/><Relationship Id="rId2" Type="http://schemas.openxmlformats.org/officeDocument/2006/relationships/control" Target="../activeX/activeX4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109.wmf"/><Relationship Id="rId4" Type="http://schemas.openxmlformats.org/officeDocument/2006/relationships/notesSlide" Target="../notesSlides/notesSlide42.xml"/><Relationship Id="rId9" Type="http://schemas.openxmlformats.org/officeDocument/2006/relationships/oleObject" Target="../embeddings/oleObject10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video" Target="../media/media1.wmv"/><Relationship Id="rId7" Type="http://schemas.openxmlformats.org/officeDocument/2006/relationships/image" Target="../media/image155.png"/><Relationship Id="rId2" Type="http://schemas.microsoft.com/office/2007/relationships/media" Target="../media/media1.wmv"/><Relationship Id="rId1" Type="http://schemas.openxmlformats.org/officeDocument/2006/relationships/vmlDrawing" Target="../drawings/vmlDrawing42.vml"/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4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3" Type="http://schemas.openxmlformats.org/officeDocument/2006/relationships/video" Target="../media/media2.avi"/><Relationship Id="rId7" Type="http://schemas.openxmlformats.org/officeDocument/2006/relationships/slideLayout" Target="../slideLayouts/slideLayout2.xml"/><Relationship Id="rId2" Type="http://schemas.microsoft.com/office/2007/relationships/media" Target="../media/media2.avi"/><Relationship Id="rId1" Type="http://schemas.openxmlformats.org/officeDocument/2006/relationships/vmlDrawing" Target="../drawings/vmlDrawing43.vml"/><Relationship Id="rId6" Type="http://schemas.openxmlformats.org/officeDocument/2006/relationships/control" Target="../activeX/activeX43.xml"/><Relationship Id="rId11" Type="http://schemas.openxmlformats.org/officeDocument/2006/relationships/image" Target="../media/image160.png"/><Relationship Id="rId5" Type="http://schemas.openxmlformats.org/officeDocument/2006/relationships/video" Target="../media/media3.avi"/><Relationship Id="rId10" Type="http://schemas.openxmlformats.org/officeDocument/2006/relationships/image" Target="../media/image159.png"/><Relationship Id="rId4" Type="http://schemas.microsoft.com/office/2007/relationships/media" Target="../media/media3.avi"/><Relationship Id="rId9" Type="http://schemas.openxmlformats.org/officeDocument/2006/relationships/image" Target="../media/image15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0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4.png"/><Relationship Id="rId12" Type="http://schemas.openxmlformats.org/officeDocument/2006/relationships/image" Target="../media/image161.wmf"/><Relationship Id="rId2" Type="http://schemas.openxmlformats.org/officeDocument/2006/relationships/control" Target="../activeX/activeX44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63.png"/><Relationship Id="rId11" Type="http://schemas.openxmlformats.org/officeDocument/2006/relationships/oleObject" Target="../embeddings/oleObject107.bin"/><Relationship Id="rId5" Type="http://schemas.openxmlformats.org/officeDocument/2006/relationships/image" Target="../media/image162.png"/><Relationship Id="rId10" Type="http://schemas.openxmlformats.org/officeDocument/2006/relationships/image" Target="../media/image114.wmf"/><Relationship Id="rId4" Type="http://schemas.openxmlformats.org/officeDocument/2006/relationships/notesSlide" Target="../notesSlides/notesSlide45.xml"/><Relationship Id="rId9" Type="http://schemas.openxmlformats.org/officeDocument/2006/relationships/oleObject" Target="../embeddings/oleObject10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8.png"/><Relationship Id="rId2" Type="http://schemas.openxmlformats.org/officeDocument/2006/relationships/control" Target="../activeX/activeX45.xml"/><Relationship Id="rId1" Type="http://schemas.openxmlformats.org/officeDocument/2006/relationships/vmlDrawing" Target="../drawings/vmlDrawing45.vml"/><Relationship Id="rId6" Type="http://schemas.openxmlformats.org/officeDocument/2006/relationships/hyperlink" Target="http://www.sciweavers.org/external_ieee.php?u=http://www.vision.ee.ethz.ch/~bremicha/tracking/iccv09.pdf" TargetMode="External"/><Relationship Id="rId5" Type="http://schemas.openxmlformats.org/officeDocument/2006/relationships/image" Target="../media/image167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46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47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control" Target="../activeX/activeX48.xml"/><Relationship Id="rId1" Type="http://schemas.openxmlformats.org/officeDocument/2006/relationships/vmlDrawing" Target="../drawings/vmlDrawing48.v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68.png"/><Relationship Id="rId4" Type="http://schemas.openxmlformats.org/officeDocument/2006/relationships/notesSlide" Target="../notesSlides/notesSlide49.xml"/><Relationship Id="rId9" Type="http://schemas.microsoft.com/office/2007/relationships/diagramDrawing" Target="../diagrams/drawin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weavers.org/external_ieee.php?u=http://www.vision.ee.ethz.ch/~bremicha/tracking/iccv09.pdf" TargetMode="External"/><Relationship Id="rId3" Type="http://schemas.openxmlformats.org/officeDocument/2006/relationships/video" Target="../media/media4.avi"/><Relationship Id="rId7" Type="http://schemas.openxmlformats.org/officeDocument/2006/relationships/image" Target="../media/image169.png"/><Relationship Id="rId2" Type="http://schemas.microsoft.com/office/2007/relationships/media" Target="../media/media4.avi"/><Relationship Id="rId1" Type="http://schemas.openxmlformats.org/officeDocument/2006/relationships/vmlDrawing" Target="../drawings/vmlDrawing49.v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49.xml"/><Relationship Id="rId9" Type="http://schemas.openxmlformats.org/officeDocument/2006/relationships/image" Target="../media/image1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50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68.png"/><Relationship Id="rId5" Type="http://schemas.openxmlformats.org/officeDocument/2006/relationships/image" Target="../media/image170.jpe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51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5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1.wmf"/><Relationship Id="rId2" Type="http://schemas.openxmlformats.org/officeDocument/2006/relationships/control" Target="../activeX/activeX53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168.png"/><Relationship Id="rId5" Type="http://schemas.openxmlformats.org/officeDocument/2006/relationships/image" Target="../media/image173.png"/><Relationship Id="rId10" Type="http://schemas.openxmlformats.org/officeDocument/2006/relationships/image" Target="../media/image174.png"/><Relationship Id="rId4" Type="http://schemas.openxmlformats.org/officeDocument/2006/relationships/notesSlide" Target="../notesSlides/notesSlide54.xml"/><Relationship Id="rId9" Type="http://schemas.openxmlformats.org/officeDocument/2006/relationships/image" Target="../media/image172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1.wmf"/><Relationship Id="rId2" Type="http://schemas.openxmlformats.org/officeDocument/2006/relationships/control" Target="../activeX/activeX54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notesSlide" Target="../notesSlides/notesSlide55.xml"/><Relationship Id="rId9" Type="http://schemas.openxmlformats.org/officeDocument/2006/relationships/image" Target="../media/image172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55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6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56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68.png"/><Relationship Id="rId5" Type="http://schemas.openxmlformats.org/officeDocument/2006/relationships/image" Target="../media/image175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57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68.png"/><Relationship Id="rId5" Type="http://schemas.openxmlformats.org/officeDocument/2006/relationships/image" Target="../media/image176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58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68.png"/><Relationship Id="rId5" Type="http://schemas.openxmlformats.org/officeDocument/2006/relationships/image" Target="../media/image177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5.v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0.png"/><Relationship Id="rId2" Type="http://schemas.openxmlformats.org/officeDocument/2006/relationships/control" Target="../activeX/activeX59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60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video" Target="../media/media5.avi"/><Relationship Id="rId7" Type="http://schemas.openxmlformats.org/officeDocument/2006/relationships/image" Target="../media/image181.png"/><Relationship Id="rId2" Type="http://schemas.microsoft.com/office/2007/relationships/media" Target="../media/media5.avi"/><Relationship Id="rId1" Type="http://schemas.openxmlformats.org/officeDocument/2006/relationships/vmlDrawing" Target="../drawings/vmlDrawing61.v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6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video" Target="../media/media6.avi"/><Relationship Id="rId7" Type="http://schemas.openxmlformats.org/officeDocument/2006/relationships/image" Target="../media/image182.png"/><Relationship Id="rId2" Type="http://schemas.microsoft.com/office/2007/relationships/media" Target="../media/media6.avi"/><Relationship Id="rId1" Type="http://schemas.openxmlformats.org/officeDocument/2006/relationships/vmlDrawing" Target="../drawings/vmlDrawing62.v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6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video" Target="../media/media7.avi"/><Relationship Id="rId7" Type="http://schemas.openxmlformats.org/officeDocument/2006/relationships/image" Target="../media/image183.png"/><Relationship Id="rId2" Type="http://schemas.microsoft.com/office/2007/relationships/media" Target="../media/media7.avi"/><Relationship Id="rId1" Type="http://schemas.openxmlformats.org/officeDocument/2006/relationships/vmlDrawing" Target="../drawings/vmlDrawing63.vml"/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6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video" Target="../media/media8.avi"/><Relationship Id="rId7" Type="http://schemas.openxmlformats.org/officeDocument/2006/relationships/image" Target="../media/image184.png"/><Relationship Id="rId2" Type="http://schemas.microsoft.com/office/2007/relationships/media" Target="../media/media8.avi"/><Relationship Id="rId1" Type="http://schemas.openxmlformats.org/officeDocument/2006/relationships/vmlDrawing" Target="../drawings/vmlDrawing64.v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6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video" Target="../media/media9.avi"/><Relationship Id="rId7" Type="http://schemas.openxmlformats.org/officeDocument/2006/relationships/image" Target="../media/image185.png"/><Relationship Id="rId2" Type="http://schemas.microsoft.com/office/2007/relationships/media" Target="../media/media9.avi"/><Relationship Id="rId1" Type="http://schemas.openxmlformats.org/officeDocument/2006/relationships/vmlDrawing" Target="../drawings/vmlDrawing65.v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6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video" Target="../media/media10.avi"/><Relationship Id="rId7" Type="http://schemas.openxmlformats.org/officeDocument/2006/relationships/image" Target="../media/image186.jpeg"/><Relationship Id="rId2" Type="http://schemas.microsoft.com/office/2007/relationships/media" Target="../media/media10.avi"/><Relationship Id="rId1" Type="http://schemas.openxmlformats.org/officeDocument/2006/relationships/vmlDrawing" Target="../drawings/vmlDrawing66.vml"/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6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12.bin"/><Relationship Id="rId2" Type="http://schemas.openxmlformats.org/officeDocument/2006/relationships/control" Target="../activeX/activeX67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68.png"/><Relationship Id="rId4" Type="http://schemas.openxmlformats.org/officeDocument/2006/relationships/notesSlide" Target="../notesSlides/notesSlide68.xml"/><Relationship Id="rId9" Type="http://schemas.openxmlformats.org/officeDocument/2006/relationships/image" Target="../media/image174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0.wmf"/><Relationship Id="rId2" Type="http://schemas.openxmlformats.org/officeDocument/2006/relationships/control" Target="../activeX/activeX68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188.png"/><Relationship Id="rId10" Type="http://schemas.openxmlformats.org/officeDocument/2006/relationships/image" Target="../media/image168.png"/><Relationship Id="rId4" Type="http://schemas.openxmlformats.org/officeDocument/2006/relationships/notesSlide" Target="../notesSlides/notesSlide69.xml"/><Relationship Id="rId9" Type="http://schemas.openxmlformats.org/officeDocument/2006/relationships/image" Target="../media/image17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69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70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8.png"/><Relationship Id="rId2" Type="http://schemas.openxmlformats.org/officeDocument/2006/relationships/control" Target="../activeX/activeX71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15.bin"/><Relationship Id="rId2" Type="http://schemas.openxmlformats.org/officeDocument/2006/relationships/control" Target="../activeX/activeX7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91.wmf"/><Relationship Id="rId11" Type="http://schemas.openxmlformats.org/officeDocument/2006/relationships/image" Target="../media/image168.png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238.png"/><Relationship Id="rId4" Type="http://schemas.openxmlformats.org/officeDocument/2006/relationships/notesSlide" Target="../notesSlides/notesSlide73.xml"/><Relationship Id="rId9" Type="http://schemas.openxmlformats.org/officeDocument/2006/relationships/image" Target="../media/image2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2.wmf"/><Relationship Id="rId2" Type="http://schemas.openxmlformats.org/officeDocument/2006/relationships/control" Target="../activeX/activeX73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188.png"/><Relationship Id="rId4" Type="http://schemas.openxmlformats.org/officeDocument/2006/relationships/notesSlide" Target="../notesSlides/notesSlide74.xml"/><Relationship Id="rId9" Type="http://schemas.openxmlformats.org/officeDocument/2006/relationships/image" Target="../media/image1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8.png"/><Relationship Id="rId2" Type="http://schemas.openxmlformats.org/officeDocument/2006/relationships/control" Target="../activeX/activeX74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1.wmf"/><Relationship Id="rId2" Type="http://schemas.openxmlformats.org/officeDocument/2006/relationships/control" Target="../activeX/activeX75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117.bin"/><Relationship Id="rId5" Type="http://schemas.openxmlformats.org/officeDocument/2006/relationships/image" Target="../media/image188.png"/><Relationship Id="rId10" Type="http://schemas.openxmlformats.org/officeDocument/2006/relationships/image" Target="../media/image168.png"/><Relationship Id="rId4" Type="http://schemas.openxmlformats.org/officeDocument/2006/relationships/notesSlide" Target="../notesSlides/notesSlide76.xml"/><Relationship Id="rId9" Type="http://schemas.openxmlformats.org/officeDocument/2006/relationships/image" Target="../media/image193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1.wmf"/><Relationship Id="rId2" Type="http://schemas.openxmlformats.org/officeDocument/2006/relationships/control" Target="../activeX/activeX76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119.bin"/><Relationship Id="rId5" Type="http://schemas.openxmlformats.org/officeDocument/2006/relationships/image" Target="../media/image188.png"/><Relationship Id="rId10" Type="http://schemas.openxmlformats.org/officeDocument/2006/relationships/image" Target="../media/image168.png"/><Relationship Id="rId4" Type="http://schemas.openxmlformats.org/officeDocument/2006/relationships/notesSlide" Target="../notesSlides/notesSlide77.xml"/><Relationship Id="rId9" Type="http://schemas.openxmlformats.org/officeDocument/2006/relationships/image" Target="../media/image193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77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68.png"/><Relationship Id="rId5" Type="http://schemas.openxmlformats.org/officeDocument/2006/relationships/image" Target="../media/image194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7.png"/><Relationship Id="rId2" Type="http://schemas.openxmlformats.org/officeDocument/2006/relationships/control" Target="../activeX/activeX78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21.bin"/><Relationship Id="rId4" Type="http://schemas.openxmlformats.org/officeDocument/2006/relationships/notesSlide" Target="../notesSlides/notesSlide79.xml"/><Relationship Id="rId9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control" Target="../activeX/activeX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68.png"/><Relationship Id="rId2" Type="http://schemas.openxmlformats.org/officeDocument/2006/relationships/control" Target="../activeX/activeX79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96.png"/><Relationship Id="rId11" Type="http://schemas.openxmlformats.org/officeDocument/2006/relationships/image" Target="../media/image1890.png"/><Relationship Id="rId5" Type="http://schemas.openxmlformats.org/officeDocument/2006/relationships/image" Target="../media/image188.png"/><Relationship Id="rId10" Type="http://schemas.openxmlformats.org/officeDocument/2006/relationships/image" Target="../media/image195.wmf"/><Relationship Id="rId4" Type="http://schemas.openxmlformats.org/officeDocument/2006/relationships/notesSlide" Target="../notesSlides/notesSlide80.xml"/><Relationship Id="rId9" Type="http://schemas.openxmlformats.org/officeDocument/2006/relationships/oleObject" Target="../embeddings/oleObject123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25.bin"/><Relationship Id="rId2" Type="http://schemas.openxmlformats.org/officeDocument/2006/relationships/control" Target="../activeX/activeX80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97.wmf"/><Relationship Id="rId11" Type="http://schemas.openxmlformats.org/officeDocument/2006/relationships/image" Target="../media/image168.png"/><Relationship Id="rId5" Type="http://schemas.openxmlformats.org/officeDocument/2006/relationships/oleObject" Target="../embeddings/oleObject124.bin"/><Relationship Id="rId10" Type="http://schemas.openxmlformats.org/officeDocument/2006/relationships/image" Target="../media/image238.png"/><Relationship Id="rId4" Type="http://schemas.openxmlformats.org/officeDocument/2006/relationships/notesSlide" Target="../notesSlides/notesSlide81.xml"/><Relationship Id="rId9" Type="http://schemas.openxmlformats.org/officeDocument/2006/relationships/image" Target="../media/image2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81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68.png"/><Relationship Id="rId5" Type="http://schemas.openxmlformats.org/officeDocument/2006/relationships/image" Target="../media/image196.png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8.png"/><Relationship Id="rId2" Type="http://schemas.openxmlformats.org/officeDocument/2006/relationships/control" Target="../activeX/activeX8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1.png"/><Relationship Id="rId12" Type="http://schemas.openxmlformats.org/officeDocument/2006/relationships/image" Target="../media/image168.png"/><Relationship Id="rId2" Type="http://schemas.openxmlformats.org/officeDocument/2006/relationships/control" Target="../activeX/activeX83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00.png"/><Relationship Id="rId11" Type="http://schemas.openxmlformats.org/officeDocument/2006/relationships/image" Target="../media/image203.png"/><Relationship Id="rId5" Type="http://schemas.openxmlformats.org/officeDocument/2006/relationships/image" Target="../media/image199.png"/><Relationship Id="rId10" Type="http://schemas.openxmlformats.org/officeDocument/2006/relationships/image" Target="../media/image273.png"/><Relationship Id="rId4" Type="http://schemas.openxmlformats.org/officeDocument/2006/relationships/notesSlide" Target="../notesSlides/notesSlide84.xml"/><Relationship Id="rId9" Type="http://schemas.openxmlformats.org/officeDocument/2006/relationships/image" Target="../media/image27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1.png"/><Relationship Id="rId12" Type="http://schemas.openxmlformats.org/officeDocument/2006/relationships/image" Target="../media/image2090.png"/><Relationship Id="rId2" Type="http://schemas.openxmlformats.org/officeDocument/2006/relationships/control" Target="../activeX/activeX84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200.png"/><Relationship Id="rId11" Type="http://schemas.openxmlformats.org/officeDocument/2006/relationships/image" Target="../media/image2080.png"/><Relationship Id="rId5" Type="http://schemas.openxmlformats.org/officeDocument/2006/relationships/image" Target="../media/image199.png"/><Relationship Id="rId10" Type="http://schemas.openxmlformats.org/officeDocument/2006/relationships/image" Target="../media/image2070.png"/><Relationship Id="rId4" Type="http://schemas.openxmlformats.org/officeDocument/2006/relationships/notesSlide" Target="../notesSlides/notesSlide85.xml"/><Relationship Id="rId9" Type="http://schemas.openxmlformats.org/officeDocument/2006/relationships/image" Target="../media/image20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1.png"/><Relationship Id="rId12" Type="http://schemas.openxmlformats.org/officeDocument/2006/relationships/image" Target="../media/image2090.png"/><Relationship Id="rId2" Type="http://schemas.openxmlformats.org/officeDocument/2006/relationships/control" Target="../activeX/activeX85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00.png"/><Relationship Id="rId11" Type="http://schemas.openxmlformats.org/officeDocument/2006/relationships/image" Target="../media/image2080.png"/><Relationship Id="rId5" Type="http://schemas.openxmlformats.org/officeDocument/2006/relationships/image" Target="../media/image199.png"/><Relationship Id="rId10" Type="http://schemas.openxmlformats.org/officeDocument/2006/relationships/image" Target="../media/image2070.png"/><Relationship Id="rId4" Type="http://schemas.openxmlformats.org/officeDocument/2006/relationships/notesSlide" Target="../notesSlides/notesSlide86.xml"/><Relationship Id="rId9" Type="http://schemas.openxmlformats.org/officeDocument/2006/relationships/image" Target="../media/image20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26.bin"/><Relationship Id="rId2" Type="http://schemas.openxmlformats.org/officeDocument/2006/relationships/control" Target="../activeX/activeX86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notesSlide" Target="../notesSlides/notesSlide87.xml"/><Relationship Id="rId9" Type="http://schemas.openxmlformats.org/officeDocument/2006/relationships/image" Target="../media/image16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5.wmf"/><Relationship Id="rId2" Type="http://schemas.openxmlformats.org/officeDocument/2006/relationships/control" Target="../activeX/activeX87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127.bin"/><Relationship Id="rId5" Type="http://schemas.openxmlformats.org/officeDocument/2006/relationships/image" Target="../media/image196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8.png"/><Relationship Id="rId2" Type="http://schemas.openxmlformats.org/officeDocument/2006/relationships/control" Target="../activeX/activeX88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1.bin"/><Relationship Id="rId2" Type="http://schemas.openxmlformats.org/officeDocument/2006/relationships/control" Target="../activeX/activeX8.xml"/><Relationship Id="rId16" Type="http://schemas.openxmlformats.org/officeDocument/2006/relationships/oleObject" Target="../embeddings/oleObject10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24.png"/><Relationship Id="rId15" Type="http://schemas.openxmlformats.org/officeDocument/2006/relationships/oleObject" Target="../embeddings/oleObject9.bin"/><Relationship Id="rId10" Type="http://schemas.openxmlformats.org/officeDocument/2006/relationships/oleObject" Target="../embeddings/oleObject4.bin"/><Relationship Id="rId4" Type="http://schemas.openxmlformats.org/officeDocument/2006/relationships/notesSlide" Target="../notesSlides/notesSlide9.xml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8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89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weavers.org/external_ieee.php?u=http://www.vision.ee.ethz.ch/~bremicha/tracking/iccv09.pdf" TargetMode="External"/><Relationship Id="rId3" Type="http://schemas.microsoft.com/office/2007/relationships/media" Target="../media/media11.avi"/><Relationship Id="rId7" Type="http://schemas.openxmlformats.org/officeDocument/2006/relationships/image" Target="../media/image206.png"/><Relationship Id="rId2" Type="http://schemas.openxmlformats.org/officeDocument/2006/relationships/video" Target="NULL" TargetMode="External"/><Relationship Id="rId1" Type="http://schemas.openxmlformats.org/officeDocument/2006/relationships/vmlDrawing" Target="../drawings/vmlDrawing90.vml"/><Relationship Id="rId6" Type="http://schemas.openxmlformats.org/officeDocument/2006/relationships/notesSlide" Target="../notesSlides/notesSlide91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90.xml"/><Relationship Id="rId9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weavers.org/external_ieee.php?u=http://www.vision.ee.ethz.ch/~bremicha/tracking/iccv09.pdf" TargetMode="External"/><Relationship Id="rId3" Type="http://schemas.microsoft.com/office/2007/relationships/media" Target="../media/media11.avi"/><Relationship Id="rId7" Type="http://schemas.openxmlformats.org/officeDocument/2006/relationships/image" Target="../media/image207.png"/><Relationship Id="rId2" Type="http://schemas.openxmlformats.org/officeDocument/2006/relationships/video" Target="NULL" TargetMode="External"/><Relationship Id="rId1" Type="http://schemas.openxmlformats.org/officeDocument/2006/relationships/vmlDrawing" Target="../drawings/vmlDrawing91.vml"/><Relationship Id="rId6" Type="http://schemas.openxmlformats.org/officeDocument/2006/relationships/notesSlide" Target="../notesSlides/notesSlide92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91.xml"/><Relationship Id="rId9" Type="http://schemas.openxmlformats.org/officeDocument/2006/relationships/image" Target="../media/image1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92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93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68.png"/><Relationship Id="rId5" Type="http://schemas.openxmlformats.org/officeDocument/2006/relationships/image" Target="../media/image208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94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video" Target="../media/media12.mpg"/><Relationship Id="rId7" Type="http://schemas.openxmlformats.org/officeDocument/2006/relationships/hyperlink" Target="http://www.robots.ox.ac.uk/~ab/abstracts/ijcv98.html" TargetMode="External"/><Relationship Id="rId2" Type="http://schemas.microsoft.com/office/2007/relationships/media" Target="../media/media12.mpg"/><Relationship Id="rId1" Type="http://schemas.openxmlformats.org/officeDocument/2006/relationships/vmlDrawing" Target="../drawings/vmlDrawing95.vml"/><Relationship Id="rId6" Type="http://schemas.openxmlformats.org/officeDocument/2006/relationships/notesSlide" Target="../notesSlides/notesSlide96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95.xml"/><Relationship Id="rId9" Type="http://schemas.openxmlformats.org/officeDocument/2006/relationships/image" Target="../media/image16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video" Target="../media/media13.avi"/><Relationship Id="rId7" Type="http://schemas.openxmlformats.org/officeDocument/2006/relationships/image" Target="../media/image210.png"/><Relationship Id="rId2" Type="http://schemas.microsoft.com/office/2007/relationships/media" Target="../media/media13.avi"/><Relationship Id="rId1" Type="http://schemas.openxmlformats.org/officeDocument/2006/relationships/vmlDrawing" Target="../drawings/vmlDrawing96.vml"/><Relationship Id="rId6" Type="http://schemas.openxmlformats.org/officeDocument/2006/relationships/notesSlide" Target="../notesSlides/notesSlide97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9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97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168.png"/><Relationship Id="rId4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276600"/>
            <a:ext cx="6781800" cy="25908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COM-711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/>
              <a:t>Selected topics IN Computer vision </a:t>
            </a:r>
            <a:br>
              <a:rPr lang="en-US" sz="3000" dirty="0" smtClean="0"/>
            </a:br>
            <a:r>
              <a:rPr lang="en-US" sz="3000" dirty="0" smtClean="0">
                <a:solidFill>
                  <a:schemeClr val="tx1"/>
                </a:solidFill>
              </a:rPr>
              <a:t>2d tracking part 2/2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Kevin Smith</a:t>
            </a:r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-228600" y="914400"/>
            <a:ext cx="9677400" cy="762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Oct 28, 2011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876800" y="6037975"/>
            <a:ext cx="3810000" cy="685800"/>
          </a:xfrm>
          <a:prstGeom prst="rect">
            <a:avLst/>
          </a:prstGeom>
        </p:spPr>
        <p:txBody>
          <a:bodyPr vert="horz" anchor="ctr">
            <a:normAutofit fontScale="925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kevin.smith@lmc.biol.ethz.ch</a:t>
            </a:r>
          </a:p>
        </p:txBody>
      </p:sp>
      <p:pic>
        <p:nvPicPr>
          <p:cNvPr id="1032193" name="Picture 1" descr="C:\Users\smith\Desktop\CVcourse1\images\email-ic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1058" y="6292701"/>
            <a:ext cx="326742" cy="228600"/>
          </a:xfrm>
          <a:prstGeom prst="rect">
            <a:avLst/>
          </a:prstGeom>
          <a:noFill/>
        </p:spPr>
      </p:pic>
    </p:spTree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Recap: recursive Bayesian filtering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0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447800"/>
            <a:ext cx="8153400" cy="4953000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"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r>
              <a:rPr lang="en-US" sz="2400" b="1" dirty="0" smtClean="0">
                <a:solidFill>
                  <a:schemeClr val="tx2"/>
                </a:solidFill>
              </a:rPr>
              <a:t>Probabilistic Formulation</a:t>
            </a:r>
          </a:p>
          <a:p>
            <a:pPr lvl="1">
              <a:buFont typeface="Wingdings" pitchFamily="2" charset="2"/>
              <a:buChar char=""/>
            </a:pPr>
            <a:endParaRPr lang="en-US" sz="2100" dirty="0" smtClean="0">
              <a:solidFill>
                <a:schemeClr val="tx2"/>
              </a:solidFill>
            </a:endParaRPr>
          </a:p>
          <a:p>
            <a:pPr lvl="1">
              <a:buFont typeface="Wingdings" pitchFamily="2" charset="2"/>
              <a:buChar char=""/>
            </a:pPr>
            <a:endParaRPr lang="en-US" sz="2100" dirty="0" smtClean="0">
              <a:solidFill>
                <a:schemeClr val="tx2"/>
              </a:solidFill>
            </a:endParaRPr>
          </a:p>
          <a:p>
            <a:pPr>
              <a:buSzPct val="70000"/>
              <a:buNone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r>
              <a:rPr lang="en-US" sz="2400" b="1" dirty="0" smtClean="0">
                <a:solidFill>
                  <a:schemeClr val="tx2"/>
                </a:solidFill>
              </a:rPr>
              <a:t>Sequential</a:t>
            </a:r>
          </a:p>
          <a:p>
            <a:pPr>
              <a:buSzPct val="70000"/>
              <a:buFont typeface="Wingdings" pitchFamily="2" charset="2"/>
              <a:buChar char=""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r>
              <a:rPr lang="en-US" sz="2400" b="1" dirty="0" smtClean="0">
                <a:solidFill>
                  <a:schemeClr val="tx2"/>
                </a:solidFill>
              </a:rPr>
              <a:t>Multiple Objects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1447799"/>
            <a:ext cx="3337560" cy="16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9" name="Group 138"/>
          <p:cNvGrpSpPr/>
          <p:nvPr/>
        </p:nvGrpSpPr>
        <p:grpSpPr>
          <a:xfrm>
            <a:off x="5153268" y="3048000"/>
            <a:ext cx="3103372" cy="1676400"/>
            <a:chOff x="4267199" y="3124200"/>
            <a:chExt cx="4419600" cy="3270841"/>
          </a:xfrm>
        </p:grpSpPr>
        <p:pic>
          <p:nvPicPr>
            <p:cNvPr id="115" name="Picture 3" descr="C:\Users\smith\Desktop\CVcourse1\images\Film-Stripb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267200" y="3124200"/>
              <a:ext cx="4419599" cy="3219450"/>
            </a:xfrm>
            <a:prstGeom prst="rect">
              <a:avLst/>
            </a:prstGeom>
            <a:noFill/>
          </p:spPr>
        </p:pic>
        <p:sp>
          <p:nvSpPr>
            <p:cNvPr id="116" name="Freeform 115"/>
            <p:cNvSpPr/>
            <p:nvPr/>
          </p:nvSpPr>
          <p:spPr>
            <a:xfrm>
              <a:off x="4357576" y="3844999"/>
              <a:ext cx="2759149" cy="2550042"/>
            </a:xfrm>
            <a:custGeom>
              <a:avLst/>
              <a:gdLst>
                <a:gd name="connsiteX0" fmla="*/ 0 w 2759149"/>
                <a:gd name="connsiteY0" fmla="*/ 0 h 2550042"/>
                <a:gd name="connsiteX1" fmla="*/ 138223 w 2759149"/>
                <a:gd name="connsiteY1" fmla="*/ 191386 h 2550042"/>
                <a:gd name="connsiteX2" fmla="*/ 244549 w 2759149"/>
                <a:gd name="connsiteY2" fmla="*/ 276446 h 2550042"/>
                <a:gd name="connsiteX3" fmla="*/ 425302 w 2759149"/>
                <a:gd name="connsiteY3" fmla="*/ 340242 h 2550042"/>
                <a:gd name="connsiteX4" fmla="*/ 691116 w 2759149"/>
                <a:gd name="connsiteY4" fmla="*/ 659218 h 2550042"/>
                <a:gd name="connsiteX5" fmla="*/ 1031358 w 2759149"/>
                <a:gd name="connsiteY5" fmla="*/ 1158949 h 2550042"/>
                <a:gd name="connsiteX6" fmla="*/ 1414130 w 2759149"/>
                <a:gd name="connsiteY6" fmla="*/ 1584251 h 2550042"/>
                <a:gd name="connsiteX7" fmla="*/ 2275367 w 2759149"/>
                <a:gd name="connsiteY7" fmla="*/ 2275367 h 2550042"/>
                <a:gd name="connsiteX8" fmla="*/ 2690037 w 2759149"/>
                <a:gd name="connsiteY8" fmla="*/ 2509284 h 2550042"/>
                <a:gd name="connsiteX9" fmla="*/ 2690037 w 2759149"/>
                <a:gd name="connsiteY9" fmla="*/ 2519916 h 255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59149" h="2550042">
                  <a:moveTo>
                    <a:pt x="0" y="0"/>
                  </a:moveTo>
                  <a:cubicBezTo>
                    <a:pt x="48732" y="72656"/>
                    <a:pt x="97465" y="145312"/>
                    <a:pt x="138223" y="191386"/>
                  </a:cubicBezTo>
                  <a:cubicBezTo>
                    <a:pt x="178981" y="237460"/>
                    <a:pt x="196703" y="251637"/>
                    <a:pt x="244549" y="276446"/>
                  </a:cubicBezTo>
                  <a:cubicBezTo>
                    <a:pt x="292395" y="301255"/>
                    <a:pt x="350874" y="276447"/>
                    <a:pt x="425302" y="340242"/>
                  </a:cubicBezTo>
                  <a:cubicBezTo>
                    <a:pt x="499730" y="404037"/>
                    <a:pt x="590107" y="522767"/>
                    <a:pt x="691116" y="659218"/>
                  </a:cubicBezTo>
                  <a:cubicBezTo>
                    <a:pt x="792125" y="795669"/>
                    <a:pt x="910856" y="1004777"/>
                    <a:pt x="1031358" y="1158949"/>
                  </a:cubicBezTo>
                  <a:cubicBezTo>
                    <a:pt x="1151860" y="1313121"/>
                    <a:pt x="1206795" y="1398181"/>
                    <a:pt x="1414130" y="1584251"/>
                  </a:cubicBezTo>
                  <a:cubicBezTo>
                    <a:pt x="1621465" y="1770321"/>
                    <a:pt x="2062716" y="2121195"/>
                    <a:pt x="2275367" y="2275367"/>
                  </a:cubicBezTo>
                  <a:cubicBezTo>
                    <a:pt x="2488018" y="2429539"/>
                    <a:pt x="2620925" y="2468526"/>
                    <a:pt x="2690037" y="2509284"/>
                  </a:cubicBezTo>
                  <a:cubicBezTo>
                    <a:pt x="2759149" y="2550042"/>
                    <a:pt x="2724593" y="2534979"/>
                    <a:pt x="2690037" y="2519916"/>
                  </a:cubicBezTo>
                </a:path>
              </a:pathLst>
            </a:custGeom>
            <a:ln w="28575">
              <a:solidFill>
                <a:srgbClr val="6B85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Up Arrow 116"/>
            <p:cNvSpPr/>
            <p:nvPr/>
          </p:nvSpPr>
          <p:spPr>
            <a:xfrm rot="2779296">
              <a:off x="5057474" y="5388320"/>
              <a:ext cx="381000" cy="662623"/>
            </a:xfrm>
            <a:prstGeom prst="up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841529" lon="19204019" rev="2114008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7199" y="3752850"/>
              <a:ext cx="228600" cy="228600"/>
            </a:xfrm>
            <a:prstGeom prst="ellipse">
              <a:avLst/>
            </a:prstGeom>
            <a:scene3d>
              <a:camera prst="orthographicFront">
                <a:rot lat="30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495799" y="4023982"/>
              <a:ext cx="304800" cy="228600"/>
            </a:xfrm>
            <a:prstGeom prst="ellipse">
              <a:avLst/>
            </a:prstGeom>
            <a:scene3d>
              <a:camera prst="orthographicFront">
                <a:rot lat="3503498" lon="18375525" rev="1864414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5029199" y="4514850"/>
              <a:ext cx="304800" cy="304800"/>
            </a:xfrm>
            <a:prstGeom prst="ellipse">
              <a:avLst/>
            </a:prstGeom>
            <a:scene3d>
              <a:camera prst="orthographicFront">
                <a:rot lat="1954023" lon="21473544" rev="2033071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5486399" y="5124450"/>
              <a:ext cx="457200" cy="457200"/>
            </a:xfrm>
            <a:prstGeom prst="ellipse">
              <a:avLst/>
            </a:prstGeom>
            <a:scene3d>
              <a:camera prst="orthographicFront">
                <a:rot lat="1954023" lon="21473544" rev="2033071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248399" y="5734050"/>
              <a:ext cx="609600" cy="609600"/>
            </a:xfrm>
            <a:prstGeom prst="ellipse">
              <a:avLst/>
            </a:prstGeom>
            <a:scene3d>
              <a:camera prst="orthographicFront">
                <a:rot lat="2111410" lon="20999102" rev="2007896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 rot="16200000" flipH="1">
              <a:off x="4495005" y="4035104"/>
              <a:ext cx="77788" cy="76200"/>
            </a:xfrm>
            <a:prstGeom prst="straightConnector1">
              <a:avLst/>
            </a:prstGeom>
            <a:ln w="254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6200000" flipH="1">
              <a:off x="4777365" y="4184090"/>
              <a:ext cx="77788" cy="76200"/>
            </a:xfrm>
            <a:prstGeom prst="straightConnector1">
              <a:avLst/>
            </a:prstGeom>
            <a:ln w="254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16200000" flipH="1">
              <a:off x="5013341" y="4488419"/>
              <a:ext cx="86925" cy="55209"/>
            </a:xfrm>
            <a:prstGeom prst="straightConnector1">
              <a:avLst/>
            </a:prstGeom>
            <a:ln w="254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rot="16200000" flipH="1">
              <a:off x="5470541" y="5124450"/>
              <a:ext cx="76200" cy="76200"/>
            </a:xfrm>
            <a:prstGeom prst="straightConnector1">
              <a:avLst/>
            </a:prstGeom>
            <a:ln w="3175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6182771" y="5789106"/>
              <a:ext cx="131256" cy="60342"/>
            </a:xfrm>
            <a:prstGeom prst="straightConnector1">
              <a:avLst/>
            </a:prstGeom>
            <a:ln w="3175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789966" y="4197648"/>
              <a:ext cx="304800" cy="228600"/>
            </a:xfrm>
            <a:prstGeom prst="ellipse">
              <a:avLst/>
            </a:prstGeom>
            <a:scene3d>
              <a:camera prst="orthographicFront">
                <a:rot lat="2835403" lon="18868344" rev="1876051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/>
            <p:cNvCxnSpPr/>
            <p:nvPr/>
          </p:nvCxnSpPr>
          <p:spPr>
            <a:xfrm flipV="1">
              <a:off x="5887277" y="4819650"/>
              <a:ext cx="437322" cy="40365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/>
          <p:cNvGrpSpPr/>
          <p:nvPr/>
        </p:nvGrpSpPr>
        <p:grpSpPr>
          <a:xfrm>
            <a:off x="4953000" y="4800600"/>
            <a:ext cx="3429000" cy="1676400"/>
            <a:chOff x="304800" y="2971800"/>
            <a:chExt cx="8547101" cy="3925595"/>
          </a:xfrm>
        </p:grpSpPr>
        <p:pic>
          <p:nvPicPr>
            <p:cNvPr id="140" name="Picture 4" descr="C:\Users\smith\Desktop\CVcourse1\images\football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04800" y="2971800"/>
              <a:ext cx="8547101" cy="392559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41" name="Group 140"/>
            <p:cNvGrpSpPr/>
            <p:nvPr/>
          </p:nvGrpSpPr>
          <p:grpSpPr>
            <a:xfrm>
              <a:off x="1371600" y="5486400"/>
              <a:ext cx="512064" cy="292608"/>
              <a:chOff x="1770888" y="5526024"/>
              <a:chExt cx="512064" cy="29260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1770888" y="5526024"/>
                <a:ext cx="292608" cy="2926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43" name="Object 2"/>
              <p:cNvGraphicFramePr>
                <a:graphicFrameLocks noChangeAspect="1"/>
              </p:cNvGraphicFramePr>
              <p:nvPr/>
            </p:nvGraphicFramePr>
            <p:xfrm>
              <a:off x="1844040" y="5562600"/>
              <a:ext cx="158496" cy="219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9485" name="Equation" r:id="rId8" imgW="164880" imgH="228600" progId="Equation.DSMT4">
                      <p:embed/>
                    </p:oleObj>
                  </mc:Choice>
                  <mc:Fallback>
                    <p:oleObj name="Equation" r:id="rId8" imgW="164880" imgH="228600" progId="Equation.DSMT4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4040" y="5562600"/>
                            <a:ext cx="158496" cy="219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44" name="Straight Arrow Connector 143"/>
              <p:cNvCxnSpPr/>
              <p:nvPr/>
            </p:nvCxnSpPr>
            <p:spPr>
              <a:xfrm>
                <a:off x="2063496" y="5672328"/>
                <a:ext cx="219456" cy="762"/>
              </a:xfrm>
              <a:prstGeom prst="straightConnector1">
                <a:avLst/>
              </a:prstGeom>
              <a:ln w="38100">
                <a:solidFill>
                  <a:srgbClr val="6B859A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5943600" y="3048000"/>
              <a:ext cx="1312164" cy="749808"/>
              <a:chOff x="5867400" y="3124200"/>
              <a:chExt cx="1312164" cy="749808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867400" y="3124200"/>
                <a:ext cx="749808" cy="7498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47" name="Object 2"/>
              <p:cNvGraphicFramePr>
                <a:graphicFrameLocks noChangeAspect="1"/>
              </p:cNvGraphicFramePr>
              <p:nvPr/>
            </p:nvGraphicFramePr>
            <p:xfrm>
              <a:off x="6054852" y="3217926"/>
              <a:ext cx="406146" cy="5623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9486" name="Equation" r:id="rId10" imgW="164880" imgH="228600" progId="Equation.DSMT4">
                      <p:embed/>
                    </p:oleObj>
                  </mc:Choice>
                  <mc:Fallback>
                    <p:oleObj name="Equation" r:id="rId10" imgW="164880" imgH="228600" progId="Equation.DSMT4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54852" y="3217926"/>
                            <a:ext cx="406146" cy="5623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48" name="Straight Arrow Connector 147"/>
              <p:cNvCxnSpPr/>
              <p:nvPr/>
            </p:nvCxnSpPr>
            <p:spPr>
              <a:xfrm>
                <a:off x="6617208" y="3499104"/>
                <a:ext cx="562356" cy="1953"/>
              </a:xfrm>
              <a:prstGeom prst="straightConnector1">
                <a:avLst/>
              </a:prstGeom>
              <a:ln w="50800">
                <a:solidFill>
                  <a:srgbClr val="6B859A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838200" y="4038600"/>
              <a:ext cx="512064" cy="292608"/>
              <a:chOff x="1770888" y="5526024"/>
              <a:chExt cx="512064" cy="292608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1770888" y="5526024"/>
                <a:ext cx="292608" cy="2926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51" name="Object 2"/>
              <p:cNvGraphicFramePr>
                <a:graphicFrameLocks noChangeAspect="1"/>
              </p:cNvGraphicFramePr>
              <p:nvPr/>
            </p:nvGraphicFramePr>
            <p:xfrm>
              <a:off x="1844040" y="5562600"/>
              <a:ext cx="158496" cy="219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9487" name="Equation" r:id="rId11" imgW="164880" imgH="228600" progId="Equation.DSMT4">
                      <p:embed/>
                    </p:oleObj>
                  </mc:Choice>
                  <mc:Fallback>
                    <p:oleObj name="Equation" r:id="rId11" imgW="164880" imgH="228600" progId="Equation.DSMT4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4040" y="5562600"/>
                            <a:ext cx="158496" cy="219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52" name="Straight Arrow Connector 151"/>
              <p:cNvCxnSpPr/>
              <p:nvPr/>
            </p:nvCxnSpPr>
            <p:spPr>
              <a:xfrm>
                <a:off x="2063496" y="5672328"/>
                <a:ext cx="219456" cy="762"/>
              </a:xfrm>
              <a:prstGeom prst="straightConnector1">
                <a:avLst/>
              </a:prstGeom>
              <a:ln w="38100">
                <a:solidFill>
                  <a:srgbClr val="6B859A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>
              <a:off x="2133600" y="4267200"/>
              <a:ext cx="512064" cy="292608"/>
              <a:chOff x="1770888" y="5526024"/>
              <a:chExt cx="512064" cy="292608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1770888" y="5526024"/>
                <a:ext cx="292608" cy="2926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55" name="Object 2"/>
              <p:cNvGraphicFramePr>
                <a:graphicFrameLocks noChangeAspect="1"/>
              </p:cNvGraphicFramePr>
              <p:nvPr/>
            </p:nvGraphicFramePr>
            <p:xfrm>
              <a:off x="1844040" y="5562600"/>
              <a:ext cx="158496" cy="219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9488" name="Equation" r:id="rId12" imgW="164880" imgH="228600" progId="Equation.DSMT4">
                      <p:embed/>
                    </p:oleObj>
                  </mc:Choice>
                  <mc:Fallback>
                    <p:oleObj name="Equation" r:id="rId12" imgW="164880" imgH="228600" progId="Equation.DSMT4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4040" y="5562600"/>
                            <a:ext cx="158496" cy="219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56" name="Straight Arrow Connector 155"/>
              <p:cNvCxnSpPr/>
              <p:nvPr/>
            </p:nvCxnSpPr>
            <p:spPr>
              <a:xfrm>
                <a:off x="2063496" y="5672328"/>
                <a:ext cx="219456" cy="762"/>
              </a:xfrm>
              <a:prstGeom prst="straightConnector1">
                <a:avLst/>
              </a:prstGeom>
              <a:ln w="38100">
                <a:solidFill>
                  <a:srgbClr val="6B859A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>
              <a:off x="2057400" y="3429000"/>
              <a:ext cx="512064" cy="292608"/>
              <a:chOff x="1770888" y="5526024"/>
              <a:chExt cx="512064" cy="292608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1770888" y="5526024"/>
                <a:ext cx="292608" cy="2926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59" name="Object 2"/>
              <p:cNvGraphicFramePr>
                <a:graphicFrameLocks noChangeAspect="1"/>
              </p:cNvGraphicFramePr>
              <p:nvPr/>
            </p:nvGraphicFramePr>
            <p:xfrm>
              <a:off x="1844040" y="5562600"/>
              <a:ext cx="158496" cy="219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9489" name="Equation" r:id="rId13" imgW="164880" imgH="228600" progId="Equation.DSMT4">
                      <p:embed/>
                    </p:oleObj>
                  </mc:Choice>
                  <mc:Fallback>
                    <p:oleObj name="Equation" r:id="rId13" imgW="164880" imgH="228600" progId="Equation.DSMT4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4040" y="5562600"/>
                            <a:ext cx="158496" cy="219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60" name="Straight Arrow Connector 159"/>
              <p:cNvCxnSpPr/>
              <p:nvPr/>
            </p:nvCxnSpPr>
            <p:spPr>
              <a:xfrm>
                <a:off x="2063496" y="5672328"/>
                <a:ext cx="219456" cy="762"/>
              </a:xfrm>
              <a:prstGeom prst="straightConnector1">
                <a:avLst/>
              </a:prstGeom>
              <a:ln w="38100">
                <a:solidFill>
                  <a:srgbClr val="6B859A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/>
            <p:cNvGrpSpPr/>
            <p:nvPr/>
          </p:nvGrpSpPr>
          <p:grpSpPr>
            <a:xfrm>
              <a:off x="2860431" y="4601308"/>
              <a:ext cx="512064" cy="292608"/>
              <a:chOff x="1770888" y="5526024"/>
              <a:chExt cx="512064" cy="292608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1770888" y="5526024"/>
                <a:ext cx="292608" cy="2926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63" name="Object 2"/>
              <p:cNvGraphicFramePr>
                <a:graphicFrameLocks noChangeAspect="1"/>
              </p:cNvGraphicFramePr>
              <p:nvPr/>
            </p:nvGraphicFramePr>
            <p:xfrm>
              <a:off x="1844040" y="5562600"/>
              <a:ext cx="158496" cy="219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9490" name="Equation" r:id="rId14" imgW="164880" imgH="228600" progId="Equation.DSMT4">
                      <p:embed/>
                    </p:oleObj>
                  </mc:Choice>
                  <mc:Fallback>
                    <p:oleObj name="Equation" r:id="rId14" imgW="164880" imgH="228600" progId="Equation.DSMT4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4040" y="5562600"/>
                            <a:ext cx="158496" cy="219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64" name="Straight Arrow Connector 163"/>
              <p:cNvCxnSpPr/>
              <p:nvPr/>
            </p:nvCxnSpPr>
            <p:spPr>
              <a:xfrm>
                <a:off x="2063496" y="5672328"/>
                <a:ext cx="219456" cy="762"/>
              </a:xfrm>
              <a:prstGeom prst="straightConnector1">
                <a:avLst/>
              </a:prstGeom>
              <a:ln w="38100">
                <a:solidFill>
                  <a:srgbClr val="6B859A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/>
            <p:cNvGrpSpPr/>
            <p:nvPr/>
          </p:nvGrpSpPr>
          <p:grpSpPr>
            <a:xfrm>
              <a:off x="2924908" y="3897923"/>
              <a:ext cx="512064" cy="292608"/>
              <a:chOff x="1770888" y="5526024"/>
              <a:chExt cx="512064" cy="292608"/>
            </a:xfrm>
          </p:grpSpPr>
          <p:sp>
            <p:nvSpPr>
              <p:cNvPr id="166" name="Oval 165"/>
              <p:cNvSpPr/>
              <p:nvPr/>
            </p:nvSpPr>
            <p:spPr>
              <a:xfrm>
                <a:off x="1770888" y="5526024"/>
                <a:ext cx="292608" cy="2926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67" name="Object 2"/>
              <p:cNvGraphicFramePr>
                <a:graphicFrameLocks noChangeAspect="1"/>
              </p:cNvGraphicFramePr>
              <p:nvPr/>
            </p:nvGraphicFramePr>
            <p:xfrm>
              <a:off x="1844040" y="5562600"/>
              <a:ext cx="158496" cy="219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9491" name="Equation" r:id="rId15" imgW="164880" imgH="228600" progId="Equation.DSMT4">
                      <p:embed/>
                    </p:oleObj>
                  </mc:Choice>
                  <mc:Fallback>
                    <p:oleObj name="Equation" r:id="rId15" imgW="164880" imgH="228600" progId="Equation.DSMT4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4040" y="5562600"/>
                            <a:ext cx="158496" cy="219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68" name="Straight Arrow Connector 167"/>
              <p:cNvCxnSpPr/>
              <p:nvPr/>
            </p:nvCxnSpPr>
            <p:spPr>
              <a:xfrm>
                <a:off x="2063496" y="5672328"/>
                <a:ext cx="219456" cy="762"/>
              </a:xfrm>
              <a:prstGeom prst="straightConnector1">
                <a:avLst/>
              </a:prstGeom>
              <a:ln w="38100">
                <a:solidFill>
                  <a:srgbClr val="6B859A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/>
            <p:cNvGrpSpPr/>
            <p:nvPr/>
          </p:nvGrpSpPr>
          <p:grpSpPr>
            <a:xfrm>
              <a:off x="3429000" y="3048000"/>
              <a:ext cx="512064" cy="292608"/>
              <a:chOff x="1770888" y="5526024"/>
              <a:chExt cx="512064" cy="292608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1770888" y="5526024"/>
                <a:ext cx="292608" cy="2926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71" name="Object 2"/>
              <p:cNvGraphicFramePr>
                <a:graphicFrameLocks noChangeAspect="1"/>
              </p:cNvGraphicFramePr>
              <p:nvPr/>
            </p:nvGraphicFramePr>
            <p:xfrm>
              <a:off x="1844040" y="5562600"/>
              <a:ext cx="158496" cy="219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9492" name="Equation" r:id="rId16" imgW="164880" imgH="228600" progId="Equation.DSMT4">
                      <p:embed/>
                    </p:oleObj>
                  </mc:Choice>
                  <mc:Fallback>
                    <p:oleObj name="Equation" r:id="rId16" imgW="164880" imgH="228600" progId="Equation.DSMT4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4040" y="5562600"/>
                            <a:ext cx="158496" cy="219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72" name="Straight Arrow Connector 171"/>
              <p:cNvCxnSpPr/>
              <p:nvPr/>
            </p:nvCxnSpPr>
            <p:spPr>
              <a:xfrm>
                <a:off x="2063496" y="5672328"/>
                <a:ext cx="219456" cy="762"/>
              </a:xfrm>
              <a:prstGeom prst="straightConnector1">
                <a:avLst/>
              </a:prstGeom>
              <a:ln w="38100">
                <a:solidFill>
                  <a:srgbClr val="6B859A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/>
            <p:cNvGrpSpPr/>
            <p:nvPr/>
          </p:nvGrpSpPr>
          <p:grpSpPr>
            <a:xfrm>
              <a:off x="4091354" y="3376246"/>
              <a:ext cx="512064" cy="292608"/>
              <a:chOff x="1770888" y="5526024"/>
              <a:chExt cx="512064" cy="292608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1770888" y="5526024"/>
                <a:ext cx="292608" cy="2926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75" name="Object 2"/>
              <p:cNvGraphicFramePr>
                <a:graphicFrameLocks noChangeAspect="1"/>
              </p:cNvGraphicFramePr>
              <p:nvPr/>
            </p:nvGraphicFramePr>
            <p:xfrm>
              <a:off x="1844040" y="5562600"/>
              <a:ext cx="158496" cy="219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9493" name="Equation" r:id="rId17" imgW="164880" imgH="228600" progId="Equation.DSMT4">
                      <p:embed/>
                    </p:oleObj>
                  </mc:Choice>
                  <mc:Fallback>
                    <p:oleObj name="Equation" r:id="rId17" imgW="164880" imgH="228600" progId="Equation.DSMT4">
                      <p:embed/>
                      <p:pic>
                        <p:nvPicPr>
                          <p:cNvPr id="0" name="Picture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4040" y="5562600"/>
                            <a:ext cx="158496" cy="219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76" name="Straight Arrow Connector 175"/>
              <p:cNvCxnSpPr/>
              <p:nvPr/>
            </p:nvCxnSpPr>
            <p:spPr>
              <a:xfrm>
                <a:off x="2063496" y="5672328"/>
                <a:ext cx="219456" cy="762"/>
              </a:xfrm>
              <a:prstGeom prst="straightConnector1">
                <a:avLst/>
              </a:prstGeom>
              <a:ln w="38100">
                <a:solidFill>
                  <a:srgbClr val="6B859A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/>
            <p:cNvGrpSpPr/>
            <p:nvPr/>
          </p:nvGrpSpPr>
          <p:grpSpPr>
            <a:xfrm>
              <a:off x="3962400" y="3810000"/>
              <a:ext cx="512064" cy="292608"/>
              <a:chOff x="1770888" y="5526024"/>
              <a:chExt cx="512064" cy="292608"/>
            </a:xfrm>
          </p:grpSpPr>
          <p:sp>
            <p:nvSpPr>
              <p:cNvPr id="178" name="Oval 177"/>
              <p:cNvSpPr/>
              <p:nvPr/>
            </p:nvSpPr>
            <p:spPr>
              <a:xfrm>
                <a:off x="1770888" y="5526024"/>
                <a:ext cx="292608" cy="2926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79" name="Object 2"/>
              <p:cNvGraphicFramePr>
                <a:graphicFrameLocks noChangeAspect="1"/>
              </p:cNvGraphicFramePr>
              <p:nvPr/>
            </p:nvGraphicFramePr>
            <p:xfrm>
              <a:off x="1844040" y="5562600"/>
              <a:ext cx="158496" cy="219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9494" name="Equation" r:id="rId18" imgW="164880" imgH="228600" progId="Equation.DSMT4">
                      <p:embed/>
                    </p:oleObj>
                  </mc:Choice>
                  <mc:Fallback>
                    <p:oleObj name="Equation" r:id="rId18" imgW="164880" imgH="228600" progId="Equation.DSMT4">
                      <p:embed/>
                      <p:pic>
                        <p:nvPicPr>
                          <p:cNvPr id="0" name="Picture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4040" y="5562600"/>
                            <a:ext cx="158496" cy="219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80" name="Straight Arrow Connector 179"/>
              <p:cNvCxnSpPr/>
              <p:nvPr/>
            </p:nvCxnSpPr>
            <p:spPr>
              <a:xfrm>
                <a:off x="2063496" y="5672328"/>
                <a:ext cx="219456" cy="762"/>
              </a:xfrm>
              <a:prstGeom prst="straightConnector1">
                <a:avLst/>
              </a:prstGeom>
              <a:ln w="38100">
                <a:solidFill>
                  <a:srgbClr val="6B859A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4572000" y="3429000"/>
              <a:ext cx="512064" cy="292608"/>
              <a:chOff x="1770888" y="5526024"/>
              <a:chExt cx="512064" cy="292608"/>
            </a:xfrm>
          </p:grpSpPr>
          <p:sp>
            <p:nvSpPr>
              <p:cNvPr id="182" name="Oval 181"/>
              <p:cNvSpPr/>
              <p:nvPr/>
            </p:nvSpPr>
            <p:spPr>
              <a:xfrm>
                <a:off x="1770888" y="5526024"/>
                <a:ext cx="292608" cy="2926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83" name="Object 2"/>
              <p:cNvGraphicFramePr>
                <a:graphicFrameLocks noChangeAspect="1"/>
              </p:cNvGraphicFramePr>
              <p:nvPr/>
            </p:nvGraphicFramePr>
            <p:xfrm>
              <a:off x="1844040" y="5562600"/>
              <a:ext cx="158496" cy="2194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9495" name="Equation" r:id="rId19" imgW="164880" imgH="228600" progId="Equation.DSMT4">
                      <p:embed/>
                    </p:oleObj>
                  </mc:Choice>
                  <mc:Fallback>
                    <p:oleObj name="Equation" r:id="rId19" imgW="164880" imgH="228600" progId="Equation.DSMT4">
                      <p:embed/>
                      <p:pic>
                        <p:nvPicPr>
                          <p:cNvPr id="0" name="Picture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4040" y="5562600"/>
                            <a:ext cx="158496" cy="2194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84" name="Straight Arrow Connector 183"/>
              <p:cNvCxnSpPr/>
              <p:nvPr/>
            </p:nvCxnSpPr>
            <p:spPr>
              <a:xfrm>
                <a:off x="2063496" y="5672328"/>
                <a:ext cx="219456" cy="762"/>
              </a:xfrm>
              <a:prstGeom prst="straightConnector1">
                <a:avLst/>
              </a:prstGeom>
              <a:ln w="38100">
                <a:solidFill>
                  <a:srgbClr val="6B859A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Straight Connector 184"/>
            <p:cNvCxnSpPr>
              <a:endCxn id="146" idx="4"/>
            </p:cNvCxnSpPr>
            <p:nvPr/>
          </p:nvCxnSpPr>
          <p:spPr>
            <a:xfrm flipV="1">
              <a:off x="5334000" y="3797808"/>
              <a:ext cx="984504" cy="88392"/>
            </a:xfrm>
            <a:prstGeom prst="line">
              <a:avLst/>
            </a:prstGeom>
            <a:ln w="50800">
              <a:solidFill>
                <a:srgbClr val="6B859A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endCxn id="146" idx="4"/>
            </p:cNvCxnSpPr>
            <p:nvPr/>
          </p:nvCxnSpPr>
          <p:spPr>
            <a:xfrm rot="16200000" flipV="1">
              <a:off x="6239256" y="3877056"/>
              <a:ext cx="316992" cy="158496"/>
            </a:xfrm>
            <a:prstGeom prst="line">
              <a:avLst/>
            </a:prstGeom>
            <a:ln w="50800">
              <a:solidFill>
                <a:srgbClr val="6B859A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46" idx="4"/>
            </p:cNvCxnSpPr>
            <p:nvPr/>
          </p:nvCxnSpPr>
          <p:spPr>
            <a:xfrm flipV="1">
              <a:off x="5638800" y="3797808"/>
              <a:ext cx="679704" cy="88392"/>
            </a:xfrm>
            <a:prstGeom prst="line">
              <a:avLst/>
            </a:prstGeom>
            <a:ln w="50800">
              <a:solidFill>
                <a:srgbClr val="6B859A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46" idx="4"/>
            </p:cNvCxnSpPr>
            <p:nvPr/>
          </p:nvCxnSpPr>
          <p:spPr>
            <a:xfrm flipV="1">
              <a:off x="5257800" y="3797808"/>
              <a:ext cx="1060704" cy="316992"/>
            </a:xfrm>
            <a:prstGeom prst="line">
              <a:avLst/>
            </a:prstGeom>
            <a:ln w="50800">
              <a:solidFill>
                <a:srgbClr val="6B859A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endCxn id="146" idx="4"/>
            </p:cNvCxnSpPr>
            <p:nvPr/>
          </p:nvCxnSpPr>
          <p:spPr>
            <a:xfrm flipV="1">
              <a:off x="5334000" y="3797808"/>
              <a:ext cx="984504" cy="774192"/>
            </a:xfrm>
            <a:prstGeom prst="line">
              <a:avLst/>
            </a:prstGeom>
            <a:ln w="50800">
              <a:solidFill>
                <a:srgbClr val="6B859A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endCxn id="146" idx="4"/>
            </p:cNvCxnSpPr>
            <p:nvPr/>
          </p:nvCxnSpPr>
          <p:spPr>
            <a:xfrm rot="5400000" flipH="1" flipV="1">
              <a:off x="5324856" y="4492752"/>
              <a:ext cx="1688592" cy="298704"/>
            </a:xfrm>
            <a:prstGeom prst="line">
              <a:avLst/>
            </a:prstGeom>
            <a:ln w="50800">
              <a:solidFill>
                <a:srgbClr val="6B859A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endCxn id="146" idx="4"/>
            </p:cNvCxnSpPr>
            <p:nvPr/>
          </p:nvCxnSpPr>
          <p:spPr>
            <a:xfrm rot="16200000" flipV="1">
              <a:off x="6277356" y="3838956"/>
              <a:ext cx="621792" cy="539496"/>
            </a:xfrm>
            <a:prstGeom prst="line">
              <a:avLst/>
            </a:prstGeom>
            <a:ln w="50800">
              <a:solidFill>
                <a:srgbClr val="6B859A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endCxn id="146" idx="4"/>
            </p:cNvCxnSpPr>
            <p:nvPr/>
          </p:nvCxnSpPr>
          <p:spPr>
            <a:xfrm rot="16200000" flipV="1">
              <a:off x="5972556" y="4143756"/>
              <a:ext cx="1231392" cy="539496"/>
            </a:xfrm>
            <a:prstGeom prst="line">
              <a:avLst/>
            </a:prstGeom>
            <a:ln w="50800">
              <a:solidFill>
                <a:srgbClr val="6B859A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46" idx="4"/>
            </p:cNvCxnSpPr>
            <p:nvPr/>
          </p:nvCxnSpPr>
          <p:spPr>
            <a:xfrm rot="16200000" flipV="1">
              <a:off x="6048756" y="4067556"/>
              <a:ext cx="1231392" cy="691896"/>
            </a:xfrm>
            <a:prstGeom prst="line">
              <a:avLst/>
            </a:prstGeom>
            <a:ln w="50800">
              <a:solidFill>
                <a:srgbClr val="6B859A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46" idx="4"/>
            </p:cNvCxnSpPr>
            <p:nvPr/>
          </p:nvCxnSpPr>
          <p:spPr>
            <a:xfrm rot="16200000" flipV="1">
              <a:off x="6124956" y="3991356"/>
              <a:ext cx="2450592" cy="2063496"/>
            </a:xfrm>
            <a:prstGeom prst="line">
              <a:avLst/>
            </a:prstGeom>
            <a:ln w="50800">
              <a:solidFill>
                <a:srgbClr val="6B859A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endCxn id="146" idx="4"/>
            </p:cNvCxnSpPr>
            <p:nvPr/>
          </p:nvCxnSpPr>
          <p:spPr>
            <a:xfrm flipV="1">
              <a:off x="5562600" y="3797808"/>
              <a:ext cx="755904" cy="316992"/>
            </a:xfrm>
            <a:prstGeom prst="line">
              <a:avLst/>
            </a:prstGeom>
            <a:ln w="50800">
              <a:solidFill>
                <a:srgbClr val="6B859A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ontrols>
      <mc:AlternateContent xmlns:mc="http://schemas.openxmlformats.org/markup-compatibility/2006">
        <mc:Choice xmlns:v="urn:schemas-microsoft-com:vml" Requires="v">
          <p:control spid="169944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Recap: recursive Bayesian filtering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0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447800"/>
            <a:ext cx="8153400" cy="4724400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sz="2400" b="1" dirty="0" smtClean="0">
                <a:solidFill>
                  <a:schemeClr val="tx2"/>
                </a:solidFill>
              </a:rPr>
              <a:t>Filtering equation</a:t>
            </a:r>
          </a:p>
          <a:p>
            <a:pPr>
              <a:buSzPct val="70000"/>
              <a:buFont typeface="Wingdings" pitchFamily="2" charset="2"/>
              <a:buChar char=""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>
                <a:solidFill>
                  <a:schemeClr val="tx2"/>
                </a:solidFill>
              </a:rPr>
              <a:t>Definitions</a:t>
            </a:r>
          </a:p>
          <a:p>
            <a:pPr lvl="1">
              <a:buFont typeface="Wingdings" pitchFamily="2" charset="2"/>
              <a:buChar char=""/>
            </a:pPr>
            <a:r>
              <a:rPr lang="en-US" sz="2000" dirty="0" smtClean="0">
                <a:solidFill>
                  <a:schemeClr val="tx2"/>
                </a:solidFill>
              </a:rPr>
              <a:t>State from </a:t>
            </a: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chemeClr val="tx2"/>
                </a:solidFill>
              </a:rPr>
              <a:t> to time </a:t>
            </a:r>
            <a:r>
              <a:rPr lang="en-US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t: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</a:p>
          <a:p>
            <a:pPr lvl="1">
              <a:buFont typeface="Wingdings" pitchFamily="2" charset="2"/>
              <a:buChar char=""/>
            </a:pPr>
            <a:r>
              <a:rPr lang="en-US" sz="2000" dirty="0" smtClean="0">
                <a:solidFill>
                  <a:schemeClr val="tx2"/>
                </a:solidFill>
              </a:rPr>
              <a:t>Observations from </a:t>
            </a: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chemeClr val="tx2"/>
                </a:solidFill>
              </a:rPr>
              <a:t> to time </a:t>
            </a:r>
            <a:r>
              <a:rPr lang="en-US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t: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</a:p>
          <a:p>
            <a:pPr lvl="1">
              <a:buFont typeface="Wingdings" pitchFamily="2" charset="2"/>
              <a:buChar char=""/>
            </a:pP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SzPct val="70000"/>
              <a:buFont typeface="Wingdings" pitchFamily="2" charset="2"/>
              <a:buChar char=""/>
            </a:pPr>
            <a:endParaRPr lang="en-US" sz="24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914400" y="2286000"/>
          <a:ext cx="7461048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141" name="Equation" r:id="rId5" imgW="3073320" imgH="317160" progId="Equation.DSMT4">
                  <p:embed/>
                </p:oleObj>
              </mc:Choice>
              <mc:Fallback>
                <p:oleObj name="Equation" r:id="rId5" imgW="3073320" imgH="3171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86000"/>
                        <a:ext cx="7461048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1066800" y="335280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posterior</a:t>
            </a:r>
          </a:p>
          <a:p>
            <a:r>
              <a:rPr lang="en-US" dirty="0" smtClean="0"/>
              <a:t>estimate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667000" y="3352800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likelihood</a:t>
            </a:r>
            <a:r>
              <a:rPr lang="en-US" dirty="0" smtClean="0"/>
              <a:t> or</a:t>
            </a:r>
          </a:p>
          <a:p>
            <a:r>
              <a:rPr lang="en-US" dirty="0" smtClean="0"/>
              <a:t>observation model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4800600" y="3352800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motion model</a:t>
            </a:r>
            <a:r>
              <a:rPr lang="en-US" dirty="0" smtClean="0"/>
              <a:t> or</a:t>
            </a:r>
          </a:p>
          <a:p>
            <a:r>
              <a:rPr lang="en-US" dirty="0" smtClean="0"/>
              <a:t>dynamic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858000" y="3352800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posterior</a:t>
            </a:r>
          </a:p>
          <a:p>
            <a:r>
              <a:rPr lang="en-US" dirty="0" smtClean="0"/>
              <a:t>estimated at t-1</a:t>
            </a:r>
            <a:endParaRPr lang="en-US" dirty="0"/>
          </a:p>
        </p:txBody>
      </p:sp>
      <p:sp>
        <p:nvSpPr>
          <p:cNvPr id="76" name="Right Brace 75"/>
          <p:cNvSpPr/>
          <p:nvPr/>
        </p:nvSpPr>
        <p:spPr>
          <a:xfrm rot="5400000">
            <a:off x="1409700" y="2324100"/>
            <a:ext cx="457200" cy="1447800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Brace 78"/>
          <p:cNvSpPr/>
          <p:nvPr/>
        </p:nvSpPr>
        <p:spPr>
          <a:xfrm rot="5400000">
            <a:off x="3276600" y="2362200"/>
            <a:ext cx="457200" cy="1371600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Brace 81"/>
          <p:cNvSpPr/>
          <p:nvPr/>
        </p:nvSpPr>
        <p:spPr>
          <a:xfrm rot="5400000">
            <a:off x="5372100" y="2247900"/>
            <a:ext cx="457200" cy="1600200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Brace 84"/>
          <p:cNvSpPr/>
          <p:nvPr/>
        </p:nvSpPr>
        <p:spPr>
          <a:xfrm rot="5400000">
            <a:off x="7162800" y="2133600"/>
            <a:ext cx="457200" cy="1828800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17956" name="Object 4"/>
          <p:cNvGraphicFramePr>
            <a:graphicFrameLocks noChangeAspect="1"/>
          </p:cNvGraphicFramePr>
          <p:nvPr/>
        </p:nvGraphicFramePr>
        <p:xfrm>
          <a:off x="3862388" y="5029200"/>
          <a:ext cx="251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142" name="Equation" r:id="rId7" imgW="1257120" imgH="253800" progId="Equation.DSMT4">
                  <p:embed/>
                </p:oleObj>
              </mc:Choice>
              <mc:Fallback>
                <p:oleObj name="Equation" r:id="rId7" imgW="1257120" imgH="253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388" y="5029200"/>
                        <a:ext cx="2514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7957" name="Object 5"/>
          <p:cNvGraphicFramePr>
            <a:graphicFrameLocks noChangeAspect="1"/>
          </p:cNvGraphicFramePr>
          <p:nvPr/>
        </p:nvGraphicFramePr>
        <p:xfrm>
          <a:off x="4740275" y="5391150"/>
          <a:ext cx="28035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143" name="Equation" r:id="rId9" imgW="1218960" imgH="253800" progId="Equation.DSMT4">
                  <p:embed/>
                </p:oleObj>
              </mc:Choice>
              <mc:Fallback>
                <p:oleObj name="Equation" r:id="rId9" imgW="1218960" imgH="253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275" y="5391150"/>
                        <a:ext cx="28035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91812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Recap: recursive Bayesian filtering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0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447800"/>
            <a:ext cx="8153400" cy="1066800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sz="2400" b="1" dirty="0" smtClean="0">
                <a:solidFill>
                  <a:schemeClr val="tx2"/>
                </a:solidFill>
              </a:rPr>
              <a:t>Key idea 1.</a:t>
            </a:r>
            <a:r>
              <a:rPr lang="en-US" sz="2400" dirty="0" smtClean="0">
                <a:solidFill>
                  <a:schemeClr val="tx2"/>
                </a:solidFill>
              </a:rPr>
              <a:t> PDFs represent our belief as to the state of the object</a:t>
            </a:r>
          </a:p>
        </p:txBody>
      </p:sp>
      <p:sp>
        <p:nvSpPr>
          <p:cNvPr id="61" name="Freeform 60"/>
          <p:cNvSpPr/>
          <p:nvPr/>
        </p:nvSpPr>
        <p:spPr>
          <a:xfrm>
            <a:off x="1752600" y="2362200"/>
            <a:ext cx="5345723" cy="1754555"/>
          </a:xfrm>
          <a:custGeom>
            <a:avLst/>
            <a:gdLst>
              <a:gd name="connsiteX0" fmla="*/ 0 w 5345723"/>
              <a:gd name="connsiteY0" fmla="*/ 1137139 h 1754555"/>
              <a:gd name="connsiteX1" fmla="*/ 1230923 w 5345723"/>
              <a:gd name="connsiteY1" fmla="*/ 1101970 h 1754555"/>
              <a:gd name="connsiteX2" fmla="*/ 3083169 w 5345723"/>
              <a:gd name="connsiteY2" fmla="*/ 1570893 h 1754555"/>
              <a:gd name="connsiteX3" fmla="*/ 5345723 w 5345723"/>
              <a:gd name="connsiteY3" fmla="*/ 0 h 1754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5723" h="1754555">
                <a:moveTo>
                  <a:pt x="0" y="1137139"/>
                </a:moveTo>
                <a:cubicBezTo>
                  <a:pt x="358531" y="1083408"/>
                  <a:pt x="717062" y="1029678"/>
                  <a:pt x="1230923" y="1101970"/>
                </a:cubicBezTo>
                <a:cubicBezTo>
                  <a:pt x="1744784" y="1174262"/>
                  <a:pt x="2397369" y="1754555"/>
                  <a:pt x="3083169" y="1570893"/>
                </a:cubicBezTo>
                <a:cubicBezTo>
                  <a:pt x="3768969" y="1387231"/>
                  <a:pt x="4894385" y="339969"/>
                  <a:pt x="5345723" y="0"/>
                </a:cubicBezTo>
              </a:path>
            </a:pathLst>
          </a:custGeom>
          <a:ln w="41275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y 61"/>
          <p:cNvSpPr/>
          <p:nvPr/>
        </p:nvSpPr>
        <p:spPr>
          <a:xfrm>
            <a:off x="1524000" y="3276600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Multiply 62"/>
          <p:cNvSpPr/>
          <p:nvPr/>
        </p:nvSpPr>
        <p:spPr>
          <a:xfrm>
            <a:off x="2895600" y="3276600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Multiply 63"/>
          <p:cNvSpPr/>
          <p:nvPr/>
        </p:nvSpPr>
        <p:spPr>
          <a:xfrm>
            <a:off x="4114800" y="3733800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Multiply 64"/>
          <p:cNvSpPr/>
          <p:nvPr/>
        </p:nvSpPr>
        <p:spPr>
          <a:xfrm>
            <a:off x="5334000" y="3352800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Multiply 65"/>
          <p:cNvSpPr/>
          <p:nvPr/>
        </p:nvSpPr>
        <p:spPr>
          <a:xfrm>
            <a:off x="6324600" y="2590800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66"/>
          <p:cNvGrpSpPr/>
          <p:nvPr/>
        </p:nvGrpSpPr>
        <p:grpSpPr>
          <a:xfrm>
            <a:off x="1488375" y="3124200"/>
            <a:ext cx="533400" cy="762000"/>
            <a:chOff x="762000" y="3352800"/>
            <a:chExt cx="533400" cy="762000"/>
          </a:xfrm>
        </p:grpSpPr>
        <p:sp>
          <p:nvSpPr>
            <p:cNvPr id="68" name="Oval 67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69"/>
          <p:cNvGrpSpPr/>
          <p:nvPr/>
        </p:nvGrpSpPr>
        <p:grpSpPr>
          <a:xfrm>
            <a:off x="2438400" y="2855025"/>
            <a:ext cx="693420" cy="990600"/>
            <a:chOff x="2438400" y="3007425"/>
            <a:chExt cx="693420" cy="990600"/>
          </a:xfrm>
        </p:grpSpPr>
        <p:sp>
          <p:nvSpPr>
            <p:cNvPr id="71" name="Oval 70"/>
            <p:cNvSpPr/>
            <p:nvPr/>
          </p:nvSpPr>
          <p:spPr>
            <a:xfrm>
              <a:off x="2438400" y="30074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743200" y="34693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2667000" y="3024250"/>
            <a:ext cx="533400" cy="762000"/>
            <a:chOff x="609600" y="3200400"/>
            <a:chExt cx="533400" cy="762000"/>
          </a:xfrm>
        </p:grpSpPr>
        <p:sp>
          <p:nvSpPr>
            <p:cNvPr id="74" name="Oval 73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75"/>
          <p:cNvGrpSpPr/>
          <p:nvPr/>
        </p:nvGrpSpPr>
        <p:grpSpPr>
          <a:xfrm>
            <a:off x="2872154" y="3124200"/>
            <a:ext cx="452516" cy="621475"/>
            <a:chOff x="591104" y="4126675"/>
            <a:chExt cx="452516" cy="621475"/>
          </a:xfrm>
        </p:grpSpPr>
        <p:sp>
          <p:nvSpPr>
            <p:cNvPr id="77" name="Oval 76"/>
            <p:cNvSpPr/>
            <p:nvPr/>
          </p:nvSpPr>
          <p:spPr>
            <a:xfrm>
              <a:off x="591104" y="4126675"/>
              <a:ext cx="452516" cy="6214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62000" y="441960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8"/>
          <p:cNvGrpSpPr/>
          <p:nvPr/>
        </p:nvGrpSpPr>
        <p:grpSpPr>
          <a:xfrm>
            <a:off x="3835579" y="2800529"/>
            <a:ext cx="693420" cy="990600"/>
            <a:chOff x="2438400" y="3007425"/>
            <a:chExt cx="693420" cy="990600"/>
          </a:xfrm>
        </p:grpSpPr>
        <p:sp>
          <p:nvSpPr>
            <p:cNvPr id="80" name="Oval 79"/>
            <p:cNvSpPr/>
            <p:nvPr/>
          </p:nvSpPr>
          <p:spPr>
            <a:xfrm>
              <a:off x="2438400" y="30074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43200" y="34693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1"/>
          <p:cNvGrpSpPr/>
          <p:nvPr/>
        </p:nvGrpSpPr>
        <p:grpSpPr>
          <a:xfrm>
            <a:off x="3975100" y="3257550"/>
            <a:ext cx="533400" cy="762000"/>
            <a:chOff x="609600" y="3200400"/>
            <a:chExt cx="533400" cy="762000"/>
          </a:xfrm>
        </p:grpSpPr>
        <p:sp>
          <p:nvSpPr>
            <p:cNvPr id="83" name="Oval 82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84"/>
          <p:cNvGrpSpPr/>
          <p:nvPr/>
        </p:nvGrpSpPr>
        <p:grpSpPr>
          <a:xfrm>
            <a:off x="4097215" y="3692046"/>
            <a:ext cx="457200" cy="627908"/>
            <a:chOff x="556390" y="4149246"/>
            <a:chExt cx="457200" cy="627908"/>
          </a:xfrm>
        </p:grpSpPr>
        <p:sp>
          <p:nvSpPr>
            <p:cNvPr id="86" name="Oval 85"/>
            <p:cNvSpPr/>
            <p:nvPr/>
          </p:nvSpPr>
          <p:spPr>
            <a:xfrm>
              <a:off x="556390" y="4149246"/>
              <a:ext cx="457200" cy="62790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62000" y="441960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87"/>
          <p:cNvGrpSpPr/>
          <p:nvPr/>
        </p:nvGrpSpPr>
        <p:grpSpPr>
          <a:xfrm>
            <a:off x="5257800" y="3352800"/>
            <a:ext cx="693420" cy="990600"/>
            <a:chOff x="2438400" y="3007425"/>
            <a:chExt cx="693420" cy="990600"/>
          </a:xfrm>
        </p:grpSpPr>
        <p:sp>
          <p:nvSpPr>
            <p:cNvPr id="89" name="Oval 88"/>
            <p:cNvSpPr/>
            <p:nvPr/>
          </p:nvSpPr>
          <p:spPr>
            <a:xfrm>
              <a:off x="2438400" y="30074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743200" y="34693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90"/>
          <p:cNvGrpSpPr/>
          <p:nvPr/>
        </p:nvGrpSpPr>
        <p:grpSpPr>
          <a:xfrm>
            <a:off x="5316600" y="3321050"/>
            <a:ext cx="533400" cy="762000"/>
            <a:chOff x="609600" y="3200400"/>
            <a:chExt cx="533400" cy="762000"/>
          </a:xfrm>
        </p:grpSpPr>
        <p:sp>
          <p:nvSpPr>
            <p:cNvPr id="92" name="Oval 91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93"/>
          <p:cNvGrpSpPr/>
          <p:nvPr/>
        </p:nvGrpSpPr>
        <p:grpSpPr>
          <a:xfrm>
            <a:off x="5328138" y="3205538"/>
            <a:ext cx="457200" cy="627908"/>
            <a:chOff x="568113" y="4119938"/>
            <a:chExt cx="457200" cy="627908"/>
          </a:xfrm>
        </p:grpSpPr>
        <p:sp>
          <p:nvSpPr>
            <p:cNvPr id="95" name="Oval 94"/>
            <p:cNvSpPr/>
            <p:nvPr/>
          </p:nvSpPr>
          <p:spPr>
            <a:xfrm>
              <a:off x="568113" y="4119938"/>
              <a:ext cx="457200" cy="62790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62000" y="441960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96"/>
          <p:cNvGrpSpPr/>
          <p:nvPr/>
        </p:nvGrpSpPr>
        <p:grpSpPr>
          <a:xfrm>
            <a:off x="6248400" y="2895600"/>
            <a:ext cx="693420" cy="990600"/>
            <a:chOff x="2438400" y="3007425"/>
            <a:chExt cx="693420" cy="990600"/>
          </a:xfrm>
        </p:grpSpPr>
        <p:sp>
          <p:nvSpPr>
            <p:cNvPr id="98" name="Oval 97"/>
            <p:cNvSpPr/>
            <p:nvPr/>
          </p:nvSpPr>
          <p:spPr>
            <a:xfrm>
              <a:off x="2438400" y="30074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43200" y="34693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99"/>
          <p:cNvGrpSpPr/>
          <p:nvPr/>
        </p:nvGrpSpPr>
        <p:grpSpPr>
          <a:xfrm>
            <a:off x="6285963" y="2642316"/>
            <a:ext cx="533400" cy="762000"/>
            <a:chOff x="609600" y="3200400"/>
            <a:chExt cx="533400" cy="762000"/>
          </a:xfrm>
        </p:grpSpPr>
        <p:sp>
          <p:nvSpPr>
            <p:cNvPr id="101" name="Oval 100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02"/>
          <p:cNvGrpSpPr/>
          <p:nvPr/>
        </p:nvGrpSpPr>
        <p:grpSpPr>
          <a:xfrm>
            <a:off x="6307015" y="2444262"/>
            <a:ext cx="457200" cy="627908"/>
            <a:chOff x="556390" y="4120662"/>
            <a:chExt cx="457200" cy="627908"/>
          </a:xfrm>
        </p:grpSpPr>
        <p:sp>
          <p:nvSpPr>
            <p:cNvPr id="104" name="Oval 103"/>
            <p:cNvSpPr/>
            <p:nvPr/>
          </p:nvSpPr>
          <p:spPr>
            <a:xfrm>
              <a:off x="556390" y="4120662"/>
              <a:ext cx="457200" cy="62790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762000" y="441960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Circular Arrow 105"/>
          <p:cNvSpPr/>
          <p:nvPr/>
        </p:nvSpPr>
        <p:spPr>
          <a:xfrm>
            <a:off x="5562601" y="4190999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Circular Arrow 106"/>
          <p:cNvSpPr/>
          <p:nvPr/>
        </p:nvSpPr>
        <p:spPr>
          <a:xfrm rot="10800000">
            <a:off x="5562601" y="4419599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337481" y="45344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400802" y="63246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Rounded Rectangular Callout 110"/>
          <p:cNvSpPr/>
          <p:nvPr/>
        </p:nvSpPr>
        <p:spPr>
          <a:xfrm>
            <a:off x="8001000" y="5410200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12" name="TextBox 111"/>
          <p:cNvSpPr txBox="1"/>
          <p:nvPr/>
        </p:nvSpPr>
        <p:spPr>
          <a:xfrm>
            <a:off x="7985452" y="5562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Content Placeholder 5"/>
          <p:cNvSpPr txBox="1">
            <a:spLocks/>
          </p:cNvSpPr>
          <p:nvPr/>
        </p:nvSpPr>
        <p:spPr>
          <a:xfrm>
            <a:off x="685800" y="4572000"/>
            <a:ext cx="5105400" cy="21336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Key idea 2:  </a:t>
            </a:r>
            <a:r>
              <a:rPr lang="en-US" sz="2400" dirty="0" smtClean="0"/>
              <a:t>R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ecursive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cycle</a:t>
            </a:r>
          </a:p>
          <a:p>
            <a:pPr marL="914400" lvl="1" indent="-457200">
              <a:spcBef>
                <a:spcPts val="700"/>
              </a:spcBef>
              <a:buSzPct val="100000"/>
              <a:buFont typeface="+mj-lt"/>
              <a:buAutoNum type="arabicPeriod"/>
            </a:pPr>
            <a:r>
              <a:rPr lang="en-US" sz="2400" b="1" dirty="0" smtClean="0">
                <a:solidFill>
                  <a:schemeClr val="accent3"/>
                </a:solidFill>
              </a:rPr>
              <a:t>Predict</a:t>
            </a:r>
            <a:r>
              <a:rPr lang="en-US" sz="2400" dirty="0" smtClean="0"/>
              <a:t> from motion model</a:t>
            </a:r>
          </a:p>
          <a:p>
            <a:pPr marL="914400" lvl="1" indent="-457200">
              <a:spcBef>
                <a:spcPts val="700"/>
              </a:spcBef>
              <a:buSzPct val="100000"/>
              <a:buFont typeface="+mj-lt"/>
              <a:buAutoNum type="arabicPeriod"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Measurement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from image</a:t>
            </a:r>
          </a:p>
          <a:p>
            <a:pPr marL="914400" lvl="1" indent="-457200">
              <a:spcBef>
                <a:spcPts val="700"/>
              </a:spcBef>
              <a:buSzPct val="100000"/>
              <a:buFont typeface="+mj-lt"/>
              <a:buAutoNum type="arabicPeriod"/>
            </a:pPr>
            <a:r>
              <a:rPr lang="en-US" sz="2400" b="1" baseline="0" dirty="0" smtClean="0">
                <a:solidFill>
                  <a:schemeClr val="accent2"/>
                </a:solidFill>
              </a:rPr>
              <a:t>Correct </a:t>
            </a:r>
            <a:r>
              <a:rPr lang="en-US" sz="2400" dirty="0" smtClean="0"/>
              <a:t>the prediction</a:t>
            </a:r>
          </a:p>
          <a:p>
            <a:pPr lvl="2">
              <a:spcBef>
                <a:spcPts val="700"/>
              </a:spcBef>
              <a:buSzPct val="100000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…repeat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0087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8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2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5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mph" presetSubtype="0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5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5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6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8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9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9" presetClass="emph" presetSubtype="0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5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6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8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9" presetClass="emph" presetSubtype="0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9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9" presetClass="emph" presetSubtype="0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7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8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0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1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6" grpId="0" animBg="1"/>
      <p:bldP spid="106" grpId="1" animBg="1"/>
      <p:bldP spid="106" grpId="2" animBg="1"/>
      <p:bldP spid="106" grpId="3" animBg="1"/>
      <p:bldP spid="106" grpId="4" animBg="1"/>
      <p:bldP spid="106" grpId="5" animBg="1"/>
      <p:bldP spid="106" grpId="6" animBg="1"/>
      <p:bldP spid="106" grpId="7" animBg="1"/>
      <p:bldP spid="106" grpId="8" animBg="1"/>
      <p:bldP spid="107" grpId="0" animBg="1"/>
      <p:bldP spid="107" grpId="1" animBg="1"/>
      <p:bldP spid="107" grpId="2" animBg="1"/>
      <p:bldP spid="107" grpId="3" animBg="1"/>
      <p:bldP spid="107" grpId="4" animBg="1"/>
      <p:bldP spid="107" grpId="5" animBg="1"/>
      <p:bldP spid="107" grpId="6" animBg="1"/>
      <p:bldP spid="107" grpId="7" animBg="1"/>
      <p:bldP spid="111" grpId="0" animBg="1"/>
      <p:bldP spid="111" grpId="1" animBg="1"/>
      <p:bldP spid="111" grpId="2" animBg="1"/>
      <p:bldP spid="111" grpId="3" animBg="1"/>
      <p:bldP spid="111" grpId="4" animBg="1"/>
      <p:bldP spid="111" grpId="5" animBg="1"/>
      <p:bldP spid="111" grpId="6" animBg="1"/>
      <p:bldP spid="111" grpId="7" animBg="1"/>
      <p:bldP spid="111" grpId="8" animBg="1"/>
      <p:bldP spid="111" grpId="9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Recap: recursive Bayesian filtering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752600" y="2362200"/>
            <a:ext cx="5345723" cy="1754555"/>
          </a:xfrm>
          <a:custGeom>
            <a:avLst/>
            <a:gdLst>
              <a:gd name="connsiteX0" fmla="*/ 0 w 5345723"/>
              <a:gd name="connsiteY0" fmla="*/ 1137139 h 1754555"/>
              <a:gd name="connsiteX1" fmla="*/ 1230923 w 5345723"/>
              <a:gd name="connsiteY1" fmla="*/ 1101970 h 1754555"/>
              <a:gd name="connsiteX2" fmla="*/ 3083169 w 5345723"/>
              <a:gd name="connsiteY2" fmla="*/ 1570893 h 1754555"/>
              <a:gd name="connsiteX3" fmla="*/ 5345723 w 5345723"/>
              <a:gd name="connsiteY3" fmla="*/ 0 h 1754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5723" h="1754555">
                <a:moveTo>
                  <a:pt x="0" y="1137139"/>
                </a:moveTo>
                <a:cubicBezTo>
                  <a:pt x="358531" y="1083408"/>
                  <a:pt x="717062" y="1029678"/>
                  <a:pt x="1230923" y="1101970"/>
                </a:cubicBezTo>
                <a:cubicBezTo>
                  <a:pt x="1744784" y="1174262"/>
                  <a:pt x="2397369" y="1754555"/>
                  <a:pt x="3083169" y="1570893"/>
                </a:cubicBezTo>
                <a:cubicBezTo>
                  <a:pt x="3768969" y="1387231"/>
                  <a:pt x="4894385" y="339969"/>
                  <a:pt x="5345723" y="0"/>
                </a:cubicBezTo>
              </a:path>
            </a:pathLst>
          </a:custGeom>
          <a:ln w="41275">
            <a:solidFill>
              <a:srgbClr val="92D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1524000" y="3276600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ultiply 9"/>
          <p:cNvSpPr/>
          <p:nvPr/>
        </p:nvSpPr>
        <p:spPr>
          <a:xfrm>
            <a:off x="2895600" y="3276600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Multiply 10"/>
          <p:cNvSpPr/>
          <p:nvPr/>
        </p:nvSpPr>
        <p:spPr>
          <a:xfrm>
            <a:off x="4114800" y="3733800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Multiply 11"/>
          <p:cNvSpPr/>
          <p:nvPr/>
        </p:nvSpPr>
        <p:spPr>
          <a:xfrm>
            <a:off x="5334000" y="3352800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ultiply 12"/>
          <p:cNvSpPr/>
          <p:nvPr/>
        </p:nvSpPr>
        <p:spPr>
          <a:xfrm>
            <a:off x="6324600" y="2590800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44"/>
          <p:cNvGrpSpPr/>
          <p:nvPr/>
        </p:nvGrpSpPr>
        <p:grpSpPr>
          <a:xfrm>
            <a:off x="1488375" y="31242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62"/>
          <p:cNvGrpSpPr/>
          <p:nvPr/>
        </p:nvGrpSpPr>
        <p:grpSpPr>
          <a:xfrm>
            <a:off x="2667000" y="3024250"/>
            <a:ext cx="533400" cy="762000"/>
            <a:chOff x="609600" y="3200400"/>
            <a:chExt cx="533400" cy="762000"/>
          </a:xfrm>
        </p:grpSpPr>
        <p:sp>
          <p:nvSpPr>
            <p:cNvPr id="19" name="Oval 18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72"/>
          <p:cNvGrpSpPr/>
          <p:nvPr/>
        </p:nvGrpSpPr>
        <p:grpSpPr>
          <a:xfrm>
            <a:off x="3975100" y="3257550"/>
            <a:ext cx="533400" cy="762000"/>
            <a:chOff x="609600" y="3200400"/>
            <a:chExt cx="533400" cy="762000"/>
          </a:xfrm>
        </p:grpSpPr>
        <p:sp>
          <p:nvSpPr>
            <p:cNvPr id="22" name="Oval 21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81"/>
          <p:cNvGrpSpPr/>
          <p:nvPr/>
        </p:nvGrpSpPr>
        <p:grpSpPr>
          <a:xfrm>
            <a:off x="5316600" y="3321050"/>
            <a:ext cx="533400" cy="762000"/>
            <a:chOff x="609600" y="3200400"/>
            <a:chExt cx="533400" cy="762000"/>
          </a:xfrm>
        </p:grpSpPr>
        <p:sp>
          <p:nvSpPr>
            <p:cNvPr id="25" name="Oval 24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90"/>
          <p:cNvGrpSpPr/>
          <p:nvPr/>
        </p:nvGrpSpPr>
        <p:grpSpPr>
          <a:xfrm>
            <a:off x="6285963" y="2642316"/>
            <a:ext cx="533400" cy="762000"/>
            <a:chOff x="609600" y="3200400"/>
            <a:chExt cx="533400" cy="762000"/>
          </a:xfrm>
        </p:grpSpPr>
        <p:sp>
          <p:nvSpPr>
            <p:cNvPr id="28" name="Oval 27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ircular Arrow 29"/>
          <p:cNvSpPr/>
          <p:nvPr/>
        </p:nvSpPr>
        <p:spPr>
          <a:xfrm>
            <a:off x="5562601" y="4190999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>
              <a:alpha val="50000"/>
            </a:schemeClr>
          </a:solidFill>
          <a:ln w="25400">
            <a:solidFill>
              <a:schemeClr val="accent3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Circular Arrow 30"/>
          <p:cNvSpPr/>
          <p:nvPr/>
        </p:nvSpPr>
        <p:spPr>
          <a:xfrm rot="10800000">
            <a:off x="5562601" y="4267199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>
              <a:alpha val="50000"/>
            </a:schemeClr>
          </a:solidFill>
          <a:ln w="25400">
            <a:solidFill>
              <a:schemeClr val="accent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37481" y="45344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00802" y="61722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ounded Rectangular Callout 33"/>
          <p:cNvSpPr/>
          <p:nvPr/>
        </p:nvSpPr>
        <p:spPr>
          <a:xfrm>
            <a:off x="8001000" y="5410200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>
              <a:alpha val="50000"/>
            </a:schemeClr>
          </a:solidFill>
          <a:ln w="25400">
            <a:solidFill>
              <a:schemeClr val="accent4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7985452" y="5562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ounded Rectangular Callout 35"/>
          <p:cNvSpPr/>
          <p:nvPr/>
        </p:nvSpPr>
        <p:spPr>
          <a:xfrm>
            <a:off x="1295400" y="1524000"/>
            <a:ext cx="2895600" cy="1295400"/>
          </a:xfrm>
          <a:prstGeom prst="wedgeRoundRectCallout">
            <a:avLst>
              <a:gd name="adj1" fmla="val -28839"/>
              <a:gd name="adj2" fmla="val 7542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2400" b="1" dirty="0" smtClean="0">
                <a:solidFill>
                  <a:schemeClr val="tx2"/>
                </a:solidFill>
              </a:rPr>
              <a:t>State definition</a:t>
            </a:r>
            <a:br>
              <a:rPr lang="en-US" sz="2400" b="1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Represent the object</a:t>
            </a:r>
            <a:endParaRPr lang="en-US" sz="2400" dirty="0" smtClean="0">
              <a:solidFill>
                <a:schemeClr val="tx2"/>
              </a:solidFill>
            </a:endParaRPr>
          </a:p>
        </p:txBody>
      </p:sp>
      <p:sp>
        <p:nvSpPr>
          <p:cNvPr id="37" name="Rounded Rectangular Callout 36"/>
          <p:cNvSpPr/>
          <p:nvPr/>
        </p:nvSpPr>
        <p:spPr>
          <a:xfrm>
            <a:off x="1981200" y="4267200"/>
            <a:ext cx="3200400" cy="1295400"/>
          </a:xfrm>
          <a:prstGeom prst="wedgeRoundRectCallout">
            <a:avLst>
              <a:gd name="adj1" fmla="val 76127"/>
              <a:gd name="adj2" fmla="val -1504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2400" b="1" dirty="0" smtClean="0">
                <a:solidFill>
                  <a:schemeClr val="tx2"/>
                </a:solidFill>
              </a:rPr>
              <a:t>Dynamic model</a:t>
            </a:r>
            <a:br>
              <a:rPr lang="en-US" sz="2400" b="1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Predict the next state given current state</a:t>
            </a:r>
            <a:endParaRPr lang="en-US" sz="2400" dirty="0" smtClean="0">
              <a:solidFill>
                <a:schemeClr val="tx2"/>
              </a:solidFill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5638800" y="3048000"/>
            <a:ext cx="3429000" cy="1295400"/>
          </a:xfrm>
          <a:prstGeom prst="wedgeRoundRectCallout">
            <a:avLst>
              <a:gd name="adj1" fmla="val 29432"/>
              <a:gd name="adj2" fmla="val 11382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2400" b="1" dirty="0" smtClean="0">
                <a:solidFill>
                  <a:schemeClr val="tx2"/>
                </a:solidFill>
              </a:rPr>
              <a:t>Observation model</a:t>
            </a:r>
            <a:br>
              <a:rPr lang="en-US" sz="2400" b="1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Take measurements from the image</a:t>
            </a:r>
            <a:endParaRPr lang="en-US" sz="2400" dirty="0" smtClean="0">
              <a:solidFill>
                <a:schemeClr val="tx2"/>
              </a:solidFill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1981200" y="5702121"/>
            <a:ext cx="3200400" cy="914400"/>
          </a:xfrm>
          <a:prstGeom prst="wedgeRoundRectCallout">
            <a:avLst>
              <a:gd name="adj1" fmla="val 62832"/>
              <a:gd name="adj2" fmla="val -16416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2400" b="1" dirty="0" smtClean="0">
                <a:solidFill>
                  <a:schemeClr val="tx2"/>
                </a:solidFill>
              </a:rPr>
              <a:t>Inference method</a:t>
            </a:r>
            <a:br>
              <a:rPr lang="en-US" sz="2400" b="1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Solution estimation</a:t>
            </a:r>
            <a:endParaRPr lang="en-US" sz="2400" dirty="0" smtClean="0">
              <a:solidFill>
                <a:schemeClr val="tx2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69984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Recap: state definition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10" descr="C:\Users\smith\Desktop\CVcourse1\images\huge.94.47317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819400"/>
            <a:ext cx="9144000" cy="4038600"/>
          </a:xfrm>
          <a:prstGeom prst="rect">
            <a:avLst/>
          </a:prstGeom>
          <a:noFill/>
          <a:effectLst/>
        </p:spPr>
      </p:pic>
      <p:grpSp>
        <p:nvGrpSpPr>
          <p:cNvPr id="10" name="Group 9"/>
          <p:cNvGrpSpPr/>
          <p:nvPr/>
        </p:nvGrpSpPr>
        <p:grpSpPr>
          <a:xfrm rot="20658797">
            <a:off x="1763381" y="4278935"/>
            <a:ext cx="444944" cy="1023279"/>
            <a:chOff x="7010400" y="3352800"/>
            <a:chExt cx="1172496" cy="2696496"/>
          </a:xfrm>
        </p:grpSpPr>
        <p:sp>
          <p:nvSpPr>
            <p:cNvPr id="11" name="Oval 3"/>
            <p:cNvSpPr>
              <a:spLocks noChangeArrowheads="1"/>
            </p:cNvSpPr>
            <p:nvPr/>
          </p:nvSpPr>
          <p:spPr bwMode="auto">
            <a:xfrm>
              <a:off x="7364452" y="3429000"/>
              <a:ext cx="448320" cy="406256"/>
            </a:xfrm>
            <a:prstGeom prst="ellipse">
              <a:avLst/>
            </a:prstGeom>
            <a:solidFill>
              <a:schemeClr val="accent3"/>
            </a:solidFill>
            <a:ln w="381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4"/>
            <p:cNvSpPr>
              <a:spLocks/>
            </p:cNvSpPr>
            <p:nvPr/>
          </p:nvSpPr>
          <p:spPr bwMode="auto">
            <a:xfrm>
              <a:off x="7086601" y="3875395"/>
              <a:ext cx="990599" cy="2050742"/>
            </a:xfrm>
            <a:custGeom>
              <a:avLst/>
              <a:gdLst/>
              <a:ahLst/>
              <a:cxnLst>
                <a:cxn ang="0">
                  <a:pos x="627" y="3"/>
                </a:cxn>
                <a:cxn ang="0">
                  <a:pos x="99" y="3"/>
                </a:cxn>
                <a:cxn ang="0">
                  <a:pos x="3" y="51"/>
                </a:cxn>
                <a:cxn ang="0">
                  <a:pos x="3" y="723"/>
                </a:cxn>
                <a:cxn ang="0">
                  <a:pos x="72" y="807"/>
                </a:cxn>
                <a:cxn ang="0">
                  <a:pos x="147" y="723"/>
                </a:cxn>
                <a:cxn ang="0">
                  <a:pos x="150" y="204"/>
                </a:cxn>
                <a:cxn ang="0">
                  <a:pos x="147" y="1587"/>
                </a:cxn>
                <a:cxn ang="0">
                  <a:pos x="258" y="1683"/>
                </a:cxn>
                <a:cxn ang="0">
                  <a:pos x="363" y="1578"/>
                </a:cxn>
                <a:cxn ang="0">
                  <a:pos x="363" y="960"/>
                </a:cxn>
                <a:cxn ang="0">
                  <a:pos x="360" y="1590"/>
                </a:cxn>
                <a:cxn ang="0">
                  <a:pos x="489" y="1686"/>
                </a:cxn>
                <a:cxn ang="0">
                  <a:pos x="582" y="1593"/>
                </a:cxn>
                <a:cxn ang="0">
                  <a:pos x="579" y="195"/>
                </a:cxn>
                <a:cxn ang="0">
                  <a:pos x="579" y="723"/>
                </a:cxn>
                <a:cxn ang="0">
                  <a:pos x="662" y="808"/>
                </a:cxn>
                <a:cxn ang="0">
                  <a:pos x="735" y="723"/>
                </a:cxn>
                <a:cxn ang="0">
                  <a:pos x="732" y="96"/>
                </a:cxn>
                <a:cxn ang="0">
                  <a:pos x="702" y="3"/>
                </a:cxn>
                <a:cxn ang="0">
                  <a:pos x="627" y="3"/>
                </a:cxn>
              </a:cxnLst>
              <a:rect l="0" t="0" r="r" b="b"/>
              <a:pathLst>
                <a:path w="738" h="1686">
                  <a:moveTo>
                    <a:pt x="627" y="3"/>
                  </a:moveTo>
                  <a:cubicBezTo>
                    <a:pt x="531" y="3"/>
                    <a:pt x="138" y="3"/>
                    <a:pt x="99" y="3"/>
                  </a:cubicBezTo>
                  <a:cubicBezTo>
                    <a:pt x="60" y="3"/>
                    <a:pt x="6" y="0"/>
                    <a:pt x="3" y="51"/>
                  </a:cubicBezTo>
                  <a:cubicBezTo>
                    <a:pt x="0" y="102"/>
                    <a:pt x="3" y="672"/>
                    <a:pt x="3" y="723"/>
                  </a:cubicBezTo>
                  <a:cubicBezTo>
                    <a:pt x="3" y="774"/>
                    <a:pt x="18" y="804"/>
                    <a:pt x="72" y="807"/>
                  </a:cubicBezTo>
                  <a:cubicBezTo>
                    <a:pt x="126" y="810"/>
                    <a:pt x="150" y="777"/>
                    <a:pt x="147" y="723"/>
                  </a:cubicBezTo>
                  <a:cubicBezTo>
                    <a:pt x="144" y="669"/>
                    <a:pt x="150" y="60"/>
                    <a:pt x="150" y="204"/>
                  </a:cubicBezTo>
                  <a:cubicBezTo>
                    <a:pt x="150" y="348"/>
                    <a:pt x="129" y="1341"/>
                    <a:pt x="147" y="1587"/>
                  </a:cubicBezTo>
                  <a:cubicBezTo>
                    <a:pt x="147" y="1653"/>
                    <a:pt x="218" y="1685"/>
                    <a:pt x="258" y="1683"/>
                  </a:cubicBezTo>
                  <a:cubicBezTo>
                    <a:pt x="294" y="1682"/>
                    <a:pt x="363" y="1656"/>
                    <a:pt x="363" y="1578"/>
                  </a:cubicBezTo>
                  <a:cubicBezTo>
                    <a:pt x="363" y="1500"/>
                    <a:pt x="364" y="958"/>
                    <a:pt x="363" y="960"/>
                  </a:cubicBezTo>
                  <a:cubicBezTo>
                    <a:pt x="362" y="962"/>
                    <a:pt x="360" y="1494"/>
                    <a:pt x="360" y="1590"/>
                  </a:cubicBezTo>
                  <a:cubicBezTo>
                    <a:pt x="360" y="1686"/>
                    <a:pt x="457" y="1680"/>
                    <a:pt x="489" y="1686"/>
                  </a:cubicBezTo>
                  <a:cubicBezTo>
                    <a:pt x="521" y="1686"/>
                    <a:pt x="582" y="1632"/>
                    <a:pt x="582" y="1593"/>
                  </a:cubicBezTo>
                  <a:cubicBezTo>
                    <a:pt x="582" y="1554"/>
                    <a:pt x="579" y="347"/>
                    <a:pt x="579" y="195"/>
                  </a:cubicBezTo>
                  <a:cubicBezTo>
                    <a:pt x="579" y="50"/>
                    <a:pt x="580" y="676"/>
                    <a:pt x="579" y="723"/>
                  </a:cubicBezTo>
                  <a:cubicBezTo>
                    <a:pt x="578" y="770"/>
                    <a:pt x="630" y="808"/>
                    <a:pt x="662" y="808"/>
                  </a:cubicBezTo>
                  <a:cubicBezTo>
                    <a:pt x="694" y="808"/>
                    <a:pt x="738" y="777"/>
                    <a:pt x="735" y="723"/>
                  </a:cubicBezTo>
                  <a:cubicBezTo>
                    <a:pt x="732" y="669"/>
                    <a:pt x="732" y="174"/>
                    <a:pt x="732" y="96"/>
                  </a:cubicBezTo>
                  <a:cubicBezTo>
                    <a:pt x="732" y="18"/>
                    <a:pt x="726" y="19"/>
                    <a:pt x="702" y="3"/>
                  </a:cubicBezTo>
                  <a:lnTo>
                    <a:pt x="627" y="3"/>
                  </a:ln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10400" y="3352800"/>
              <a:ext cx="1172496" cy="2696496"/>
            </a:xfrm>
            <a:prstGeom prst="rect">
              <a:avLst/>
            </a:prstGeom>
            <a:noFill/>
            <a:ln w="76200" cap="rnd">
              <a:solidFill>
                <a:srgbClr val="6B859A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 rot="20658797">
            <a:off x="2348015" y="4114747"/>
            <a:ext cx="444944" cy="1023279"/>
            <a:chOff x="5440680" y="3135630"/>
            <a:chExt cx="1172496" cy="2696496"/>
          </a:xfrm>
        </p:grpSpPr>
        <p:grpSp>
          <p:nvGrpSpPr>
            <p:cNvPr id="16" name="Group 2"/>
            <p:cNvGrpSpPr>
              <a:grpSpLocks/>
            </p:cNvGrpSpPr>
            <p:nvPr/>
          </p:nvGrpSpPr>
          <p:grpSpPr bwMode="auto">
            <a:xfrm>
              <a:off x="5533104" y="3200399"/>
              <a:ext cx="990599" cy="2497136"/>
              <a:chOff x="3456" y="1937"/>
              <a:chExt cx="738" cy="2053"/>
            </a:xfrm>
            <a:solidFill>
              <a:schemeClr val="accent3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8" name="Oval 3"/>
              <p:cNvSpPr>
                <a:spLocks noChangeArrowheads="1"/>
              </p:cNvSpPr>
              <p:nvPr/>
            </p:nvSpPr>
            <p:spPr bwMode="auto">
              <a:xfrm>
                <a:off x="3663" y="1937"/>
                <a:ext cx="334" cy="334"/>
              </a:xfrm>
              <a:prstGeom prst="ellipse">
                <a:avLst/>
              </a:prstGeom>
              <a:grpFill/>
              <a:ln w="38100" algn="ctr">
                <a:solidFill>
                  <a:schemeClr val="accent3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4"/>
              <p:cNvSpPr>
                <a:spLocks/>
              </p:cNvSpPr>
              <p:nvPr/>
            </p:nvSpPr>
            <p:spPr bwMode="auto">
              <a:xfrm>
                <a:off x="3456" y="2304"/>
                <a:ext cx="738" cy="1686"/>
              </a:xfrm>
              <a:custGeom>
                <a:avLst/>
                <a:gdLst/>
                <a:ahLst/>
                <a:cxnLst>
                  <a:cxn ang="0">
                    <a:pos x="627" y="3"/>
                  </a:cxn>
                  <a:cxn ang="0">
                    <a:pos x="99" y="3"/>
                  </a:cxn>
                  <a:cxn ang="0">
                    <a:pos x="3" y="51"/>
                  </a:cxn>
                  <a:cxn ang="0">
                    <a:pos x="3" y="723"/>
                  </a:cxn>
                  <a:cxn ang="0">
                    <a:pos x="72" y="807"/>
                  </a:cxn>
                  <a:cxn ang="0">
                    <a:pos x="147" y="723"/>
                  </a:cxn>
                  <a:cxn ang="0">
                    <a:pos x="150" y="204"/>
                  </a:cxn>
                  <a:cxn ang="0">
                    <a:pos x="147" y="1587"/>
                  </a:cxn>
                  <a:cxn ang="0">
                    <a:pos x="258" y="1683"/>
                  </a:cxn>
                  <a:cxn ang="0">
                    <a:pos x="363" y="1578"/>
                  </a:cxn>
                  <a:cxn ang="0">
                    <a:pos x="363" y="960"/>
                  </a:cxn>
                  <a:cxn ang="0">
                    <a:pos x="360" y="1590"/>
                  </a:cxn>
                  <a:cxn ang="0">
                    <a:pos x="489" y="1686"/>
                  </a:cxn>
                  <a:cxn ang="0">
                    <a:pos x="582" y="1593"/>
                  </a:cxn>
                  <a:cxn ang="0">
                    <a:pos x="579" y="195"/>
                  </a:cxn>
                  <a:cxn ang="0">
                    <a:pos x="579" y="723"/>
                  </a:cxn>
                  <a:cxn ang="0">
                    <a:pos x="662" y="808"/>
                  </a:cxn>
                  <a:cxn ang="0">
                    <a:pos x="735" y="723"/>
                  </a:cxn>
                  <a:cxn ang="0">
                    <a:pos x="732" y="96"/>
                  </a:cxn>
                  <a:cxn ang="0">
                    <a:pos x="702" y="3"/>
                  </a:cxn>
                  <a:cxn ang="0">
                    <a:pos x="627" y="3"/>
                  </a:cxn>
                </a:cxnLst>
                <a:rect l="0" t="0" r="r" b="b"/>
                <a:pathLst>
                  <a:path w="738" h="1686">
                    <a:moveTo>
                      <a:pt x="627" y="3"/>
                    </a:moveTo>
                    <a:cubicBezTo>
                      <a:pt x="531" y="3"/>
                      <a:pt x="138" y="3"/>
                      <a:pt x="99" y="3"/>
                    </a:cubicBezTo>
                    <a:cubicBezTo>
                      <a:pt x="60" y="3"/>
                      <a:pt x="6" y="0"/>
                      <a:pt x="3" y="51"/>
                    </a:cubicBezTo>
                    <a:cubicBezTo>
                      <a:pt x="0" y="102"/>
                      <a:pt x="3" y="672"/>
                      <a:pt x="3" y="723"/>
                    </a:cubicBezTo>
                    <a:cubicBezTo>
                      <a:pt x="3" y="774"/>
                      <a:pt x="18" y="804"/>
                      <a:pt x="72" y="807"/>
                    </a:cubicBezTo>
                    <a:cubicBezTo>
                      <a:pt x="126" y="810"/>
                      <a:pt x="150" y="777"/>
                      <a:pt x="147" y="723"/>
                    </a:cubicBezTo>
                    <a:cubicBezTo>
                      <a:pt x="144" y="669"/>
                      <a:pt x="150" y="60"/>
                      <a:pt x="150" y="204"/>
                    </a:cubicBezTo>
                    <a:cubicBezTo>
                      <a:pt x="150" y="348"/>
                      <a:pt x="129" y="1341"/>
                      <a:pt x="147" y="1587"/>
                    </a:cubicBezTo>
                    <a:cubicBezTo>
                      <a:pt x="147" y="1653"/>
                      <a:pt x="218" y="1685"/>
                      <a:pt x="258" y="1683"/>
                    </a:cubicBezTo>
                    <a:cubicBezTo>
                      <a:pt x="294" y="1682"/>
                      <a:pt x="363" y="1656"/>
                      <a:pt x="363" y="1578"/>
                    </a:cubicBezTo>
                    <a:cubicBezTo>
                      <a:pt x="363" y="1500"/>
                      <a:pt x="364" y="958"/>
                      <a:pt x="363" y="960"/>
                    </a:cubicBezTo>
                    <a:cubicBezTo>
                      <a:pt x="362" y="962"/>
                      <a:pt x="360" y="1494"/>
                      <a:pt x="360" y="1590"/>
                    </a:cubicBezTo>
                    <a:cubicBezTo>
                      <a:pt x="360" y="1686"/>
                      <a:pt x="457" y="1680"/>
                      <a:pt x="489" y="1686"/>
                    </a:cubicBezTo>
                    <a:cubicBezTo>
                      <a:pt x="521" y="1686"/>
                      <a:pt x="582" y="1632"/>
                      <a:pt x="582" y="1593"/>
                    </a:cubicBezTo>
                    <a:cubicBezTo>
                      <a:pt x="582" y="1554"/>
                      <a:pt x="579" y="347"/>
                      <a:pt x="579" y="195"/>
                    </a:cubicBezTo>
                    <a:cubicBezTo>
                      <a:pt x="579" y="50"/>
                      <a:pt x="580" y="676"/>
                      <a:pt x="579" y="723"/>
                    </a:cubicBezTo>
                    <a:cubicBezTo>
                      <a:pt x="578" y="770"/>
                      <a:pt x="630" y="808"/>
                      <a:pt x="662" y="808"/>
                    </a:cubicBezTo>
                    <a:cubicBezTo>
                      <a:pt x="694" y="808"/>
                      <a:pt x="738" y="777"/>
                      <a:pt x="735" y="723"/>
                    </a:cubicBezTo>
                    <a:cubicBezTo>
                      <a:pt x="732" y="669"/>
                      <a:pt x="732" y="174"/>
                      <a:pt x="732" y="96"/>
                    </a:cubicBezTo>
                    <a:cubicBezTo>
                      <a:pt x="732" y="18"/>
                      <a:pt x="726" y="19"/>
                      <a:pt x="702" y="3"/>
                    </a:cubicBezTo>
                    <a:lnTo>
                      <a:pt x="627" y="3"/>
                    </a:lnTo>
                    <a:close/>
                  </a:path>
                </a:pathLst>
              </a:custGeom>
              <a:grpFill/>
              <a:ln w="38100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5440680" y="3135630"/>
              <a:ext cx="1172496" cy="2696496"/>
            </a:xfrm>
            <a:prstGeom prst="rect">
              <a:avLst/>
            </a:prstGeom>
            <a:noFill/>
            <a:ln w="76200" cap="rnd">
              <a:solidFill>
                <a:schemeClr val="accent2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30"/>
          <p:cNvGrpSpPr/>
          <p:nvPr/>
        </p:nvGrpSpPr>
        <p:grpSpPr>
          <a:xfrm rot="20962764">
            <a:off x="3742687" y="3808059"/>
            <a:ext cx="418397" cy="962226"/>
            <a:chOff x="7010400" y="3352800"/>
            <a:chExt cx="1172496" cy="2696496"/>
          </a:xfrm>
        </p:grpSpPr>
        <p:sp>
          <p:nvSpPr>
            <p:cNvPr id="21" name="Oval 3"/>
            <p:cNvSpPr>
              <a:spLocks noChangeArrowheads="1"/>
            </p:cNvSpPr>
            <p:nvPr/>
          </p:nvSpPr>
          <p:spPr bwMode="auto">
            <a:xfrm>
              <a:off x="7364452" y="3429000"/>
              <a:ext cx="448320" cy="406256"/>
            </a:xfrm>
            <a:prstGeom prst="ellipse">
              <a:avLst/>
            </a:prstGeom>
            <a:solidFill>
              <a:schemeClr val="accent3"/>
            </a:solidFill>
            <a:ln w="381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"/>
            <p:cNvSpPr>
              <a:spLocks/>
            </p:cNvSpPr>
            <p:nvPr/>
          </p:nvSpPr>
          <p:spPr bwMode="auto">
            <a:xfrm>
              <a:off x="7086601" y="3875395"/>
              <a:ext cx="990599" cy="2050742"/>
            </a:xfrm>
            <a:custGeom>
              <a:avLst/>
              <a:gdLst/>
              <a:ahLst/>
              <a:cxnLst>
                <a:cxn ang="0">
                  <a:pos x="627" y="3"/>
                </a:cxn>
                <a:cxn ang="0">
                  <a:pos x="99" y="3"/>
                </a:cxn>
                <a:cxn ang="0">
                  <a:pos x="3" y="51"/>
                </a:cxn>
                <a:cxn ang="0">
                  <a:pos x="3" y="723"/>
                </a:cxn>
                <a:cxn ang="0">
                  <a:pos x="72" y="807"/>
                </a:cxn>
                <a:cxn ang="0">
                  <a:pos x="147" y="723"/>
                </a:cxn>
                <a:cxn ang="0">
                  <a:pos x="150" y="204"/>
                </a:cxn>
                <a:cxn ang="0">
                  <a:pos x="147" y="1587"/>
                </a:cxn>
                <a:cxn ang="0">
                  <a:pos x="258" y="1683"/>
                </a:cxn>
                <a:cxn ang="0">
                  <a:pos x="363" y="1578"/>
                </a:cxn>
                <a:cxn ang="0">
                  <a:pos x="363" y="960"/>
                </a:cxn>
                <a:cxn ang="0">
                  <a:pos x="360" y="1590"/>
                </a:cxn>
                <a:cxn ang="0">
                  <a:pos x="489" y="1686"/>
                </a:cxn>
                <a:cxn ang="0">
                  <a:pos x="582" y="1593"/>
                </a:cxn>
                <a:cxn ang="0">
                  <a:pos x="579" y="195"/>
                </a:cxn>
                <a:cxn ang="0">
                  <a:pos x="579" y="723"/>
                </a:cxn>
                <a:cxn ang="0">
                  <a:pos x="662" y="808"/>
                </a:cxn>
                <a:cxn ang="0">
                  <a:pos x="735" y="723"/>
                </a:cxn>
                <a:cxn ang="0">
                  <a:pos x="732" y="96"/>
                </a:cxn>
                <a:cxn ang="0">
                  <a:pos x="702" y="3"/>
                </a:cxn>
                <a:cxn ang="0">
                  <a:pos x="627" y="3"/>
                </a:cxn>
              </a:cxnLst>
              <a:rect l="0" t="0" r="r" b="b"/>
              <a:pathLst>
                <a:path w="738" h="1686">
                  <a:moveTo>
                    <a:pt x="627" y="3"/>
                  </a:moveTo>
                  <a:cubicBezTo>
                    <a:pt x="531" y="3"/>
                    <a:pt x="138" y="3"/>
                    <a:pt x="99" y="3"/>
                  </a:cubicBezTo>
                  <a:cubicBezTo>
                    <a:pt x="60" y="3"/>
                    <a:pt x="6" y="0"/>
                    <a:pt x="3" y="51"/>
                  </a:cubicBezTo>
                  <a:cubicBezTo>
                    <a:pt x="0" y="102"/>
                    <a:pt x="3" y="672"/>
                    <a:pt x="3" y="723"/>
                  </a:cubicBezTo>
                  <a:cubicBezTo>
                    <a:pt x="3" y="774"/>
                    <a:pt x="18" y="804"/>
                    <a:pt x="72" y="807"/>
                  </a:cubicBezTo>
                  <a:cubicBezTo>
                    <a:pt x="126" y="810"/>
                    <a:pt x="150" y="777"/>
                    <a:pt x="147" y="723"/>
                  </a:cubicBezTo>
                  <a:cubicBezTo>
                    <a:pt x="144" y="669"/>
                    <a:pt x="150" y="60"/>
                    <a:pt x="150" y="204"/>
                  </a:cubicBezTo>
                  <a:cubicBezTo>
                    <a:pt x="150" y="348"/>
                    <a:pt x="129" y="1341"/>
                    <a:pt x="147" y="1587"/>
                  </a:cubicBezTo>
                  <a:cubicBezTo>
                    <a:pt x="147" y="1653"/>
                    <a:pt x="218" y="1685"/>
                    <a:pt x="258" y="1683"/>
                  </a:cubicBezTo>
                  <a:cubicBezTo>
                    <a:pt x="294" y="1682"/>
                    <a:pt x="363" y="1656"/>
                    <a:pt x="363" y="1578"/>
                  </a:cubicBezTo>
                  <a:cubicBezTo>
                    <a:pt x="363" y="1500"/>
                    <a:pt x="364" y="958"/>
                    <a:pt x="363" y="960"/>
                  </a:cubicBezTo>
                  <a:cubicBezTo>
                    <a:pt x="362" y="962"/>
                    <a:pt x="360" y="1494"/>
                    <a:pt x="360" y="1590"/>
                  </a:cubicBezTo>
                  <a:cubicBezTo>
                    <a:pt x="360" y="1686"/>
                    <a:pt x="457" y="1680"/>
                    <a:pt x="489" y="1686"/>
                  </a:cubicBezTo>
                  <a:cubicBezTo>
                    <a:pt x="521" y="1686"/>
                    <a:pt x="582" y="1632"/>
                    <a:pt x="582" y="1593"/>
                  </a:cubicBezTo>
                  <a:cubicBezTo>
                    <a:pt x="582" y="1554"/>
                    <a:pt x="579" y="347"/>
                    <a:pt x="579" y="195"/>
                  </a:cubicBezTo>
                  <a:cubicBezTo>
                    <a:pt x="579" y="50"/>
                    <a:pt x="580" y="676"/>
                    <a:pt x="579" y="723"/>
                  </a:cubicBezTo>
                  <a:cubicBezTo>
                    <a:pt x="578" y="770"/>
                    <a:pt x="630" y="808"/>
                    <a:pt x="662" y="808"/>
                  </a:cubicBezTo>
                  <a:cubicBezTo>
                    <a:pt x="694" y="808"/>
                    <a:pt x="738" y="777"/>
                    <a:pt x="735" y="723"/>
                  </a:cubicBezTo>
                  <a:cubicBezTo>
                    <a:pt x="732" y="669"/>
                    <a:pt x="732" y="174"/>
                    <a:pt x="732" y="96"/>
                  </a:cubicBezTo>
                  <a:cubicBezTo>
                    <a:pt x="732" y="18"/>
                    <a:pt x="726" y="19"/>
                    <a:pt x="702" y="3"/>
                  </a:cubicBezTo>
                  <a:lnTo>
                    <a:pt x="627" y="3"/>
                  </a:ln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010400" y="3352800"/>
              <a:ext cx="1172496" cy="2696496"/>
            </a:xfrm>
            <a:prstGeom prst="rect">
              <a:avLst/>
            </a:prstGeom>
            <a:noFill/>
            <a:ln w="76200" cap="rnd">
              <a:solidFill>
                <a:srgbClr val="6B859A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35"/>
          <p:cNvGrpSpPr/>
          <p:nvPr/>
        </p:nvGrpSpPr>
        <p:grpSpPr>
          <a:xfrm rot="20962764">
            <a:off x="4303926" y="3702817"/>
            <a:ext cx="418397" cy="962226"/>
            <a:chOff x="5440680" y="3135630"/>
            <a:chExt cx="1172496" cy="2696496"/>
          </a:xfrm>
        </p:grpSpPr>
        <p:grpSp>
          <p:nvGrpSpPr>
            <p:cNvPr id="25" name="Group 2"/>
            <p:cNvGrpSpPr>
              <a:grpSpLocks/>
            </p:cNvGrpSpPr>
            <p:nvPr/>
          </p:nvGrpSpPr>
          <p:grpSpPr bwMode="auto">
            <a:xfrm>
              <a:off x="5533104" y="3200399"/>
              <a:ext cx="990599" cy="2497136"/>
              <a:chOff x="3456" y="1937"/>
              <a:chExt cx="738" cy="2053"/>
            </a:xfrm>
            <a:solidFill>
              <a:schemeClr val="accent3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7" name="Oval 3"/>
              <p:cNvSpPr>
                <a:spLocks noChangeArrowheads="1"/>
              </p:cNvSpPr>
              <p:nvPr/>
            </p:nvSpPr>
            <p:spPr bwMode="auto">
              <a:xfrm>
                <a:off x="3663" y="1937"/>
                <a:ext cx="334" cy="334"/>
              </a:xfrm>
              <a:prstGeom prst="ellipse">
                <a:avLst/>
              </a:prstGeom>
              <a:grpFill/>
              <a:ln w="38100" algn="ctr">
                <a:solidFill>
                  <a:schemeClr val="accent3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4"/>
              <p:cNvSpPr>
                <a:spLocks/>
              </p:cNvSpPr>
              <p:nvPr/>
            </p:nvSpPr>
            <p:spPr bwMode="auto">
              <a:xfrm>
                <a:off x="3456" y="2304"/>
                <a:ext cx="738" cy="1686"/>
              </a:xfrm>
              <a:custGeom>
                <a:avLst/>
                <a:gdLst/>
                <a:ahLst/>
                <a:cxnLst>
                  <a:cxn ang="0">
                    <a:pos x="627" y="3"/>
                  </a:cxn>
                  <a:cxn ang="0">
                    <a:pos x="99" y="3"/>
                  </a:cxn>
                  <a:cxn ang="0">
                    <a:pos x="3" y="51"/>
                  </a:cxn>
                  <a:cxn ang="0">
                    <a:pos x="3" y="723"/>
                  </a:cxn>
                  <a:cxn ang="0">
                    <a:pos x="72" y="807"/>
                  </a:cxn>
                  <a:cxn ang="0">
                    <a:pos x="147" y="723"/>
                  </a:cxn>
                  <a:cxn ang="0">
                    <a:pos x="150" y="204"/>
                  </a:cxn>
                  <a:cxn ang="0">
                    <a:pos x="147" y="1587"/>
                  </a:cxn>
                  <a:cxn ang="0">
                    <a:pos x="258" y="1683"/>
                  </a:cxn>
                  <a:cxn ang="0">
                    <a:pos x="363" y="1578"/>
                  </a:cxn>
                  <a:cxn ang="0">
                    <a:pos x="363" y="960"/>
                  </a:cxn>
                  <a:cxn ang="0">
                    <a:pos x="360" y="1590"/>
                  </a:cxn>
                  <a:cxn ang="0">
                    <a:pos x="489" y="1686"/>
                  </a:cxn>
                  <a:cxn ang="0">
                    <a:pos x="582" y="1593"/>
                  </a:cxn>
                  <a:cxn ang="0">
                    <a:pos x="579" y="195"/>
                  </a:cxn>
                  <a:cxn ang="0">
                    <a:pos x="579" y="723"/>
                  </a:cxn>
                  <a:cxn ang="0">
                    <a:pos x="662" y="808"/>
                  </a:cxn>
                  <a:cxn ang="0">
                    <a:pos x="735" y="723"/>
                  </a:cxn>
                  <a:cxn ang="0">
                    <a:pos x="732" y="96"/>
                  </a:cxn>
                  <a:cxn ang="0">
                    <a:pos x="702" y="3"/>
                  </a:cxn>
                  <a:cxn ang="0">
                    <a:pos x="627" y="3"/>
                  </a:cxn>
                </a:cxnLst>
                <a:rect l="0" t="0" r="r" b="b"/>
                <a:pathLst>
                  <a:path w="738" h="1686">
                    <a:moveTo>
                      <a:pt x="627" y="3"/>
                    </a:moveTo>
                    <a:cubicBezTo>
                      <a:pt x="531" y="3"/>
                      <a:pt x="138" y="3"/>
                      <a:pt x="99" y="3"/>
                    </a:cubicBezTo>
                    <a:cubicBezTo>
                      <a:pt x="60" y="3"/>
                      <a:pt x="6" y="0"/>
                      <a:pt x="3" y="51"/>
                    </a:cubicBezTo>
                    <a:cubicBezTo>
                      <a:pt x="0" y="102"/>
                      <a:pt x="3" y="672"/>
                      <a:pt x="3" y="723"/>
                    </a:cubicBezTo>
                    <a:cubicBezTo>
                      <a:pt x="3" y="774"/>
                      <a:pt x="18" y="804"/>
                      <a:pt x="72" y="807"/>
                    </a:cubicBezTo>
                    <a:cubicBezTo>
                      <a:pt x="126" y="810"/>
                      <a:pt x="150" y="777"/>
                      <a:pt x="147" y="723"/>
                    </a:cubicBezTo>
                    <a:cubicBezTo>
                      <a:pt x="144" y="669"/>
                      <a:pt x="150" y="60"/>
                      <a:pt x="150" y="204"/>
                    </a:cubicBezTo>
                    <a:cubicBezTo>
                      <a:pt x="150" y="348"/>
                      <a:pt x="129" y="1341"/>
                      <a:pt x="147" y="1587"/>
                    </a:cubicBezTo>
                    <a:cubicBezTo>
                      <a:pt x="147" y="1653"/>
                      <a:pt x="218" y="1685"/>
                      <a:pt x="258" y="1683"/>
                    </a:cubicBezTo>
                    <a:cubicBezTo>
                      <a:pt x="294" y="1682"/>
                      <a:pt x="363" y="1656"/>
                      <a:pt x="363" y="1578"/>
                    </a:cubicBezTo>
                    <a:cubicBezTo>
                      <a:pt x="363" y="1500"/>
                      <a:pt x="364" y="958"/>
                      <a:pt x="363" y="960"/>
                    </a:cubicBezTo>
                    <a:cubicBezTo>
                      <a:pt x="362" y="962"/>
                      <a:pt x="360" y="1494"/>
                      <a:pt x="360" y="1590"/>
                    </a:cubicBezTo>
                    <a:cubicBezTo>
                      <a:pt x="360" y="1686"/>
                      <a:pt x="457" y="1680"/>
                      <a:pt x="489" y="1686"/>
                    </a:cubicBezTo>
                    <a:cubicBezTo>
                      <a:pt x="521" y="1686"/>
                      <a:pt x="582" y="1632"/>
                      <a:pt x="582" y="1593"/>
                    </a:cubicBezTo>
                    <a:cubicBezTo>
                      <a:pt x="582" y="1554"/>
                      <a:pt x="579" y="347"/>
                      <a:pt x="579" y="195"/>
                    </a:cubicBezTo>
                    <a:cubicBezTo>
                      <a:pt x="579" y="50"/>
                      <a:pt x="580" y="676"/>
                      <a:pt x="579" y="723"/>
                    </a:cubicBezTo>
                    <a:cubicBezTo>
                      <a:pt x="578" y="770"/>
                      <a:pt x="630" y="808"/>
                      <a:pt x="662" y="808"/>
                    </a:cubicBezTo>
                    <a:cubicBezTo>
                      <a:pt x="694" y="808"/>
                      <a:pt x="738" y="777"/>
                      <a:pt x="735" y="723"/>
                    </a:cubicBezTo>
                    <a:cubicBezTo>
                      <a:pt x="732" y="669"/>
                      <a:pt x="732" y="174"/>
                      <a:pt x="732" y="96"/>
                    </a:cubicBezTo>
                    <a:cubicBezTo>
                      <a:pt x="732" y="18"/>
                      <a:pt x="726" y="19"/>
                      <a:pt x="702" y="3"/>
                    </a:cubicBezTo>
                    <a:lnTo>
                      <a:pt x="627" y="3"/>
                    </a:lnTo>
                    <a:close/>
                  </a:path>
                </a:pathLst>
              </a:custGeom>
              <a:grpFill/>
              <a:ln w="38100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440680" y="3135630"/>
              <a:ext cx="1172496" cy="2696496"/>
            </a:xfrm>
            <a:prstGeom prst="rect">
              <a:avLst/>
            </a:prstGeom>
            <a:noFill/>
            <a:ln w="76200" cap="rnd">
              <a:solidFill>
                <a:schemeClr val="accent2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30"/>
          <p:cNvGrpSpPr/>
          <p:nvPr/>
        </p:nvGrpSpPr>
        <p:grpSpPr>
          <a:xfrm>
            <a:off x="5638800" y="3664336"/>
            <a:ext cx="418397" cy="962226"/>
            <a:chOff x="7010400" y="3352800"/>
            <a:chExt cx="1172496" cy="2696496"/>
          </a:xfrm>
        </p:grpSpPr>
        <p:sp>
          <p:nvSpPr>
            <p:cNvPr id="30" name="Oval 3"/>
            <p:cNvSpPr>
              <a:spLocks noChangeArrowheads="1"/>
            </p:cNvSpPr>
            <p:nvPr/>
          </p:nvSpPr>
          <p:spPr bwMode="auto">
            <a:xfrm>
              <a:off x="7364452" y="3429000"/>
              <a:ext cx="448320" cy="406256"/>
            </a:xfrm>
            <a:prstGeom prst="ellipse">
              <a:avLst/>
            </a:prstGeom>
            <a:solidFill>
              <a:schemeClr val="accent3"/>
            </a:solidFill>
            <a:ln w="381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"/>
            <p:cNvSpPr>
              <a:spLocks/>
            </p:cNvSpPr>
            <p:nvPr/>
          </p:nvSpPr>
          <p:spPr bwMode="auto">
            <a:xfrm>
              <a:off x="7086601" y="3875395"/>
              <a:ext cx="990599" cy="2050742"/>
            </a:xfrm>
            <a:custGeom>
              <a:avLst/>
              <a:gdLst/>
              <a:ahLst/>
              <a:cxnLst>
                <a:cxn ang="0">
                  <a:pos x="627" y="3"/>
                </a:cxn>
                <a:cxn ang="0">
                  <a:pos x="99" y="3"/>
                </a:cxn>
                <a:cxn ang="0">
                  <a:pos x="3" y="51"/>
                </a:cxn>
                <a:cxn ang="0">
                  <a:pos x="3" y="723"/>
                </a:cxn>
                <a:cxn ang="0">
                  <a:pos x="72" y="807"/>
                </a:cxn>
                <a:cxn ang="0">
                  <a:pos x="147" y="723"/>
                </a:cxn>
                <a:cxn ang="0">
                  <a:pos x="150" y="204"/>
                </a:cxn>
                <a:cxn ang="0">
                  <a:pos x="147" y="1587"/>
                </a:cxn>
                <a:cxn ang="0">
                  <a:pos x="258" y="1683"/>
                </a:cxn>
                <a:cxn ang="0">
                  <a:pos x="363" y="1578"/>
                </a:cxn>
                <a:cxn ang="0">
                  <a:pos x="363" y="960"/>
                </a:cxn>
                <a:cxn ang="0">
                  <a:pos x="360" y="1590"/>
                </a:cxn>
                <a:cxn ang="0">
                  <a:pos x="489" y="1686"/>
                </a:cxn>
                <a:cxn ang="0">
                  <a:pos x="582" y="1593"/>
                </a:cxn>
                <a:cxn ang="0">
                  <a:pos x="579" y="195"/>
                </a:cxn>
                <a:cxn ang="0">
                  <a:pos x="579" y="723"/>
                </a:cxn>
                <a:cxn ang="0">
                  <a:pos x="662" y="808"/>
                </a:cxn>
                <a:cxn ang="0">
                  <a:pos x="735" y="723"/>
                </a:cxn>
                <a:cxn ang="0">
                  <a:pos x="732" y="96"/>
                </a:cxn>
                <a:cxn ang="0">
                  <a:pos x="702" y="3"/>
                </a:cxn>
                <a:cxn ang="0">
                  <a:pos x="627" y="3"/>
                </a:cxn>
              </a:cxnLst>
              <a:rect l="0" t="0" r="r" b="b"/>
              <a:pathLst>
                <a:path w="738" h="1686">
                  <a:moveTo>
                    <a:pt x="627" y="3"/>
                  </a:moveTo>
                  <a:cubicBezTo>
                    <a:pt x="531" y="3"/>
                    <a:pt x="138" y="3"/>
                    <a:pt x="99" y="3"/>
                  </a:cubicBezTo>
                  <a:cubicBezTo>
                    <a:pt x="60" y="3"/>
                    <a:pt x="6" y="0"/>
                    <a:pt x="3" y="51"/>
                  </a:cubicBezTo>
                  <a:cubicBezTo>
                    <a:pt x="0" y="102"/>
                    <a:pt x="3" y="672"/>
                    <a:pt x="3" y="723"/>
                  </a:cubicBezTo>
                  <a:cubicBezTo>
                    <a:pt x="3" y="774"/>
                    <a:pt x="18" y="804"/>
                    <a:pt x="72" y="807"/>
                  </a:cubicBezTo>
                  <a:cubicBezTo>
                    <a:pt x="126" y="810"/>
                    <a:pt x="150" y="777"/>
                    <a:pt x="147" y="723"/>
                  </a:cubicBezTo>
                  <a:cubicBezTo>
                    <a:pt x="144" y="669"/>
                    <a:pt x="150" y="60"/>
                    <a:pt x="150" y="204"/>
                  </a:cubicBezTo>
                  <a:cubicBezTo>
                    <a:pt x="150" y="348"/>
                    <a:pt x="129" y="1341"/>
                    <a:pt x="147" y="1587"/>
                  </a:cubicBezTo>
                  <a:cubicBezTo>
                    <a:pt x="147" y="1653"/>
                    <a:pt x="218" y="1685"/>
                    <a:pt x="258" y="1683"/>
                  </a:cubicBezTo>
                  <a:cubicBezTo>
                    <a:pt x="294" y="1682"/>
                    <a:pt x="363" y="1656"/>
                    <a:pt x="363" y="1578"/>
                  </a:cubicBezTo>
                  <a:cubicBezTo>
                    <a:pt x="363" y="1500"/>
                    <a:pt x="364" y="958"/>
                    <a:pt x="363" y="960"/>
                  </a:cubicBezTo>
                  <a:cubicBezTo>
                    <a:pt x="362" y="962"/>
                    <a:pt x="360" y="1494"/>
                    <a:pt x="360" y="1590"/>
                  </a:cubicBezTo>
                  <a:cubicBezTo>
                    <a:pt x="360" y="1686"/>
                    <a:pt x="457" y="1680"/>
                    <a:pt x="489" y="1686"/>
                  </a:cubicBezTo>
                  <a:cubicBezTo>
                    <a:pt x="521" y="1686"/>
                    <a:pt x="582" y="1632"/>
                    <a:pt x="582" y="1593"/>
                  </a:cubicBezTo>
                  <a:cubicBezTo>
                    <a:pt x="582" y="1554"/>
                    <a:pt x="579" y="347"/>
                    <a:pt x="579" y="195"/>
                  </a:cubicBezTo>
                  <a:cubicBezTo>
                    <a:pt x="579" y="50"/>
                    <a:pt x="580" y="676"/>
                    <a:pt x="579" y="723"/>
                  </a:cubicBezTo>
                  <a:cubicBezTo>
                    <a:pt x="578" y="770"/>
                    <a:pt x="630" y="808"/>
                    <a:pt x="662" y="808"/>
                  </a:cubicBezTo>
                  <a:cubicBezTo>
                    <a:pt x="694" y="808"/>
                    <a:pt x="738" y="777"/>
                    <a:pt x="735" y="723"/>
                  </a:cubicBezTo>
                  <a:cubicBezTo>
                    <a:pt x="732" y="669"/>
                    <a:pt x="732" y="174"/>
                    <a:pt x="732" y="96"/>
                  </a:cubicBezTo>
                  <a:cubicBezTo>
                    <a:pt x="732" y="18"/>
                    <a:pt x="726" y="19"/>
                    <a:pt x="702" y="3"/>
                  </a:cubicBezTo>
                  <a:lnTo>
                    <a:pt x="627" y="3"/>
                  </a:ln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10400" y="3352800"/>
              <a:ext cx="1172496" cy="2696496"/>
            </a:xfrm>
            <a:prstGeom prst="rect">
              <a:avLst/>
            </a:prstGeom>
            <a:noFill/>
            <a:ln w="76200" cap="rnd">
              <a:solidFill>
                <a:srgbClr val="6B859A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5"/>
          <p:cNvGrpSpPr/>
          <p:nvPr/>
        </p:nvGrpSpPr>
        <p:grpSpPr>
          <a:xfrm>
            <a:off x="6209821" y="3664336"/>
            <a:ext cx="418397" cy="962226"/>
            <a:chOff x="5440680" y="3135630"/>
            <a:chExt cx="1172496" cy="2696496"/>
          </a:xfrm>
        </p:grpSpPr>
        <p:grpSp>
          <p:nvGrpSpPr>
            <p:cNvPr id="34" name="Group 2"/>
            <p:cNvGrpSpPr>
              <a:grpSpLocks/>
            </p:cNvGrpSpPr>
            <p:nvPr/>
          </p:nvGrpSpPr>
          <p:grpSpPr bwMode="auto">
            <a:xfrm>
              <a:off x="5533104" y="3200399"/>
              <a:ext cx="990599" cy="2497136"/>
              <a:chOff x="3456" y="1937"/>
              <a:chExt cx="738" cy="2053"/>
            </a:xfrm>
            <a:solidFill>
              <a:schemeClr val="accent3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6" name="Oval 3"/>
              <p:cNvSpPr>
                <a:spLocks noChangeArrowheads="1"/>
              </p:cNvSpPr>
              <p:nvPr/>
            </p:nvSpPr>
            <p:spPr bwMode="auto">
              <a:xfrm>
                <a:off x="3663" y="1937"/>
                <a:ext cx="334" cy="334"/>
              </a:xfrm>
              <a:prstGeom prst="ellipse">
                <a:avLst/>
              </a:prstGeom>
              <a:grpFill/>
              <a:ln w="38100" algn="ctr">
                <a:solidFill>
                  <a:schemeClr val="accent3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4"/>
              <p:cNvSpPr>
                <a:spLocks/>
              </p:cNvSpPr>
              <p:nvPr/>
            </p:nvSpPr>
            <p:spPr bwMode="auto">
              <a:xfrm>
                <a:off x="3456" y="2304"/>
                <a:ext cx="738" cy="1686"/>
              </a:xfrm>
              <a:custGeom>
                <a:avLst/>
                <a:gdLst/>
                <a:ahLst/>
                <a:cxnLst>
                  <a:cxn ang="0">
                    <a:pos x="627" y="3"/>
                  </a:cxn>
                  <a:cxn ang="0">
                    <a:pos x="99" y="3"/>
                  </a:cxn>
                  <a:cxn ang="0">
                    <a:pos x="3" y="51"/>
                  </a:cxn>
                  <a:cxn ang="0">
                    <a:pos x="3" y="723"/>
                  </a:cxn>
                  <a:cxn ang="0">
                    <a:pos x="72" y="807"/>
                  </a:cxn>
                  <a:cxn ang="0">
                    <a:pos x="147" y="723"/>
                  </a:cxn>
                  <a:cxn ang="0">
                    <a:pos x="150" y="204"/>
                  </a:cxn>
                  <a:cxn ang="0">
                    <a:pos x="147" y="1587"/>
                  </a:cxn>
                  <a:cxn ang="0">
                    <a:pos x="258" y="1683"/>
                  </a:cxn>
                  <a:cxn ang="0">
                    <a:pos x="363" y="1578"/>
                  </a:cxn>
                  <a:cxn ang="0">
                    <a:pos x="363" y="960"/>
                  </a:cxn>
                  <a:cxn ang="0">
                    <a:pos x="360" y="1590"/>
                  </a:cxn>
                  <a:cxn ang="0">
                    <a:pos x="489" y="1686"/>
                  </a:cxn>
                  <a:cxn ang="0">
                    <a:pos x="582" y="1593"/>
                  </a:cxn>
                  <a:cxn ang="0">
                    <a:pos x="579" y="195"/>
                  </a:cxn>
                  <a:cxn ang="0">
                    <a:pos x="579" y="723"/>
                  </a:cxn>
                  <a:cxn ang="0">
                    <a:pos x="662" y="808"/>
                  </a:cxn>
                  <a:cxn ang="0">
                    <a:pos x="735" y="723"/>
                  </a:cxn>
                  <a:cxn ang="0">
                    <a:pos x="732" y="96"/>
                  </a:cxn>
                  <a:cxn ang="0">
                    <a:pos x="702" y="3"/>
                  </a:cxn>
                  <a:cxn ang="0">
                    <a:pos x="627" y="3"/>
                  </a:cxn>
                </a:cxnLst>
                <a:rect l="0" t="0" r="r" b="b"/>
                <a:pathLst>
                  <a:path w="738" h="1686">
                    <a:moveTo>
                      <a:pt x="627" y="3"/>
                    </a:moveTo>
                    <a:cubicBezTo>
                      <a:pt x="531" y="3"/>
                      <a:pt x="138" y="3"/>
                      <a:pt x="99" y="3"/>
                    </a:cubicBezTo>
                    <a:cubicBezTo>
                      <a:pt x="60" y="3"/>
                      <a:pt x="6" y="0"/>
                      <a:pt x="3" y="51"/>
                    </a:cubicBezTo>
                    <a:cubicBezTo>
                      <a:pt x="0" y="102"/>
                      <a:pt x="3" y="672"/>
                      <a:pt x="3" y="723"/>
                    </a:cubicBezTo>
                    <a:cubicBezTo>
                      <a:pt x="3" y="774"/>
                      <a:pt x="18" y="804"/>
                      <a:pt x="72" y="807"/>
                    </a:cubicBezTo>
                    <a:cubicBezTo>
                      <a:pt x="126" y="810"/>
                      <a:pt x="150" y="777"/>
                      <a:pt x="147" y="723"/>
                    </a:cubicBezTo>
                    <a:cubicBezTo>
                      <a:pt x="144" y="669"/>
                      <a:pt x="150" y="60"/>
                      <a:pt x="150" y="204"/>
                    </a:cubicBezTo>
                    <a:cubicBezTo>
                      <a:pt x="150" y="348"/>
                      <a:pt x="129" y="1341"/>
                      <a:pt x="147" y="1587"/>
                    </a:cubicBezTo>
                    <a:cubicBezTo>
                      <a:pt x="147" y="1653"/>
                      <a:pt x="218" y="1685"/>
                      <a:pt x="258" y="1683"/>
                    </a:cubicBezTo>
                    <a:cubicBezTo>
                      <a:pt x="294" y="1682"/>
                      <a:pt x="363" y="1656"/>
                      <a:pt x="363" y="1578"/>
                    </a:cubicBezTo>
                    <a:cubicBezTo>
                      <a:pt x="363" y="1500"/>
                      <a:pt x="364" y="958"/>
                      <a:pt x="363" y="960"/>
                    </a:cubicBezTo>
                    <a:cubicBezTo>
                      <a:pt x="362" y="962"/>
                      <a:pt x="360" y="1494"/>
                      <a:pt x="360" y="1590"/>
                    </a:cubicBezTo>
                    <a:cubicBezTo>
                      <a:pt x="360" y="1686"/>
                      <a:pt x="457" y="1680"/>
                      <a:pt x="489" y="1686"/>
                    </a:cubicBezTo>
                    <a:cubicBezTo>
                      <a:pt x="521" y="1686"/>
                      <a:pt x="582" y="1632"/>
                      <a:pt x="582" y="1593"/>
                    </a:cubicBezTo>
                    <a:cubicBezTo>
                      <a:pt x="582" y="1554"/>
                      <a:pt x="579" y="347"/>
                      <a:pt x="579" y="195"/>
                    </a:cubicBezTo>
                    <a:cubicBezTo>
                      <a:pt x="579" y="50"/>
                      <a:pt x="580" y="676"/>
                      <a:pt x="579" y="723"/>
                    </a:cubicBezTo>
                    <a:cubicBezTo>
                      <a:pt x="578" y="770"/>
                      <a:pt x="630" y="808"/>
                      <a:pt x="662" y="808"/>
                    </a:cubicBezTo>
                    <a:cubicBezTo>
                      <a:pt x="694" y="808"/>
                      <a:pt x="738" y="777"/>
                      <a:pt x="735" y="723"/>
                    </a:cubicBezTo>
                    <a:cubicBezTo>
                      <a:pt x="732" y="669"/>
                      <a:pt x="732" y="174"/>
                      <a:pt x="732" y="96"/>
                    </a:cubicBezTo>
                    <a:cubicBezTo>
                      <a:pt x="732" y="18"/>
                      <a:pt x="726" y="19"/>
                      <a:pt x="702" y="3"/>
                    </a:cubicBezTo>
                    <a:lnTo>
                      <a:pt x="627" y="3"/>
                    </a:lnTo>
                    <a:close/>
                  </a:path>
                </a:pathLst>
              </a:custGeom>
              <a:grpFill/>
              <a:ln w="38100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5440680" y="3135630"/>
              <a:ext cx="1172496" cy="2696496"/>
            </a:xfrm>
            <a:prstGeom prst="rect">
              <a:avLst/>
            </a:prstGeom>
            <a:noFill/>
            <a:ln w="76200" cap="rnd">
              <a:solidFill>
                <a:schemeClr val="accent2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0"/>
          <p:cNvGrpSpPr/>
          <p:nvPr/>
        </p:nvGrpSpPr>
        <p:grpSpPr>
          <a:xfrm rot="521089">
            <a:off x="7023075" y="3858799"/>
            <a:ext cx="466813" cy="1212598"/>
            <a:chOff x="7010400" y="3352800"/>
            <a:chExt cx="1172496" cy="2696496"/>
          </a:xfrm>
          <a:scene3d>
            <a:camera prst="orthographicFront">
              <a:rot lat="0" lon="17999983" rev="21299999"/>
            </a:camera>
            <a:lightRig rig="threePt" dir="t"/>
          </a:scene3d>
        </p:grpSpPr>
        <p:sp>
          <p:nvSpPr>
            <p:cNvPr id="39" name="Oval 3"/>
            <p:cNvSpPr>
              <a:spLocks noChangeArrowheads="1"/>
            </p:cNvSpPr>
            <p:nvPr/>
          </p:nvSpPr>
          <p:spPr bwMode="auto">
            <a:xfrm>
              <a:off x="7364452" y="3429000"/>
              <a:ext cx="448320" cy="406256"/>
            </a:xfrm>
            <a:prstGeom prst="ellipse">
              <a:avLst/>
            </a:prstGeom>
            <a:solidFill>
              <a:schemeClr val="accent3"/>
            </a:solidFill>
            <a:ln w="381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4"/>
            <p:cNvSpPr>
              <a:spLocks/>
            </p:cNvSpPr>
            <p:nvPr/>
          </p:nvSpPr>
          <p:spPr bwMode="auto">
            <a:xfrm>
              <a:off x="7086601" y="3875395"/>
              <a:ext cx="990599" cy="2050742"/>
            </a:xfrm>
            <a:custGeom>
              <a:avLst/>
              <a:gdLst/>
              <a:ahLst/>
              <a:cxnLst>
                <a:cxn ang="0">
                  <a:pos x="627" y="3"/>
                </a:cxn>
                <a:cxn ang="0">
                  <a:pos x="99" y="3"/>
                </a:cxn>
                <a:cxn ang="0">
                  <a:pos x="3" y="51"/>
                </a:cxn>
                <a:cxn ang="0">
                  <a:pos x="3" y="723"/>
                </a:cxn>
                <a:cxn ang="0">
                  <a:pos x="72" y="807"/>
                </a:cxn>
                <a:cxn ang="0">
                  <a:pos x="147" y="723"/>
                </a:cxn>
                <a:cxn ang="0">
                  <a:pos x="150" y="204"/>
                </a:cxn>
                <a:cxn ang="0">
                  <a:pos x="147" y="1587"/>
                </a:cxn>
                <a:cxn ang="0">
                  <a:pos x="258" y="1683"/>
                </a:cxn>
                <a:cxn ang="0">
                  <a:pos x="363" y="1578"/>
                </a:cxn>
                <a:cxn ang="0">
                  <a:pos x="363" y="960"/>
                </a:cxn>
                <a:cxn ang="0">
                  <a:pos x="360" y="1590"/>
                </a:cxn>
                <a:cxn ang="0">
                  <a:pos x="489" y="1686"/>
                </a:cxn>
                <a:cxn ang="0">
                  <a:pos x="582" y="1593"/>
                </a:cxn>
                <a:cxn ang="0">
                  <a:pos x="579" y="195"/>
                </a:cxn>
                <a:cxn ang="0">
                  <a:pos x="579" y="723"/>
                </a:cxn>
                <a:cxn ang="0">
                  <a:pos x="662" y="808"/>
                </a:cxn>
                <a:cxn ang="0">
                  <a:pos x="735" y="723"/>
                </a:cxn>
                <a:cxn ang="0">
                  <a:pos x="732" y="96"/>
                </a:cxn>
                <a:cxn ang="0">
                  <a:pos x="702" y="3"/>
                </a:cxn>
                <a:cxn ang="0">
                  <a:pos x="627" y="3"/>
                </a:cxn>
              </a:cxnLst>
              <a:rect l="0" t="0" r="r" b="b"/>
              <a:pathLst>
                <a:path w="738" h="1686">
                  <a:moveTo>
                    <a:pt x="627" y="3"/>
                  </a:moveTo>
                  <a:cubicBezTo>
                    <a:pt x="531" y="3"/>
                    <a:pt x="138" y="3"/>
                    <a:pt x="99" y="3"/>
                  </a:cubicBezTo>
                  <a:cubicBezTo>
                    <a:pt x="60" y="3"/>
                    <a:pt x="6" y="0"/>
                    <a:pt x="3" y="51"/>
                  </a:cubicBezTo>
                  <a:cubicBezTo>
                    <a:pt x="0" y="102"/>
                    <a:pt x="3" y="672"/>
                    <a:pt x="3" y="723"/>
                  </a:cubicBezTo>
                  <a:cubicBezTo>
                    <a:pt x="3" y="774"/>
                    <a:pt x="18" y="804"/>
                    <a:pt x="72" y="807"/>
                  </a:cubicBezTo>
                  <a:cubicBezTo>
                    <a:pt x="126" y="810"/>
                    <a:pt x="150" y="777"/>
                    <a:pt x="147" y="723"/>
                  </a:cubicBezTo>
                  <a:cubicBezTo>
                    <a:pt x="144" y="669"/>
                    <a:pt x="150" y="60"/>
                    <a:pt x="150" y="204"/>
                  </a:cubicBezTo>
                  <a:cubicBezTo>
                    <a:pt x="150" y="348"/>
                    <a:pt x="129" y="1341"/>
                    <a:pt x="147" y="1587"/>
                  </a:cubicBezTo>
                  <a:cubicBezTo>
                    <a:pt x="147" y="1653"/>
                    <a:pt x="218" y="1685"/>
                    <a:pt x="258" y="1683"/>
                  </a:cubicBezTo>
                  <a:cubicBezTo>
                    <a:pt x="294" y="1682"/>
                    <a:pt x="363" y="1656"/>
                    <a:pt x="363" y="1578"/>
                  </a:cubicBezTo>
                  <a:cubicBezTo>
                    <a:pt x="363" y="1500"/>
                    <a:pt x="364" y="958"/>
                    <a:pt x="363" y="960"/>
                  </a:cubicBezTo>
                  <a:cubicBezTo>
                    <a:pt x="362" y="962"/>
                    <a:pt x="360" y="1494"/>
                    <a:pt x="360" y="1590"/>
                  </a:cubicBezTo>
                  <a:cubicBezTo>
                    <a:pt x="360" y="1686"/>
                    <a:pt x="457" y="1680"/>
                    <a:pt x="489" y="1686"/>
                  </a:cubicBezTo>
                  <a:cubicBezTo>
                    <a:pt x="521" y="1686"/>
                    <a:pt x="582" y="1632"/>
                    <a:pt x="582" y="1593"/>
                  </a:cubicBezTo>
                  <a:cubicBezTo>
                    <a:pt x="582" y="1554"/>
                    <a:pt x="579" y="347"/>
                    <a:pt x="579" y="195"/>
                  </a:cubicBezTo>
                  <a:cubicBezTo>
                    <a:pt x="579" y="50"/>
                    <a:pt x="580" y="676"/>
                    <a:pt x="579" y="723"/>
                  </a:cubicBezTo>
                  <a:cubicBezTo>
                    <a:pt x="578" y="770"/>
                    <a:pt x="630" y="808"/>
                    <a:pt x="662" y="808"/>
                  </a:cubicBezTo>
                  <a:cubicBezTo>
                    <a:pt x="694" y="808"/>
                    <a:pt x="738" y="777"/>
                    <a:pt x="735" y="723"/>
                  </a:cubicBezTo>
                  <a:cubicBezTo>
                    <a:pt x="732" y="669"/>
                    <a:pt x="732" y="174"/>
                    <a:pt x="732" y="96"/>
                  </a:cubicBezTo>
                  <a:cubicBezTo>
                    <a:pt x="732" y="18"/>
                    <a:pt x="726" y="19"/>
                    <a:pt x="702" y="3"/>
                  </a:cubicBezTo>
                  <a:lnTo>
                    <a:pt x="627" y="3"/>
                  </a:ln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010400" y="3352800"/>
              <a:ext cx="1172496" cy="2696496"/>
            </a:xfrm>
            <a:prstGeom prst="rect">
              <a:avLst/>
            </a:prstGeom>
            <a:noFill/>
            <a:ln w="76200" cap="rnd">
              <a:solidFill>
                <a:srgbClr val="6B859A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35"/>
          <p:cNvGrpSpPr/>
          <p:nvPr/>
        </p:nvGrpSpPr>
        <p:grpSpPr>
          <a:xfrm rot="843053">
            <a:off x="7264098" y="4061297"/>
            <a:ext cx="603319" cy="1387507"/>
            <a:chOff x="5440680" y="3135630"/>
            <a:chExt cx="1172496" cy="2696496"/>
          </a:xfrm>
          <a:scene3d>
            <a:camera prst="orthographicFront">
              <a:rot lat="0" lon="17999983" rev="21299999"/>
            </a:camera>
            <a:lightRig rig="threePt" dir="t"/>
          </a:scene3d>
        </p:grpSpPr>
        <p:grpSp>
          <p:nvGrpSpPr>
            <p:cNvPr id="43" name="Group 2"/>
            <p:cNvGrpSpPr>
              <a:grpSpLocks/>
            </p:cNvGrpSpPr>
            <p:nvPr/>
          </p:nvGrpSpPr>
          <p:grpSpPr bwMode="auto">
            <a:xfrm>
              <a:off x="5533104" y="3200399"/>
              <a:ext cx="990599" cy="2497136"/>
              <a:chOff x="3456" y="1937"/>
              <a:chExt cx="738" cy="2053"/>
            </a:xfrm>
            <a:solidFill>
              <a:schemeClr val="accent3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5" name="Oval 3"/>
              <p:cNvSpPr>
                <a:spLocks noChangeArrowheads="1"/>
              </p:cNvSpPr>
              <p:nvPr/>
            </p:nvSpPr>
            <p:spPr bwMode="auto">
              <a:xfrm>
                <a:off x="3663" y="1937"/>
                <a:ext cx="334" cy="334"/>
              </a:xfrm>
              <a:prstGeom prst="ellipse">
                <a:avLst/>
              </a:prstGeom>
              <a:grpFill/>
              <a:ln w="38100" algn="ctr">
                <a:solidFill>
                  <a:schemeClr val="accent3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4"/>
              <p:cNvSpPr>
                <a:spLocks/>
              </p:cNvSpPr>
              <p:nvPr/>
            </p:nvSpPr>
            <p:spPr bwMode="auto">
              <a:xfrm>
                <a:off x="3456" y="2304"/>
                <a:ext cx="738" cy="1686"/>
              </a:xfrm>
              <a:custGeom>
                <a:avLst/>
                <a:gdLst/>
                <a:ahLst/>
                <a:cxnLst>
                  <a:cxn ang="0">
                    <a:pos x="627" y="3"/>
                  </a:cxn>
                  <a:cxn ang="0">
                    <a:pos x="99" y="3"/>
                  </a:cxn>
                  <a:cxn ang="0">
                    <a:pos x="3" y="51"/>
                  </a:cxn>
                  <a:cxn ang="0">
                    <a:pos x="3" y="723"/>
                  </a:cxn>
                  <a:cxn ang="0">
                    <a:pos x="72" y="807"/>
                  </a:cxn>
                  <a:cxn ang="0">
                    <a:pos x="147" y="723"/>
                  </a:cxn>
                  <a:cxn ang="0">
                    <a:pos x="150" y="204"/>
                  </a:cxn>
                  <a:cxn ang="0">
                    <a:pos x="147" y="1587"/>
                  </a:cxn>
                  <a:cxn ang="0">
                    <a:pos x="258" y="1683"/>
                  </a:cxn>
                  <a:cxn ang="0">
                    <a:pos x="363" y="1578"/>
                  </a:cxn>
                  <a:cxn ang="0">
                    <a:pos x="363" y="960"/>
                  </a:cxn>
                  <a:cxn ang="0">
                    <a:pos x="360" y="1590"/>
                  </a:cxn>
                  <a:cxn ang="0">
                    <a:pos x="489" y="1686"/>
                  </a:cxn>
                  <a:cxn ang="0">
                    <a:pos x="582" y="1593"/>
                  </a:cxn>
                  <a:cxn ang="0">
                    <a:pos x="579" y="195"/>
                  </a:cxn>
                  <a:cxn ang="0">
                    <a:pos x="579" y="723"/>
                  </a:cxn>
                  <a:cxn ang="0">
                    <a:pos x="662" y="808"/>
                  </a:cxn>
                  <a:cxn ang="0">
                    <a:pos x="735" y="723"/>
                  </a:cxn>
                  <a:cxn ang="0">
                    <a:pos x="732" y="96"/>
                  </a:cxn>
                  <a:cxn ang="0">
                    <a:pos x="702" y="3"/>
                  </a:cxn>
                  <a:cxn ang="0">
                    <a:pos x="627" y="3"/>
                  </a:cxn>
                </a:cxnLst>
                <a:rect l="0" t="0" r="r" b="b"/>
                <a:pathLst>
                  <a:path w="738" h="1686">
                    <a:moveTo>
                      <a:pt x="627" y="3"/>
                    </a:moveTo>
                    <a:cubicBezTo>
                      <a:pt x="531" y="3"/>
                      <a:pt x="138" y="3"/>
                      <a:pt x="99" y="3"/>
                    </a:cubicBezTo>
                    <a:cubicBezTo>
                      <a:pt x="60" y="3"/>
                      <a:pt x="6" y="0"/>
                      <a:pt x="3" y="51"/>
                    </a:cubicBezTo>
                    <a:cubicBezTo>
                      <a:pt x="0" y="102"/>
                      <a:pt x="3" y="672"/>
                      <a:pt x="3" y="723"/>
                    </a:cubicBezTo>
                    <a:cubicBezTo>
                      <a:pt x="3" y="774"/>
                      <a:pt x="18" y="804"/>
                      <a:pt x="72" y="807"/>
                    </a:cubicBezTo>
                    <a:cubicBezTo>
                      <a:pt x="126" y="810"/>
                      <a:pt x="150" y="777"/>
                      <a:pt x="147" y="723"/>
                    </a:cubicBezTo>
                    <a:cubicBezTo>
                      <a:pt x="144" y="669"/>
                      <a:pt x="150" y="60"/>
                      <a:pt x="150" y="204"/>
                    </a:cubicBezTo>
                    <a:cubicBezTo>
                      <a:pt x="150" y="348"/>
                      <a:pt x="129" y="1341"/>
                      <a:pt x="147" y="1587"/>
                    </a:cubicBezTo>
                    <a:cubicBezTo>
                      <a:pt x="147" y="1653"/>
                      <a:pt x="218" y="1685"/>
                      <a:pt x="258" y="1683"/>
                    </a:cubicBezTo>
                    <a:cubicBezTo>
                      <a:pt x="294" y="1682"/>
                      <a:pt x="363" y="1656"/>
                      <a:pt x="363" y="1578"/>
                    </a:cubicBezTo>
                    <a:cubicBezTo>
                      <a:pt x="363" y="1500"/>
                      <a:pt x="364" y="958"/>
                      <a:pt x="363" y="960"/>
                    </a:cubicBezTo>
                    <a:cubicBezTo>
                      <a:pt x="362" y="962"/>
                      <a:pt x="360" y="1494"/>
                      <a:pt x="360" y="1590"/>
                    </a:cubicBezTo>
                    <a:cubicBezTo>
                      <a:pt x="360" y="1686"/>
                      <a:pt x="457" y="1680"/>
                      <a:pt x="489" y="1686"/>
                    </a:cubicBezTo>
                    <a:cubicBezTo>
                      <a:pt x="521" y="1686"/>
                      <a:pt x="582" y="1632"/>
                      <a:pt x="582" y="1593"/>
                    </a:cubicBezTo>
                    <a:cubicBezTo>
                      <a:pt x="582" y="1554"/>
                      <a:pt x="579" y="347"/>
                      <a:pt x="579" y="195"/>
                    </a:cubicBezTo>
                    <a:cubicBezTo>
                      <a:pt x="579" y="50"/>
                      <a:pt x="580" y="676"/>
                      <a:pt x="579" y="723"/>
                    </a:cubicBezTo>
                    <a:cubicBezTo>
                      <a:pt x="578" y="770"/>
                      <a:pt x="630" y="808"/>
                      <a:pt x="662" y="808"/>
                    </a:cubicBezTo>
                    <a:cubicBezTo>
                      <a:pt x="694" y="808"/>
                      <a:pt x="738" y="777"/>
                      <a:pt x="735" y="723"/>
                    </a:cubicBezTo>
                    <a:cubicBezTo>
                      <a:pt x="732" y="669"/>
                      <a:pt x="732" y="174"/>
                      <a:pt x="732" y="96"/>
                    </a:cubicBezTo>
                    <a:cubicBezTo>
                      <a:pt x="732" y="18"/>
                      <a:pt x="726" y="19"/>
                      <a:pt x="702" y="3"/>
                    </a:cubicBezTo>
                    <a:lnTo>
                      <a:pt x="627" y="3"/>
                    </a:lnTo>
                    <a:close/>
                  </a:path>
                </a:pathLst>
              </a:custGeom>
              <a:grpFill/>
              <a:ln w="38100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5440680" y="3135630"/>
              <a:ext cx="1172496" cy="2696496"/>
            </a:xfrm>
            <a:prstGeom prst="rect">
              <a:avLst/>
            </a:prstGeom>
            <a:noFill/>
            <a:ln w="76200" cap="rnd">
              <a:solidFill>
                <a:schemeClr val="accent2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30"/>
          <p:cNvGrpSpPr/>
          <p:nvPr/>
        </p:nvGrpSpPr>
        <p:grpSpPr>
          <a:xfrm rot="772688">
            <a:off x="8041433" y="4310747"/>
            <a:ext cx="698115" cy="1597838"/>
            <a:chOff x="7010400" y="3352800"/>
            <a:chExt cx="1172496" cy="2696496"/>
          </a:xfrm>
          <a:scene3d>
            <a:camera prst="orthographicFront">
              <a:rot lat="149861" lon="19794306" rev="21340011"/>
            </a:camera>
            <a:lightRig rig="threePt" dir="t"/>
          </a:scene3d>
        </p:grpSpPr>
        <p:sp>
          <p:nvSpPr>
            <p:cNvPr id="48" name="Oval 3"/>
            <p:cNvSpPr>
              <a:spLocks noChangeArrowheads="1"/>
            </p:cNvSpPr>
            <p:nvPr/>
          </p:nvSpPr>
          <p:spPr bwMode="auto">
            <a:xfrm>
              <a:off x="7364452" y="3429000"/>
              <a:ext cx="448320" cy="406256"/>
            </a:xfrm>
            <a:prstGeom prst="ellipse">
              <a:avLst/>
            </a:prstGeom>
            <a:solidFill>
              <a:schemeClr val="accent3"/>
            </a:solidFill>
            <a:ln w="381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"/>
            <p:cNvSpPr>
              <a:spLocks/>
            </p:cNvSpPr>
            <p:nvPr/>
          </p:nvSpPr>
          <p:spPr bwMode="auto">
            <a:xfrm>
              <a:off x="7086601" y="3875395"/>
              <a:ext cx="990599" cy="2050742"/>
            </a:xfrm>
            <a:custGeom>
              <a:avLst/>
              <a:gdLst/>
              <a:ahLst/>
              <a:cxnLst>
                <a:cxn ang="0">
                  <a:pos x="627" y="3"/>
                </a:cxn>
                <a:cxn ang="0">
                  <a:pos x="99" y="3"/>
                </a:cxn>
                <a:cxn ang="0">
                  <a:pos x="3" y="51"/>
                </a:cxn>
                <a:cxn ang="0">
                  <a:pos x="3" y="723"/>
                </a:cxn>
                <a:cxn ang="0">
                  <a:pos x="72" y="807"/>
                </a:cxn>
                <a:cxn ang="0">
                  <a:pos x="147" y="723"/>
                </a:cxn>
                <a:cxn ang="0">
                  <a:pos x="150" y="204"/>
                </a:cxn>
                <a:cxn ang="0">
                  <a:pos x="147" y="1587"/>
                </a:cxn>
                <a:cxn ang="0">
                  <a:pos x="258" y="1683"/>
                </a:cxn>
                <a:cxn ang="0">
                  <a:pos x="363" y="1578"/>
                </a:cxn>
                <a:cxn ang="0">
                  <a:pos x="363" y="960"/>
                </a:cxn>
                <a:cxn ang="0">
                  <a:pos x="360" y="1590"/>
                </a:cxn>
                <a:cxn ang="0">
                  <a:pos x="489" y="1686"/>
                </a:cxn>
                <a:cxn ang="0">
                  <a:pos x="582" y="1593"/>
                </a:cxn>
                <a:cxn ang="0">
                  <a:pos x="579" y="195"/>
                </a:cxn>
                <a:cxn ang="0">
                  <a:pos x="579" y="723"/>
                </a:cxn>
                <a:cxn ang="0">
                  <a:pos x="662" y="808"/>
                </a:cxn>
                <a:cxn ang="0">
                  <a:pos x="735" y="723"/>
                </a:cxn>
                <a:cxn ang="0">
                  <a:pos x="732" y="96"/>
                </a:cxn>
                <a:cxn ang="0">
                  <a:pos x="702" y="3"/>
                </a:cxn>
                <a:cxn ang="0">
                  <a:pos x="627" y="3"/>
                </a:cxn>
              </a:cxnLst>
              <a:rect l="0" t="0" r="r" b="b"/>
              <a:pathLst>
                <a:path w="738" h="1686">
                  <a:moveTo>
                    <a:pt x="627" y="3"/>
                  </a:moveTo>
                  <a:cubicBezTo>
                    <a:pt x="531" y="3"/>
                    <a:pt x="138" y="3"/>
                    <a:pt x="99" y="3"/>
                  </a:cubicBezTo>
                  <a:cubicBezTo>
                    <a:pt x="60" y="3"/>
                    <a:pt x="6" y="0"/>
                    <a:pt x="3" y="51"/>
                  </a:cubicBezTo>
                  <a:cubicBezTo>
                    <a:pt x="0" y="102"/>
                    <a:pt x="3" y="672"/>
                    <a:pt x="3" y="723"/>
                  </a:cubicBezTo>
                  <a:cubicBezTo>
                    <a:pt x="3" y="774"/>
                    <a:pt x="18" y="804"/>
                    <a:pt x="72" y="807"/>
                  </a:cubicBezTo>
                  <a:cubicBezTo>
                    <a:pt x="126" y="810"/>
                    <a:pt x="150" y="777"/>
                    <a:pt x="147" y="723"/>
                  </a:cubicBezTo>
                  <a:cubicBezTo>
                    <a:pt x="144" y="669"/>
                    <a:pt x="150" y="60"/>
                    <a:pt x="150" y="204"/>
                  </a:cubicBezTo>
                  <a:cubicBezTo>
                    <a:pt x="150" y="348"/>
                    <a:pt x="129" y="1341"/>
                    <a:pt x="147" y="1587"/>
                  </a:cubicBezTo>
                  <a:cubicBezTo>
                    <a:pt x="147" y="1653"/>
                    <a:pt x="218" y="1685"/>
                    <a:pt x="258" y="1683"/>
                  </a:cubicBezTo>
                  <a:cubicBezTo>
                    <a:pt x="294" y="1682"/>
                    <a:pt x="363" y="1656"/>
                    <a:pt x="363" y="1578"/>
                  </a:cubicBezTo>
                  <a:cubicBezTo>
                    <a:pt x="363" y="1500"/>
                    <a:pt x="364" y="958"/>
                    <a:pt x="363" y="960"/>
                  </a:cubicBezTo>
                  <a:cubicBezTo>
                    <a:pt x="362" y="962"/>
                    <a:pt x="360" y="1494"/>
                    <a:pt x="360" y="1590"/>
                  </a:cubicBezTo>
                  <a:cubicBezTo>
                    <a:pt x="360" y="1686"/>
                    <a:pt x="457" y="1680"/>
                    <a:pt x="489" y="1686"/>
                  </a:cubicBezTo>
                  <a:cubicBezTo>
                    <a:pt x="521" y="1686"/>
                    <a:pt x="582" y="1632"/>
                    <a:pt x="582" y="1593"/>
                  </a:cubicBezTo>
                  <a:cubicBezTo>
                    <a:pt x="582" y="1554"/>
                    <a:pt x="579" y="347"/>
                    <a:pt x="579" y="195"/>
                  </a:cubicBezTo>
                  <a:cubicBezTo>
                    <a:pt x="579" y="50"/>
                    <a:pt x="580" y="676"/>
                    <a:pt x="579" y="723"/>
                  </a:cubicBezTo>
                  <a:cubicBezTo>
                    <a:pt x="578" y="770"/>
                    <a:pt x="630" y="808"/>
                    <a:pt x="662" y="808"/>
                  </a:cubicBezTo>
                  <a:cubicBezTo>
                    <a:pt x="694" y="808"/>
                    <a:pt x="738" y="777"/>
                    <a:pt x="735" y="723"/>
                  </a:cubicBezTo>
                  <a:cubicBezTo>
                    <a:pt x="732" y="669"/>
                    <a:pt x="732" y="174"/>
                    <a:pt x="732" y="96"/>
                  </a:cubicBezTo>
                  <a:cubicBezTo>
                    <a:pt x="732" y="18"/>
                    <a:pt x="726" y="19"/>
                    <a:pt x="702" y="3"/>
                  </a:cubicBezTo>
                  <a:lnTo>
                    <a:pt x="627" y="3"/>
                  </a:ln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10400" y="3352800"/>
              <a:ext cx="1172496" cy="2696496"/>
            </a:xfrm>
            <a:prstGeom prst="rect">
              <a:avLst/>
            </a:prstGeom>
            <a:noFill/>
            <a:ln w="76200" cap="rnd">
              <a:solidFill>
                <a:srgbClr val="6B859A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35"/>
          <p:cNvGrpSpPr/>
          <p:nvPr/>
        </p:nvGrpSpPr>
        <p:grpSpPr>
          <a:xfrm rot="1046470">
            <a:off x="8830512" y="4383655"/>
            <a:ext cx="968909" cy="1876724"/>
            <a:chOff x="5440680" y="3135630"/>
            <a:chExt cx="1172496" cy="2696496"/>
          </a:xfrm>
          <a:scene3d>
            <a:camera prst="orthographicFront">
              <a:rot lat="149861" lon="19794306" rev="21340011"/>
            </a:camera>
            <a:lightRig rig="threePt" dir="t"/>
          </a:scene3d>
        </p:grpSpPr>
        <p:grpSp>
          <p:nvGrpSpPr>
            <p:cNvPr id="52" name="Group 2"/>
            <p:cNvGrpSpPr>
              <a:grpSpLocks/>
            </p:cNvGrpSpPr>
            <p:nvPr/>
          </p:nvGrpSpPr>
          <p:grpSpPr bwMode="auto">
            <a:xfrm>
              <a:off x="5533104" y="3200399"/>
              <a:ext cx="990599" cy="2497136"/>
              <a:chOff x="3456" y="1937"/>
              <a:chExt cx="738" cy="2053"/>
            </a:xfrm>
            <a:solidFill>
              <a:schemeClr val="accent3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54" name="Oval 3"/>
              <p:cNvSpPr>
                <a:spLocks noChangeArrowheads="1"/>
              </p:cNvSpPr>
              <p:nvPr/>
            </p:nvSpPr>
            <p:spPr bwMode="auto">
              <a:xfrm>
                <a:off x="3663" y="1937"/>
                <a:ext cx="334" cy="334"/>
              </a:xfrm>
              <a:prstGeom prst="ellipse">
                <a:avLst/>
              </a:prstGeom>
              <a:grpFill/>
              <a:ln w="38100" algn="ctr">
                <a:solidFill>
                  <a:schemeClr val="accent3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"/>
              <p:cNvSpPr>
                <a:spLocks/>
              </p:cNvSpPr>
              <p:nvPr/>
            </p:nvSpPr>
            <p:spPr bwMode="auto">
              <a:xfrm>
                <a:off x="3456" y="2304"/>
                <a:ext cx="738" cy="1686"/>
              </a:xfrm>
              <a:custGeom>
                <a:avLst/>
                <a:gdLst/>
                <a:ahLst/>
                <a:cxnLst>
                  <a:cxn ang="0">
                    <a:pos x="627" y="3"/>
                  </a:cxn>
                  <a:cxn ang="0">
                    <a:pos x="99" y="3"/>
                  </a:cxn>
                  <a:cxn ang="0">
                    <a:pos x="3" y="51"/>
                  </a:cxn>
                  <a:cxn ang="0">
                    <a:pos x="3" y="723"/>
                  </a:cxn>
                  <a:cxn ang="0">
                    <a:pos x="72" y="807"/>
                  </a:cxn>
                  <a:cxn ang="0">
                    <a:pos x="147" y="723"/>
                  </a:cxn>
                  <a:cxn ang="0">
                    <a:pos x="150" y="204"/>
                  </a:cxn>
                  <a:cxn ang="0">
                    <a:pos x="147" y="1587"/>
                  </a:cxn>
                  <a:cxn ang="0">
                    <a:pos x="258" y="1683"/>
                  </a:cxn>
                  <a:cxn ang="0">
                    <a:pos x="363" y="1578"/>
                  </a:cxn>
                  <a:cxn ang="0">
                    <a:pos x="363" y="960"/>
                  </a:cxn>
                  <a:cxn ang="0">
                    <a:pos x="360" y="1590"/>
                  </a:cxn>
                  <a:cxn ang="0">
                    <a:pos x="489" y="1686"/>
                  </a:cxn>
                  <a:cxn ang="0">
                    <a:pos x="582" y="1593"/>
                  </a:cxn>
                  <a:cxn ang="0">
                    <a:pos x="579" y="195"/>
                  </a:cxn>
                  <a:cxn ang="0">
                    <a:pos x="579" y="723"/>
                  </a:cxn>
                  <a:cxn ang="0">
                    <a:pos x="662" y="808"/>
                  </a:cxn>
                  <a:cxn ang="0">
                    <a:pos x="735" y="723"/>
                  </a:cxn>
                  <a:cxn ang="0">
                    <a:pos x="732" y="96"/>
                  </a:cxn>
                  <a:cxn ang="0">
                    <a:pos x="702" y="3"/>
                  </a:cxn>
                  <a:cxn ang="0">
                    <a:pos x="627" y="3"/>
                  </a:cxn>
                </a:cxnLst>
                <a:rect l="0" t="0" r="r" b="b"/>
                <a:pathLst>
                  <a:path w="738" h="1686">
                    <a:moveTo>
                      <a:pt x="627" y="3"/>
                    </a:moveTo>
                    <a:cubicBezTo>
                      <a:pt x="531" y="3"/>
                      <a:pt x="138" y="3"/>
                      <a:pt x="99" y="3"/>
                    </a:cubicBezTo>
                    <a:cubicBezTo>
                      <a:pt x="60" y="3"/>
                      <a:pt x="6" y="0"/>
                      <a:pt x="3" y="51"/>
                    </a:cubicBezTo>
                    <a:cubicBezTo>
                      <a:pt x="0" y="102"/>
                      <a:pt x="3" y="672"/>
                      <a:pt x="3" y="723"/>
                    </a:cubicBezTo>
                    <a:cubicBezTo>
                      <a:pt x="3" y="774"/>
                      <a:pt x="18" y="804"/>
                      <a:pt x="72" y="807"/>
                    </a:cubicBezTo>
                    <a:cubicBezTo>
                      <a:pt x="126" y="810"/>
                      <a:pt x="150" y="777"/>
                      <a:pt x="147" y="723"/>
                    </a:cubicBezTo>
                    <a:cubicBezTo>
                      <a:pt x="144" y="669"/>
                      <a:pt x="150" y="60"/>
                      <a:pt x="150" y="204"/>
                    </a:cubicBezTo>
                    <a:cubicBezTo>
                      <a:pt x="150" y="348"/>
                      <a:pt x="129" y="1341"/>
                      <a:pt x="147" y="1587"/>
                    </a:cubicBezTo>
                    <a:cubicBezTo>
                      <a:pt x="147" y="1653"/>
                      <a:pt x="218" y="1685"/>
                      <a:pt x="258" y="1683"/>
                    </a:cubicBezTo>
                    <a:cubicBezTo>
                      <a:pt x="294" y="1682"/>
                      <a:pt x="363" y="1656"/>
                      <a:pt x="363" y="1578"/>
                    </a:cubicBezTo>
                    <a:cubicBezTo>
                      <a:pt x="363" y="1500"/>
                      <a:pt x="364" y="958"/>
                      <a:pt x="363" y="960"/>
                    </a:cubicBezTo>
                    <a:cubicBezTo>
                      <a:pt x="362" y="962"/>
                      <a:pt x="360" y="1494"/>
                      <a:pt x="360" y="1590"/>
                    </a:cubicBezTo>
                    <a:cubicBezTo>
                      <a:pt x="360" y="1686"/>
                      <a:pt x="457" y="1680"/>
                      <a:pt x="489" y="1686"/>
                    </a:cubicBezTo>
                    <a:cubicBezTo>
                      <a:pt x="521" y="1686"/>
                      <a:pt x="582" y="1632"/>
                      <a:pt x="582" y="1593"/>
                    </a:cubicBezTo>
                    <a:cubicBezTo>
                      <a:pt x="582" y="1554"/>
                      <a:pt x="579" y="347"/>
                      <a:pt x="579" y="195"/>
                    </a:cubicBezTo>
                    <a:cubicBezTo>
                      <a:pt x="579" y="50"/>
                      <a:pt x="580" y="676"/>
                      <a:pt x="579" y="723"/>
                    </a:cubicBezTo>
                    <a:cubicBezTo>
                      <a:pt x="578" y="770"/>
                      <a:pt x="630" y="808"/>
                      <a:pt x="662" y="808"/>
                    </a:cubicBezTo>
                    <a:cubicBezTo>
                      <a:pt x="694" y="808"/>
                      <a:pt x="738" y="777"/>
                      <a:pt x="735" y="723"/>
                    </a:cubicBezTo>
                    <a:cubicBezTo>
                      <a:pt x="732" y="669"/>
                      <a:pt x="732" y="174"/>
                      <a:pt x="732" y="96"/>
                    </a:cubicBezTo>
                    <a:cubicBezTo>
                      <a:pt x="732" y="18"/>
                      <a:pt x="726" y="19"/>
                      <a:pt x="702" y="3"/>
                    </a:cubicBezTo>
                    <a:lnTo>
                      <a:pt x="627" y="3"/>
                    </a:lnTo>
                    <a:close/>
                  </a:path>
                </a:pathLst>
              </a:custGeom>
              <a:grpFill/>
              <a:ln w="38100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5440680" y="3135630"/>
              <a:ext cx="1172496" cy="2696496"/>
            </a:xfrm>
            <a:prstGeom prst="rect">
              <a:avLst/>
            </a:prstGeom>
            <a:noFill/>
            <a:ln w="76200" cap="rnd">
              <a:solidFill>
                <a:schemeClr val="accent2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30"/>
          <p:cNvGrpSpPr/>
          <p:nvPr/>
        </p:nvGrpSpPr>
        <p:grpSpPr>
          <a:xfrm rot="20310652">
            <a:off x="-490830" y="4873971"/>
            <a:ext cx="531009" cy="1165228"/>
            <a:chOff x="7010400" y="3352800"/>
            <a:chExt cx="1172496" cy="2696496"/>
          </a:xfrm>
        </p:grpSpPr>
        <p:sp>
          <p:nvSpPr>
            <p:cNvPr id="57" name="Oval 3"/>
            <p:cNvSpPr>
              <a:spLocks noChangeArrowheads="1"/>
            </p:cNvSpPr>
            <p:nvPr/>
          </p:nvSpPr>
          <p:spPr bwMode="auto">
            <a:xfrm>
              <a:off x="7364452" y="3429000"/>
              <a:ext cx="448320" cy="406256"/>
            </a:xfrm>
            <a:prstGeom prst="ellipse">
              <a:avLst/>
            </a:prstGeom>
            <a:solidFill>
              <a:schemeClr val="accent3"/>
            </a:solidFill>
            <a:ln w="38100" algn="ctr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"/>
            <p:cNvSpPr>
              <a:spLocks/>
            </p:cNvSpPr>
            <p:nvPr/>
          </p:nvSpPr>
          <p:spPr bwMode="auto">
            <a:xfrm>
              <a:off x="7086601" y="3875395"/>
              <a:ext cx="990599" cy="2050742"/>
            </a:xfrm>
            <a:custGeom>
              <a:avLst/>
              <a:gdLst/>
              <a:ahLst/>
              <a:cxnLst>
                <a:cxn ang="0">
                  <a:pos x="627" y="3"/>
                </a:cxn>
                <a:cxn ang="0">
                  <a:pos x="99" y="3"/>
                </a:cxn>
                <a:cxn ang="0">
                  <a:pos x="3" y="51"/>
                </a:cxn>
                <a:cxn ang="0">
                  <a:pos x="3" y="723"/>
                </a:cxn>
                <a:cxn ang="0">
                  <a:pos x="72" y="807"/>
                </a:cxn>
                <a:cxn ang="0">
                  <a:pos x="147" y="723"/>
                </a:cxn>
                <a:cxn ang="0">
                  <a:pos x="150" y="204"/>
                </a:cxn>
                <a:cxn ang="0">
                  <a:pos x="147" y="1587"/>
                </a:cxn>
                <a:cxn ang="0">
                  <a:pos x="258" y="1683"/>
                </a:cxn>
                <a:cxn ang="0">
                  <a:pos x="363" y="1578"/>
                </a:cxn>
                <a:cxn ang="0">
                  <a:pos x="363" y="960"/>
                </a:cxn>
                <a:cxn ang="0">
                  <a:pos x="360" y="1590"/>
                </a:cxn>
                <a:cxn ang="0">
                  <a:pos x="489" y="1686"/>
                </a:cxn>
                <a:cxn ang="0">
                  <a:pos x="582" y="1593"/>
                </a:cxn>
                <a:cxn ang="0">
                  <a:pos x="579" y="195"/>
                </a:cxn>
                <a:cxn ang="0">
                  <a:pos x="579" y="723"/>
                </a:cxn>
                <a:cxn ang="0">
                  <a:pos x="662" y="808"/>
                </a:cxn>
                <a:cxn ang="0">
                  <a:pos x="735" y="723"/>
                </a:cxn>
                <a:cxn ang="0">
                  <a:pos x="732" y="96"/>
                </a:cxn>
                <a:cxn ang="0">
                  <a:pos x="702" y="3"/>
                </a:cxn>
                <a:cxn ang="0">
                  <a:pos x="627" y="3"/>
                </a:cxn>
              </a:cxnLst>
              <a:rect l="0" t="0" r="r" b="b"/>
              <a:pathLst>
                <a:path w="738" h="1686">
                  <a:moveTo>
                    <a:pt x="627" y="3"/>
                  </a:moveTo>
                  <a:cubicBezTo>
                    <a:pt x="531" y="3"/>
                    <a:pt x="138" y="3"/>
                    <a:pt x="99" y="3"/>
                  </a:cubicBezTo>
                  <a:cubicBezTo>
                    <a:pt x="60" y="3"/>
                    <a:pt x="6" y="0"/>
                    <a:pt x="3" y="51"/>
                  </a:cubicBezTo>
                  <a:cubicBezTo>
                    <a:pt x="0" y="102"/>
                    <a:pt x="3" y="672"/>
                    <a:pt x="3" y="723"/>
                  </a:cubicBezTo>
                  <a:cubicBezTo>
                    <a:pt x="3" y="774"/>
                    <a:pt x="18" y="804"/>
                    <a:pt x="72" y="807"/>
                  </a:cubicBezTo>
                  <a:cubicBezTo>
                    <a:pt x="126" y="810"/>
                    <a:pt x="150" y="777"/>
                    <a:pt x="147" y="723"/>
                  </a:cubicBezTo>
                  <a:cubicBezTo>
                    <a:pt x="144" y="669"/>
                    <a:pt x="150" y="60"/>
                    <a:pt x="150" y="204"/>
                  </a:cubicBezTo>
                  <a:cubicBezTo>
                    <a:pt x="150" y="348"/>
                    <a:pt x="129" y="1341"/>
                    <a:pt x="147" y="1587"/>
                  </a:cubicBezTo>
                  <a:cubicBezTo>
                    <a:pt x="147" y="1653"/>
                    <a:pt x="218" y="1685"/>
                    <a:pt x="258" y="1683"/>
                  </a:cubicBezTo>
                  <a:cubicBezTo>
                    <a:pt x="294" y="1682"/>
                    <a:pt x="363" y="1656"/>
                    <a:pt x="363" y="1578"/>
                  </a:cubicBezTo>
                  <a:cubicBezTo>
                    <a:pt x="363" y="1500"/>
                    <a:pt x="364" y="958"/>
                    <a:pt x="363" y="960"/>
                  </a:cubicBezTo>
                  <a:cubicBezTo>
                    <a:pt x="362" y="962"/>
                    <a:pt x="360" y="1494"/>
                    <a:pt x="360" y="1590"/>
                  </a:cubicBezTo>
                  <a:cubicBezTo>
                    <a:pt x="360" y="1686"/>
                    <a:pt x="457" y="1680"/>
                    <a:pt x="489" y="1686"/>
                  </a:cubicBezTo>
                  <a:cubicBezTo>
                    <a:pt x="521" y="1686"/>
                    <a:pt x="582" y="1632"/>
                    <a:pt x="582" y="1593"/>
                  </a:cubicBezTo>
                  <a:cubicBezTo>
                    <a:pt x="582" y="1554"/>
                    <a:pt x="579" y="347"/>
                    <a:pt x="579" y="195"/>
                  </a:cubicBezTo>
                  <a:cubicBezTo>
                    <a:pt x="579" y="50"/>
                    <a:pt x="580" y="676"/>
                    <a:pt x="579" y="723"/>
                  </a:cubicBezTo>
                  <a:cubicBezTo>
                    <a:pt x="578" y="770"/>
                    <a:pt x="630" y="808"/>
                    <a:pt x="662" y="808"/>
                  </a:cubicBezTo>
                  <a:cubicBezTo>
                    <a:pt x="694" y="808"/>
                    <a:pt x="738" y="777"/>
                    <a:pt x="735" y="723"/>
                  </a:cubicBezTo>
                  <a:cubicBezTo>
                    <a:pt x="732" y="669"/>
                    <a:pt x="732" y="174"/>
                    <a:pt x="732" y="96"/>
                  </a:cubicBezTo>
                  <a:cubicBezTo>
                    <a:pt x="732" y="18"/>
                    <a:pt x="726" y="19"/>
                    <a:pt x="702" y="3"/>
                  </a:cubicBezTo>
                  <a:lnTo>
                    <a:pt x="627" y="3"/>
                  </a:ln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010400" y="3352800"/>
              <a:ext cx="1172496" cy="2696496"/>
            </a:xfrm>
            <a:prstGeom prst="rect">
              <a:avLst/>
            </a:prstGeom>
            <a:noFill/>
            <a:ln w="76200" cap="rnd">
              <a:solidFill>
                <a:srgbClr val="6B859A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35"/>
          <p:cNvGrpSpPr/>
          <p:nvPr/>
        </p:nvGrpSpPr>
        <p:grpSpPr>
          <a:xfrm rot="20310652">
            <a:off x="183505" y="4608491"/>
            <a:ext cx="531009" cy="1165228"/>
            <a:chOff x="5440680" y="3135630"/>
            <a:chExt cx="1172496" cy="2696496"/>
          </a:xfrm>
        </p:grpSpPr>
        <p:grpSp>
          <p:nvGrpSpPr>
            <p:cNvPr id="61" name="Group 2"/>
            <p:cNvGrpSpPr>
              <a:grpSpLocks/>
            </p:cNvGrpSpPr>
            <p:nvPr/>
          </p:nvGrpSpPr>
          <p:grpSpPr bwMode="auto">
            <a:xfrm>
              <a:off x="5533104" y="3200399"/>
              <a:ext cx="990599" cy="2497136"/>
              <a:chOff x="3456" y="1937"/>
              <a:chExt cx="738" cy="2053"/>
            </a:xfrm>
            <a:solidFill>
              <a:schemeClr val="accent3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3" name="Oval 3"/>
              <p:cNvSpPr>
                <a:spLocks noChangeArrowheads="1"/>
              </p:cNvSpPr>
              <p:nvPr/>
            </p:nvSpPr>
            <p:spPr bwMode="auto">
              <a:xfrm>
                <a:off x="3663" y="1937"/>
                <a:ext cx="334" cy="334"/>
              </a:xfrm>
              <a:prstGeom prst="ellipse">
                <a:avLst/>
              </a:prstGeom>
              <a:grpFill/>
              <a:ln w="38100" algn="ctr">
                <a:solidFill>
                  <a:schemeClr val="accent3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4"/>
              <p:cNvSpPr>
                <a:spLocks/>
              </p:cNvSpPr>
              <p:nvPr/>
            </p:nvSpPr>
            <p:spPr bwMode="auto">
              <a:xfrm>
                <a:off x="3456" y="2304"/>
                <a:ext cx="738" cy="1686"/>
              </a:xfrm>
              <a:custGeom>
                <a:avLst/>
                <a:gdLst/>
                <a:ahLst/>
                <a:cxnLst>
                  <a:cxn ang="0">
                    <a:pos x="627" y="3"/>
                  </a:cxn>
                  <a:cxn ang="0">
                    <a:pos x="99" y="3"/>
                  </a:cxn>
                  <a:cxn ang="0">
                    <a:pos x="3" y="51"/>
                  </a:cxn>
                  <a:cxn ang="0">
                    <a:pos x="3" y="723"/>
                  </a:cxn>
                  <a:cxn ang="0">
                    <a:pos x="72" y="807"/>
                  </a:cxn>
                  <a:cxn ang="0">
                    <a:pos x="147" y="723"/>
                  </a:cxn>
                  <a:cxn ang="0">
                    <a:pos x="150" y="204"/>
                  </a:cxn>
                  <a:cxn ang="0">
                    <a:pos x="147" y="1587"/>
                  </a:cxn>
                  <a:cxn ang="0">
                    <a:pos x="258" y="1683"/>
                  </a:cxn>
                  <a:cxn ang="0">
                    <a:pos x="363" y="1578"/>
                  </a:cxn>
                  <a:cxn ang="0">
                    <a:pos x="363" y="960"/>
                  </a:cxn>
                  <a:cxn ang="0">
                    <a:pos x="360" y="1590"/>
                  </a:cxn>
                  <a:cxn ang="0">
                    <a:pos x="489" y="1686"/>
                  </a:cxn>
                  <a:cxn ang="0">
                    <a:pos x="582" y="1593"/>
                  </a:cxn>
                  <a:cxn ang="0">
                    <a:pos x="579" y="195"/>
                  </a:cxn>
                  <a:cxn ang="0">
                    <a:pos x="579" y="723"/>
                  </a:cxn>
                  <a:cxn ang="0">
                    <a:pos x="662" y="808"/>
                  </a:cxn>
                  <a:cxn ang="0">
                    <a:pos x="735" y="723"/>
                  </a:cxn>
                  <a:cxn ang="0">
                    <a:pos x="732" y="96"/>
                  </a:cxn>
                  <a:cxn ang="0">
                    <a:pos x="702" y="3"/>
                  </a:cxn>
                  <a:cxn ang="0">
                    <a:pos x="627" y="3"/>
                  </a:cxn>
                </a:cxnLst>
                <a:rect l="0" t="0" r="r" b="b"/>
                <a:pathLst>
                  <a:path w="738" h="1686">
                    <a:moveTo>
                      <a:pt x="627" y="3"/>
                    </a:moveTo>
                    <a:cubicBezTo>
                      <a:pt x="531" y="3"/>
                      <a:pt x="138" y="3"/>
                      <a:pt x="99" y="3"/>
                    </a:cubicBezTo>
                    <a:cubicBezTo>
                      <a:pt x="60" y="3"/>
                      <a:pt x="6" y="0"/>
                      <a:pt x="3" y="51"/>
                    </a:cubicBezTo>
                    <a:cubicBezTo>
                      <a:pt x="0" y="102"/>
                      <a:pt x="3" y="672"/>
                      <a:pt x="3" y="723"/>
                    </a:cubicBezTo>
                    <a:cubicBezTo>
                      <a:pt x="3" y="774"/>
                      <a:pt x="18" y="804"/>
                      <a:pt x="72" y="807"/>
                    </a:cubicBezTo>
                    <a:cubicBezTo>
                      <a:pt x="126" y="810"/>
                      <a:pt x="150" y="777"/>
                      <a:pt x="147" y="723"/>
                    </a:cubicBezTo>
                    <a:cubicBezTo>
                      <a:pt x="144" y="669"/>
                      <a:pt x="150" y="60"/>
                      <a:pt x="150" y="204"/>
                    </a:cubicBezTo>
                    <a:cubicBezTo>
                      <a:pt x="150" y="348"/>
                      <a:pt x="129" y="1341"/>
                      <a:pt x="147" y="1587"/>
                    </a:cubicBezTo>
                    <a:cubicBezTo>
                      <a:pt x="147" y="1653"/>
                      <a:pt x="218" y="1685"/>
                      <a:pt x="258" y="1683"/>
                    </a:cubicBezTo>
                    <a:cubicBezTo>
                      <a:pt x="294" y="1682"/>
                      <a:pt x="363" y="1656"/>
                      <a:pt x="363" y="1578"/>
                    </a:cubicBezTo>
                    <a:cubicBezTo>
                      <a:pt x="363" y="1500"/>
                      <a:pt x="364" y="958"/>
                      <a:pt x="363" y="960"/>
                    </a:cubicBezTo>
                    <a:cubicBezTo>
                      <a:pt x="362" y="962"/>
                      <a:pt x="360" y="1494"/>
                      <a:pt x="360" y="1590"/>
                    </a:cubicBezTo>
                    <a:cubicBezTo>
                      <a:pt x="360" y="1686"/>
                      <a:pt x="457" y="1680"/>
                      <a:pt x="489" y="1686"/>
                    </a:cubicBezTo>
                    <a:cubicBezTo>
                      <a:pt x="521" y="1686"/>
                      <a:pt x="582" y="1632"/>
                      <a:pt x="582" y="1593"/>
                    </a:cubicBezTo>
                    <a:cubicBezTo>
                      <a:pt x="582" y="1554"/>
                      <a:pt x="579" y="347"/>
                      <a:pt x="579" y="195"/>
                    </a:cubicBezTo>
                    <a:cubicBezTo>
                      <a:pt x="579" y="50"/>
                      <a:pt x="580" y="676"/>
                      <a:pt x="579" y="723"/>
                    </a:cubicBezTo>
                    <a:cubicBezTo>
                      <a:pt x="578" y="770"/>
                      <a:pt x="630" y="808"/>
                      <a:pt x="662" y="808"/>
                    </a:cubicBezTo>
                    <a:cubicBezTo>
                      <a:pt x="694" y="808"/>
                      <a:pt x="738" y="777"/>
                      <a:pt x="735" y="723"/>
                    </a:cubicBezTo>
                    <a:cubicBezTo>
                      <a:pt x="732" y="669"/>
                      <a:pt x="732" y="174"/>
                      <a:pt x="732" y="96"/>
                    </a:cubicBezTo>
                    <a:cubicBezTo>
                      <a:pt x="732" y="18"/>
                      <a:pt x="726" y="19"/>
                      <a:pt x="702" y="3"/>
                    </a:cubicBezTo>
                    <a:lnTo>
                      <a:pt x="627" y="3"/>
                    </a:lnTo>
                    <a:close/>
                  </a:path>
                </a:pathLst>
              </a:custGeom>
              <a:grpFill/>
              <a:ln w="38100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5440680" y="3135630"/>
              <a:ext cx="1172496" cy="2696496"/>
            </a:xfrm>
            <a:prstGeom prst="rect">
              <a:avLst/>
            </a:prstGeom>
            <a:noFill/>
            <a:ln w="76200" cap="rnd">
              <a:solidFill>
                <a:schemeClr val="accent2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0" y="2514600"/>
            <a:ext cx="9144000" cy="685800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accent1">
                  <a:lumMod val="20000"/>
                  <a:lumOff val="80000"/>
                  <a:alpha val="1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rot="20232072">
            <a:off x="556230" y="6027457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32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 rot="20492840">
            <a:off x="2454947" y="5326029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32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 rot="21002760">
            <a:off x="4285693" y="470489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32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 rot="426456">
            <a:off x="5901557" y="4602302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sz="32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 rot="156627">
            <a:off x="6794844" y="5269477"/>
            <a:ext cx="526106" cy="584775"/>
          </a:xfrm>
          <a:prstGeom prst="rect">
            <a:avLst/>
          </a:prstGeom>
          <a:noFill/>
          <a:scene3d>
            <a:camera prst="orthographicFront">
              <a:rot lat="19807541" lon="18172819" rev="20353871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endParaRPr lang="en-US" sz="32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 rot="1258348">
            <a:off x="7859625" y="627464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endParaRPr lang="en-US" sz="32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4724400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sz="2400" dirty="0" smtClean="0">
                <a:solidFill>
                  <a:schemeClr val="tx2"/>
                </a:solidFill>
                <a:cs typeface="Times New Roman" pitchFamily="18" charset="0"/>
              </a:rPr>
              <a:t>State vector</a:t>
            </a:r>
            <a:r>
              <a:rPr lang="en-US" sz="32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dirty="0" smtClean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describes object(s) at an instant in time</a:t>
            </a:r>
          </a:p>
          <a:p>
            <a:pPr>
              <a:buSzPct val="70000"/>
              <a:buFont typeface="Wingdings" pitchFamily="2" charset="2"/>
              <a:buChar char=""/>
            </a:pPr>
            <a:r>
              <a:rPr lang="en-US" sz="2400" dirty="0" smtClean="0">
                <a:solidFill>
                  <a:schemeClr val="tx2"/>
                </a:solidFill>
              </a:rPr>
              <a:t>Defines solution space</a:t>
            </a:r>
          </a:p>
        </p:txBody>
      </p:sp>
      <p:graphicFrame>
        <p:nvGraphicFramePr>
          <p:cNvPr id="66" name="Object 11"/>
          <p:cNvGraphicFramePr>
            <a:graphicFrameLocks noChangeAspect="1"/>
          </p:cNvGraphicFramePr>
          <p:nvPr/>
        </p:nvGraphicFramePr>
        <p:xfrm>
          <a:off x="4343400" y="2362200"/>
          <a:ext cx="41497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029" name="Equation" r:id="rId6" imgW="1257120" imgH="253800" progId="Equation.DSMT4">
                  <p:embed/>
                </p:oleObj>
              </mc:Choice>
              <mc:Fallback>
                <p:oleObj name="Equation" r:id="rId6" imgW="1257120" imgH="253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362200"/>
                        <a:ext cx="41497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70502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Recap: dynamic model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Predicts new state </a:t>
            </a:r>
            <a:r>
              <a:rPr lang="en-US" sz="28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based on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previous state </a:t>
            </a:r>
            <a:r>
              <a:rPr lang="en-US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t-1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Often a linear transform + Gaussian noise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 rot="14670467" flipV="1">
            <a:off x="6039355" y="1299413"/>
            <a:ext cx="3356799" cy="1559601"/>
            <a:chOff x="4561430" y="1476427"/>
            <a:chExt cx="4125372" cy="2104974"/>
          </a:xfrm>
        </p:grpSpPr>
        <p:sp>
          <p:nvSpPr>
            <p:cNvPr id="7" name="Oval 6"/>
            <p:cNvSpPr/>
            <p:nvPr/>
          </p:nvSpPr>
          <p:spPr>
            <a:xfrm>
              <a:off x="6858002" y="1752601"/>
              <a:ext cx="1828800" cy="18288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8000"/>
              </a:schemeClr>
            </a:solidFill>
            <a:ln w="444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193346" y="1476427"/>
              <a:ext cx="1295400" cy="12954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8000"/>
              </a:schemeClr>
            </a:solidFill>
            <a:ln w="444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486402" y="1524001"/>
              <a:ext cx="914400" cy="9144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8000"/>
              </a:schemeClr>
            </a:solidFill>
            <a:ln w="444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023916" y="1715599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8000"/>
              </a:schemeClr>
            </a:solidFill>
            <a:ln w="444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>
            <a:xfrm rot="11256093">
              <a:off x="4684735" y="1961653"/>
              <a:ext cx="3211551" cy="765718"/>
            </a:xfrm>
            <a:custGeom>
              <a:avLst/>
              <a:gdLst>
                <a:gd name="connsiteX0" fmla="*/ 0 w 3211551"/>
                <a:gd name="connsiteY0" fmla="*/ 167268 h 765718"/>
                <a:gd name="connsiteX1" fmla="*/ 1137425 w 3211551"/>
                <a:gd name="connsiteY1" fmla="*/ 691376 h 765718"/>
                <a:gd name="connsiteX2" fmla="*/ 2509025 w 3211551"/>
                <a:gd name="connsiteY2" fmla="*/ 613317 h 765718"/>
                <a:gd name="connsiteX3" fmla="*/ 3211551 w 3211551"/>
                <a:gd name="connsiteY3" fmla="*/ 0 h 76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1551" h="765718">
                  <a:moveTo>
                    <a:pt x="0" y="167268"/>
                  </a:moveTo>
                  <a:cubicBezTo>
                    <a:pt x="359627" y="392151"/>
                    <a:pt x="719254" y="617035"/>
                    <a:pt x="1137425" y="691376"/>
                  </a:cubicBezTo>
                  <a:cubicBezTo>
                    <a:pt x="1555596" y="765718"/>
                    <a:pt x="2163337" y="728546"/>
                    <a:pt x="2509025" y="613317"/>
                  </a:cubicBezTo>
                  <a:cubicBezTo>
                    <a:pt x="2854713" y="498088"/>
                    <a:pt x="3033132" y="249044"/>
                    <a:pt x="3211551" y="0"/>
                  </a:cubicBezTo>
                </a:path>
              </a:pathLst>
            </a:custGeom>
            <a:ln w="38100">
              <a:solidFill>
                <a:srgbClr val="7ABC32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724402" y="1981201"/>
              <a:ext cx="457200" cy="4572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8000"/>
              </a:schemeClr>
            </a:solidFill>
            <a:ln w="444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4561430" y="2372773"/>
              <a:ext cx="228600" cy="228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8000"/>
              </a:schemeClr>
            </a:solidFill>
            <a:ln w="444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632344" y="2459545"/>
              <a:ext cx="76200" cy="76200"/>
            </a:xfrm>
            <a:prstGeom prst="ellipse">
              <a:avLst/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03232" y="2188657"/>
              <a:ext cx="76200" cy="76200"/>
            </a:xfrm>
            <a:prstGeom prst="ellipse">
              <a:avLst/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4232" y="1986487"/>
              <a:ext cx="76200" cy="76200"/>
            </a:xfrm>
            <a:prstGeom prst="ellipse">
              <a:avLst/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909690" y="1933627"/>
              <a:ext cx="76200" cy="76200"/>
            </a:xfrm>
            <a:prstGeom prst="ellipse">
              <a:avLst/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97660" y="2078545"/>
              <a:ext cx="76200" cy="76200"/>
            </a:xfrm>
            <a:prstGeom prst="ellipse">
              <a:avLst/>
            </a:prstGeom>
            <a:solidFill>
              <a:srgbClr val="7ABC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" name="Object 8"/>
          <p:cNvGraphicFramePr>
            <a:graphicFrameLocks noChangeAspect="1"/>
          </p:cNvGraphicFramePr>
          <p:nvPr/>
        </p:nvGraphicFramePr>
        <p:xfrm>
          <a:off x="2286000" y="3962400"/>
          <a:ext cx="3916852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152" name="Equation" r:id="rId5" imgW="939600" imgH="228600" progId="Equation.DSMT4">
                  <p:embed/>
                </p:oleObj>
              </mc:Choice>
              <mc:Fallback>
                <p:oleObj name="Equation" r:id="rId5" imgW="9396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962400"/>
                        <a:ext cx="3916852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Line Callout 1 (Accent Bar) 21"/>
          <p:cNvSpPr/>
          <p:nvPr/>
        </p:nvSpPr>
        <p:spPr>
          <a:xfrm>
            <a:off x="1143000" y="5638800"/>
            <a:ext cx="1752600" cy="990600"/>
          </a:xfrm>
          <a:prstGeom prst="accentCallout1">
            <a:avLst>
              <a:gd name="adj1" fmla="val 21426"/>
              <a:gd name="adj2" fmla="val 108113"/>
              <a:gd name="adj3" fmla="val -80844"/>
              <a:gd name="adj4" fmla="val 13986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State transition model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Line Callout 1 (Accent Bar) 22"/>
          <p:cNvSpPr/>
          <p:nvPr/>
        </p:nvSpPr>
        <p:spPr>
          <a:xfrm>
            <a:off x="304800" y="4419600"/>
            <a:ext cx="1752600" cy="990600"/>
          </a:xfrm>
          <a:prstGeom prst="accentCallout1">
            <a:avLst>
              <a:gd name="adj1" fmla="val 21426"/>
              <a:gd name="adj2" fmla="val 108113"/>
              <a:gd name="adj3" fmla="val 3980"/>
              <a:gd name="adj4" fmla="val 11995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Predicted state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time </a:t>
            </a:r>
            <a:r>
              <a:rPr lang="en-US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Line Callout 1 (Accent Bar) 23"/>
          <p:cNvSpPr/>
          <p:nvPr/>
        </p:nvSpPr>
        <p:spPr>
          <a:xfrm>
            <a:off x="4953000" y="5638800"/>
            <a:ext cx="1752600" cy="990600"/>
          </a:xfrm>
          <a:prstGeom prst="accentCallout1">
            <a:avLst>
              <a:gd name="adj1" fmla="val 26777"/>
              <a:gd name="adj2" fmla="val -8333"/>
              <a:gd name="adj3" fmla="val -80971"/>
              <a:gd name="adj4" fmla="val -2943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Previous state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time </a:t>
            </a:r>
            <a:r>
              <a:rPr lang="en-US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t-1</a:t>
            </a:r>
            <a:endParaRPr lang="en-US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Line Callout 1 (Accent Bar) 24"/>
          <p:cNvSpPr/>
          <p:nvPr/>
        </p:nvSpPr>
        <p:spPr>
          <a:xfrm>
            <a:off x="6781800" y="4495800"/>
            <a:ext cx="1981200" cy="990600"/>
          </a:xfrm>
          <a:prstGeom prst="accentCallout1">
            <a:avLst>
              <a:gd name="adj1" fmla="val 26777"/>
              <a:gd name="adj2" fmla="val -8333"/>
              <a:gd name="adj3" fmla="val -8920"/>
              <a:gd name="adj4" fmla="val -3288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Gaussian noise</a:t>
            </a:r>
          </a:p>
          <a:p>
            <a:pPr algn="ctr"/>
            <a:endParaRPr lang="en-US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07013" name="Object 5"/>
          <p:cNvGraphicFramePr>
            <a:graphicFrameLocks noChangeAspect="1"/>
          </p:cNvGraphicFramePr>
          <p:nvPr/>
        </p:nvGraphicFramePr>
        <p:xfrm>
          <a:off x="1828800" y="2438400"/>
          <a:ext cx="45751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153" name="Equation" r:id="rId7" imgW="1663560" imgH="304560" progId="Equation.DSMT4">
                  <p:embed/>
                </p:oleObj>
              </mc:Choice>
              <mc:Fallback>
                <p:oleObj name="Equation" r:id="rId7" imgW="1663560" imgH="30456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438400"/>
                        <a:ext cx="457517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553200" y="4948535"/>
                <a:ext cx="2514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t</m:t>
                          </m:r>
                        </m:sub>
                      </m:sSub>
                      <m:r>
                        <a:rPr lang="en-US" sz="2400" b="0" i="0" smtClean="0">
                          <a:latin typeface="Cambria Math"/>
                        </a:rPr>
                        <m:t>~</m:t>
                      </m:r>
                      <m:r>
                        <a:rPr lang="en-US" sz="24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0" smtClean="0">
                                  <a:latin typeface="Cambria Math"/>
                                </a:rPr>
                                <m:t>0,</m:t>
                              </m:r>
                              <m:r>
                                <a:rPr lang="en-US" sz="2400" b="1" i="0" smtClean="0">
                                  <a:latin typeface="Cambria Math"/>
                                </a:rPr>
                                <m:t>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948535"/>
                <a:ext cx="2514600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707143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/>
          <p:cNvSpPr/>
          <p:nvPr/>
        </p:nvSpPr>
        <p:spPr>
          <a:xfrm>
            <a:off x="3148314" y="3854370"/>
            <a:ext cx="1863524" cy="2720050"/>
          </a:xfrm>
          <a:custGeom>
            <a:avLst/>
            <a:gdLst>
              <a:gd name="connsiteX0" fmla="*/ 0 w 1863524"/>
              <a:gd name="connsiteY0" fmla="*/ 798653 h 2720050"/>
              <a:gd name="connsiteX1" fmla="*/ 0 w 1863524"/>
              <a:gd name="connsiteY1" fmla="*/ 2720050 h 2720050"/>
              <a:gd name="connsiteX2" fmla="*/ 1863524 w 1863524"/>
              <a:gd name="connsiteY2" fmla="*/ 590308 h 2720050"/>
              <a:gd name="connsiteX3" fmla="*/ 1342663 w 1863524"/>
              <a:gd name="connsiteY3" fmla="*/ 0 h 2720050"/>
              <a:gd name="connsiteX4" fmla="*/ 0 w 1863524"/>
              <a:gd name="connsiteY4" fmla="*/ 798653 h 272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524" h="2720050">
                <a:moveTo>
                  <a:pt x="0" y="798653"/>
                </a:moveTo>
                <a:lnTo>
                  <a:pt x="0" y="2720050"/>
                </a:lnTo>
                <a:lnTo>
                  <a:pt x="1863524" y="590308"/>
                </a:lnTo>
                <a:lnTo>
                  <a:pt x="1342663" y="0"/>
                </a:lnTo>
                <a:lnTo>
                  <a:pt x="0" y="7986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5998" name="Picture 14" descr="E:\DropBox\Dropbox\CVcourse1\images\like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4626864"/>
            <a:ext cx="2977433" cy="2231136"/>
          </a:xfrm>
          <a:prstGeom prst="rect">
            <a:avLst/>
          </a:prstGeom>
          <a:noFill/>
        </p:spPr>
      </p:pic>
      <p:pic>
        <p:nvPicPr>
          <p:cNvPr id="1705996" name="Picture 12" descr="E:\DropBox\Dropbox\CVcourse1\images\bp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09800" y="4724400"/>
            <a:ext cx="914400" cy="1844566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</p:pic>
      <p:sp>
        <p:nvSpPr>
          <p:cNvPr id="21" name="Freeform 20"/>
          <p:cNvSpPr/>
          <p:nvPr/>
        </p:nvSpPr>
        <p:spPr>
          <a:xfrm>
            <a:off x="4953965" y="2314937"/>
            <a:ext cx="1169043" cy="1944547"/>
          </a:xfrm>
          <a:custGeom>
            <a:avLst/>
            <a:gdLst>
              <a:gd name="connsiteX0" fmla="*/ 1157468 w 1169043"/>
              <a:gd name="connsiteY0" fmla="*/ 0 h 1944547"/>
              <a:gd name="connsiteX1" fmla="*/ 1169043 w 1169043"/>
              <a:gd name="connsiteY1" fmla="*/ 1944547 h 1944547"/>
              <a:gd name="connsiteX2" fmla="*/ 0 w 1169043"/>
              <a:gd name="connsiteY2" fmla="*/ 1458410 h 1944547"/>
              <a:gd name="connsiteX3" fmla="*/ 0 w 1169043"/>
              <a:gd name="connsiteY3" fmla="*/ 682906 h 1944547"/>
              <a:gd name="connsiteX4" fmla="*/ 1157468 w 1169043"/>
              <a:gd name="connsiteY4" fmla="*/ 0 h 194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043" h="1944547">
                <a:moveTo>
                  <a:pt x="1157468" y="0"/>
                </a:moveTo>
                <a:cubicBezTo>
                  <a:pt x="1161326" y="648182"/>
                  <a:pt x="1165185" y="1296365"/>
                  <a:pt x="1169043" y="1944547"/>
                </a:cubicBezTo>
                <a:lnTo>
                  <a:pt x="0" y="1458410"/>
                </a:lnTo>
                <a:lnTo>
                  <a:pt x="0" y="682906"/>
                </a:lnTo>
                <a:lnTo>
                  <a:pt x="115746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295400"/>
            <a:ext cx="8153400" cy="4572000"/>
          </a:xfrm>
        </p:spPr>
        <p:txBody>
          <a:bodyPr/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sz="2400" dirty="0" smtClean="0">
                <a:solidFill>
                  <a:schemeClr val="tx2"/>
                </a:solidFill>
              </a:rPr>
              <a:t>Models the likelihood that a state estimate </a:t>
            </a:r>
            <a:r>
              <a:rPr lang="en-US" sz="24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 smtClean="0">
                <a:solidFill>
                  <a:schemeClr val="tx2"/>
                </a:solidFill>
              </a:rPr>
              <a:t> gave rise to the observed image data </a:t>
            </a:r>
            <a:r>
              <a:rPr lang="en-US" sz="32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3200" dirty="0" smtClean="0">
                <a:solidFill>
                  <a:schemeClr val="tx2"/>
                </a:solidFill>
              </a:rPr>
              <a:t> </a:t>
            </a:r>
            <a:endParaRPr lang="en-US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70000"/>
              <a:buFont typeface="Wingdings" pitchFamily="2" charset="2"/>
              <a:buChar char="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217762" y="2361235"/>
            <a:ext cx="972273" cy="2071869"/>
          </a:xfrm>
          <a:custGeom>
            <a:avLst/>
            <a:gdLst>
              <a:gd name="connsiteX0" fmla="*/ 0 w 972273"/>
              <a:gd name="connsiteY0" fmla="*/ 0 h 2071869"/>
              <a:gd name="connsiteX1" fmla="*/ 972273 w 972273"/>
              <a:gd name="connsiteY1" fmla="*/ 833378 h 2071869"/>
              <a:gd name="connsiteX2" fmla="*/ 972273 w 972273"/>
              <a:gd name="connsiteY2" fmla="*/ 1597307 h 2071869"/>
              <a:gd name="connsiteX3" fmla="*/ 11575 w 972273"/>
              <a:gd name="connsiteY3" fmla="*/ 2071869 h 2071869"/>
              <a:gd name="connsiteX4" fmla="*/ 0 w 972273"/>
              <a:gd name="connsiteY4" fmla="*/ 0 h 207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273" h="2071869">
                <a:moveTo>
                  <a:pt x="0" y="0"/>
                </a:moveTo>
                <a:lnTo>
                  <a:pt x="972273" y="833378"/>
                </a:lnTo>
                <a:lnTo>
                  <a:pt x="972273" y="1597307"/>
                </a:lnTo>
                <a:lnTo>
                  <a:pt x="11575" y="2071869"/>
                </a:lnTo>
                <a:cubicBezTo>
                  <a:pt x="7717" y="1381246"/>
                  <a:pt x="3858" y="690623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Recap: observation model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3979835" y="5105400"/>
          <a:ext cx="158276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117" name="Equation" r:id="rId7" imgW="660240" imgH="253800" progId="Equation.DSMT4">
                  <p:embed/>
                </p:oleObj>
              </mc:Choice>
              <mc:Fallback>
                <p:oleObj name="Equation" r:id="rId7" imgW="660240" imgH="253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9835" y="5105400"/>
                        <a:ext cx="158276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05989" name="Picture 5" descr="E:\Work\mypapers\thesis\images\bgsub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19800" y="2209800"/>
            <a:ext cx="2743200" cy="2186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5" name="Diagram 14"/>
          <p:cNvGraphicFramePr/>
          <p:nvPr/>
        </p:nvGraphicFramePr>
        <p:xfrm>
          <a:off x="2514600" y="2819400"/>
          <a:ext cx="42672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6" name="Rectangle 15"/>
          <p:cNvSpPr/>
          <p:nvPr/>
        </p:nvSpPr>
        <p:spPr>
          <a:xfrm>
            <a:off x="609600" y="2362200"/>
            <a:ext cx="2624959" cy="205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47800" y="3581401"/>
            <a:ext cx="338705" cy="75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5995" name="Picture 11" descr="E:\DropBox\Dropbox\CVcourse1\images\bp1.pn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209800" y="4724400"/>
            <a:ext cx="914400" cy="1844566"/>
          </a:xfrm>
          <a:prstGeom prst="rect">
            <a:avLst/>
          </a:prstGeom>
          <a:noFill/>
          <a:ln w="63500">
            <a:solidFill>
              <a:schemeClr val="accent3">
                <a:lumMod val="75000"/>
              </a:schemeClr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990600" y="2590800"/>
            <a:ext cx="338705" cy="75263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00800" y="2438400"/>
            <a:ext cx="338705" cy="752632"/>
          </a:xfrm>
          <a:prstGeom prst="rect">
            <a:avLst/>
          </a:prstGeom>
          <a:solidFill>
            <a:schemeClr val="accent3">
              <a:alpha val="32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911050" y="3429000"/>
            <a:ext cx="338705" cy="752632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5997" name="Picture 13" descr="E:\DropBox\Dropbox\CVcourse1\images\like1.pn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867400" y="4648200"/>
            <a:ext cx="2971800" cy="2226916"/>
          </a:xfrm>
          <a:prstGeom prst="rect">
            <a:avLst/>
          </a:prstGeom>
          <a:noFill/>
        </p:spPr>
      </p:pic>
      <p:pic>
        <p:nvPicPr>
          <p:cNvPr id="1705999" name="Picture 15" descr="E:\DropBox\Dropbox\CVcourse1\images\like3.pn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867400" y="4626864"/>
            <a:ext cx="2977432" cy="2231136"/>
          </a:xfrm>
          <a:prstGeom prst="rect">
            <a:avLst/>
          </a:prstGeom>
          <a:noFill/>
        </p:spPr>
      </p:pic>
      <p:graphicFrame>
        <p:nvGraphicFramePr>
          <p:cNvPr id="1705992" name="Object 8"/>
          <p:cNvGraphicFramePr>
            <a:graphicFrameLocks noChangeAspect="1"/>
          </p:cNvGraphicFramePr>
          <p:nvPr/>
        </p:nvGraphicFramePr>
        <p:xfrm>
          <a:off x="7010400" y="4495800"/>
          <a:ext cx="7916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118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495800"/>
                        <a:ext cx="7916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05990" name="Picture 6" descr="E:\Work\mypapers\thesis\images\bgsub2.jpg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33400" y="4518660"/>
            <a:ext cx="2743200" cy="2186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ontrols>
      <mc:AlternateContent xmlns:mc="http://schemas.openxmlformats.org/markup-compatibility/2006">
        <mc:Choice xmlns:v="urn:schemas-microsoft-com:vml" Requires="v">
          <p:control spid="170610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5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05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05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5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05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05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059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7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828800"/>
            <a:ext cx="8153400" cy="4495800"/>
          </a:xfrm>
        </p:spPr>
        <p:txBody>
          <a:bodyPr/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/>
              <a:t>Tracking faces in frame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4" descr="C:\Users\smith\Desktop\CVcourse1\images\faceanddogs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09875" y="2813050"/>
            <a:ext cx="4352925" cy="3206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2809875" y="2813050"/>
            <a:ext cx="4343400" cy="32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12648" y="457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Probability distribution to model belief in object location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33316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85431443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2648" y="4572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Probability distribution to model belief in object location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8153400" cy="5257800"/>
          </a:xfrm>
        </p:spPr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Font typeface="Wingdings" pitchFamily="2" charset="2"/>
              <a:buChar char=""/>
            </a:pPr>
            <a:r>
              <a:rPr lang="en-US" i="1" dirty="0" smtClean="0"/>
              <a:t>Posterior</a:t>
            </a:r>
            <a:r>
              <a:rPr lang="en-US" dirty="0" smtClean="0"/>
              <a:t> or </a:t>
            </a:r>
            <a:r>
              <a:rPr lang="en-US" i="1" dirty="0" smtClean="0"/>
              <a:t>target</a:t>
            </a:r>
            <a:r>
              <a:rPr lang="en-US" dirty="0" smtClean="0"/>
              <a:t> distribution – models belief </a:t>
            </a:r>
            <a:r>
              <a:rPr lang="en-US" dirty="0"/>
              <a:t>as to the state of the system given the observations up to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>
              <a:buSzPct val="70000"/>
              <a:buFont typeface="Wingdings" pitchFamily="2" charset="2"/>
              <a:buChar char=""/>
            </a:pPr>
            <a:endParaRPr lang="en-US" dirty="0" smtClean="0"/>
          </a:p>
          <a:p>
            <a:pPr>
              <a:buSzPct val="70000"/>
              <a:buFont typeface="Wingdings" pitchFamily="2" charset="2"/>
              <a:buChar char=""/>
            </a:pPr>
            <a:endParaRPr lang="en-US" dirty="0" smtClean="0"/>
          </a:p>
          <a:p>
            <a:pPr>
              <a:buSzPct val="70000"/>
              <a:buFont typeface="Wingdings" pitchFamily="2" charset="2"/>
              <a:buChar char=""/>
            </a:pPr>
            <a:endParaRPr lang="en-US" dirty="0" smtClean="0"/>
          </a:p>
          <a:p>
            <a:pPr>
              <a:buSzPct val="70000"/>
              <a:buFont typeface="Wingdings" pitchFamily="2" charset="2"/>
              <a:buChar char=""/>
            </a:pPr>
            <a:endParaRPr lang="en-US" dirty="0" smtClean="0"/>
          </a:p>
          <a:p>
            <a:pPr>
              <a:buSzPct val="70000"/>
              <a:buFont typeface="Wingdings" pitchFamily="2" charset="2"/>
              <a:buChar char=""/>
            </a:pPr>
            <a:endParaRPr lang="en-US" dirty="0" smtClean="0"/>
          </a:p>
          <a:p>
            <a:pPr>
              <a:buSzPct val="70000"/>
              <a:buFont typeface="Wingdings" pitchFamily="2" charset="2"/>
              <a:buChar char=""/>
            </a:pPr>
            <a:endParaRPr lang="en-US" dirty="0" smtClean="0"/>
          </a:p>
          <a:p>
            <a:pPr>
              <a:buSzPct val="70000"/>
              <a:buFont typeface="Wingdings" pitchFamily="2" charset="2"/>
              <a:buChar char=""/>
            </a:pPr>
            <a:endParaRPr lang="en-US" dirty="0" smtClean="0"/>
          </a:p>
          <a:p>
            <a:pPr>
              <a:buSzPct val="70000"/>
              <a:buFont typeface="Wingdings" pitchFamily="2" charset="2"/>
              <a:buChar char=""/>
            </a:pPr>
            <a:endParaRPr lang="en-US" dirty="0" smtClean="0"/>
          </a:p>
          <a:p>
            <a:pPr>
              <a:buSzPct val="70000"/>
              <a:buFont typeface="Wingdings" pitchFamily="2" charset="2"/>
              <a:buChar char=""/>
            </a:pPr>
            <a:endParaRPr lang="en-US" dirty="0"/>
          </a:p>
        </p:txBody>
      </p:sp>
      <p:pic>
        <p:nvPicPr>
          <p:cNvPr id="15" name="Picture 3" descr="C:\Users\smith\Desktop\CVcourse1\images\d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3200" y="2772142"/>
            <a:ext cx="4443413" cy="44434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819400" y="2795954"/>
            <a:ext cx="4343400" cy="32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67000" y="6019800"/>
            <a:ext cx="48768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2 17"/>
          <p:cNvSpPr/>
          <p:nvPr/>
        </p:nvSpPr>
        <p:spPr>
          <a:xfrm>
            <a:off x="7391400" y="3070860"/>
            <a:ext cx="1143000" cy="533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27524"/>
              <a:gd name="adj5" fmla="val 132092"/>
              <a:gd name="adj6" fmla="val -210096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Peak 1</a:t>
            </a:r>
            <a:endParaRPr lang="en-US" dirty="0"/>
          </a:p>
        </p:txBody>
      </p:sp>
      <p:sp>
        <p:nvSpPr>
          <p:cNvPr id="19" name="Line Callout 2 18"/>
          <p:cNvSpPr/>
          <p:nvPr/>
        </p:nvSpPr>
        <p:spPr>
          <a:xfrm>
            <a:off x="7391400" y="5396551"/>
            <a:ext cx="1143000" cy="533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62381"/>
              <a:gd name="adj5" fmla="val -78520"/>
              <a:gd name="adj6" fmla="val -13123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Peak 2</a:t>
            </a:r>
            <a:endParaRPr lang="en-US" dirty="0"/>
          </a:p>
        </p:txBody>
      </p:sp>
      <p:sp>
        <p:nvSpPr>
          <p:cNvPr id="20" name="Line Callout 2 19"/>
          <p:cNvSpPr/>
          <p:nvPr/>
        </p:nvSpPr>
        <p:spPr>
          <a:xfrm>
            <a:off x="1371600" y="5701937"/>
            <a:ext cx="1143000" cy="609600"/>
          </a:xfrm>
          <a:prstGeom prst="borderCallout2">
            <a:avLst>
              <a:gd name="adj1" fmla="val 16607"/>
              <a:gd name="adj2" fmla="val 108238"/>
              <a:gd name="adj3" fmla="val 16607"/>
              <a:gd name="adj4" fmla="val 226761"/>
              <a:gd name="adj5" fmla="val -39643"/>
              <a:gd name="adj6" fmla="val 28247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Peak 3</a:t>
            </a:r>
            <a:endParaRPr lang="en-US" dirty="0"/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882289"/>
              </p:ext>
            </p:extLst>
          </p:nvPr>
        </p:nvGraphicFramePr>
        <p:xfrm>
          <a:off x="923258" y="3962400"/>
          <a:ext cx="1512094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4386" name="Equation" r:id="rId6" imgW="634680" imgH="253800" progId="Equation.DSMT4">
                  <p:embed/>
                </p:oleObj>
              </mc:Choice>
              <mc:Fallback>
                <p:oleObj name="Equation" r:id="rId6" imgW="634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258" y="3962400"/>
                        <a:ext cx="1512094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Content Placeholder 5"/>
          <p:cNvSpPr txBox="1">
            <a:spLocks/>
          </p:cNvSpPr>
          <p:nvPr/>
        </p:nvSpPr>
        <p:spPr>
          <a:xfrm>
            <a:off x="152400" y="3962400"/>
            <a:ext cx="2282952" cy="105489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34381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01755867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Representing the posterior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3" descr="C:\Users\smith\Desktop\CVcourse1\images\d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0294" y="2566988"/>
            <a:ext cx="4443413" cy="4443412"/>
          </a:xfrm>
          <a:prstGeom prst="rect">
            <a:avLst/>
          </a:prstGeom>
          <a:noFill/>
        </p:spPr>
      </p:pic>
      <p:sp>
        <p:nvSpPr>
          <p:cNvPr id="11" name="Oval 10"/>
          <p:cNvSpPr/>
          <p:nvPr/>
        </p:nvSpPr>
        <p:spPr>
          <a:xfrm>
            <a:off x="4432479" y="3480516"/>
            <a:ext cx="228600" cy="228600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38400" y="2590800"/>
            <a:ext cx="4343400" cy="32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970979"/>
              </p:ext>
            </p:extLst>
          </p:nvPr>
        </p:nvGraphicFramePr>
        <p:xfrm>
          <a:off x="3733800" y="1295400"/>
          <a:ext cx="3581400" cy="976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434" name="Equation" r:id="rId6" imgW="1676160" imgH="457200" progId="Equation.DSMT4">
                  <p:embed/>
                </p:oleObj>
              </mc:Choice>
              <mc:Fallback>
                <p:oleObj name="Equation" r:id="rId6" imgW="16761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295400"/>
                        <a:ext cx="3581400" cy="976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295400"/>
            <a:ext cx="8153400" cy="4495800"/>
          </a:xfrm>
        </p:spPr>
        <p:txBody>
          <a:bodyPr/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/>
              <a:t>A point (</a:t>
            </a:r>
            <a:r>
              <a:rPr lang="en-US" dirty="0" err="1" smtClean="0"/>
              <a:t>dirac</a:t>
            </a:r>
            <a:r>
              <a:rPr lang="en-US" dirty="0" smtClean="0"/>
              <a:t>)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36429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16179617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Course update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7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295400"/>
            <a:ext cx="8153400" cy="5257800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/>
              <a:t>Lectures</a:t>
            </a:r>
          </a:p>
          <a:p>
            <a:pPr>
              <a:buSzPct val="70000"/>
              <a:buFont typeface="Wingdings" pitchFamily="2" charset="2"/>
              <a:buChar char=""/>
            </a:pPr>
            <a:endParaRPr lang="en-US" dirty="0" smtClean="0"/>
          </a:p>
          <a:p>
            <a:pPr>
              <a:buSzPct val="70000"/>
              <a:buNone/>
            </a:pPr>
            <a:endParaRPr lang="en-US" dirty="0" smtClean="0"/>
          </a:p>
          <a:p>
            <a:pPr>
              <a:buSzPct val="70000"/>
              <a:buNone/>
            </a:pPr>
            <a:endParaRPr lang="en-US" dirty="0" smtClean="0"/>
          </a:p>
          <a:p>
            <a:pPr>
              <a:buFont typeface="Wingdings" pitchFamily="2" charset="2"/>
              <a:buChar char=""/>
            </a:pPr>
            <a:endParaRPr lang="en-US" dirty="0" smtClean="0"/>
          </a:p>
        </p:txBody>
      </p:sp>
      <p:sp>
        <p:nvSpPr>
          <p:cNvPr id="88" name="Rectangle 87"/>
          <p:cNvSpPr/>
          <p:nvPr/>
        </p:nvSpPr>
        <p:spPr>
          <a:xfrm>
            <a:off x="1371600" y="2779582"/>
            <a:ext cx="457200" cy="3048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1828800" y="2779582"/>
            <a:ext cx="457200" cy="3048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2286000" y="2779582"/>
            <a:ext cx="457200" cy="3048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743200" y="2779582"/>
            <a:ext cx="457200" cy="304800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3200400" y="2779582"/>
            <a:ext cx="457200" cy="3048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3657600" y="2779582"/>
            <a:ext cx="457200" cy="3048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46100" dir="660000" sx="76000" sy="76000" algn="ctr" rotWithShape="0">
              <a:srgbClr val="FF66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114800" y="2779582"/>
            <a:ext cx="457200" cy="304800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572000" y="2779582"/>
            <a:ext cx="457200" cy="3048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029200" y="2779582"/>
            <a:ext cx="457200" cy="3048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486400" y="2779582"/>
            <a:ext cx="457200" cy="3048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943600" y="2779582"/>
            <a:ext cx="457200" cy="3048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400800" y="2779582"/>
            <a:ext cx="457200" cy="3048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858000" y="2779582"/>
            <a:ext cx="457200" cy="3048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7315200" y="2779582"/>
            <a:ext cx="457200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447800" y="24591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905000" y="24591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2362200" y="24591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2819400" y="24591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276600" y="24591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3733800" y="24591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4191000" y="24591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4648200" y="24591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105400" y="24591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5502454" y="24591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976773" y="2459154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6400800" y="24591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6858000" y="24591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7315200" y="24591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7091491" y="3072714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</a:t>
            </a:r>
          </a:p>
          <a:p>
            <a:r>
              <a:rPr lang="en-US" dirty="0" smtClean="0"/>
              <a:t>Presentations</a:t>
            </a:r>
            <a:endParaRPr lang="en-US" dirty="0"/>
          </a:p>
        </p:txBody>
      </p:sp>
      <p:sp>
        <p:nvSpPr>
          <p:cNvPr id="117" name="Down Arrow 116"/>
          <p:cNvSpPr/>
          <p:nvPr/>
        </p:nvSpPr>
        <p:spPr>
          <a:xfrm>
            <a:off x="3657600" y="1853514"/>
            <a:ext cx="457200" cy="609600"/>
          </a:xfrm>
          <a:prstGeom prst="downArrow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Line Callout 2 117"/>
          <p:cNvSpPr/>
          <p:nvPr/>
        </p:nvSpPr>
        <p:spPr>
          <a:xfrm>
            <a:off x="685800" y="3682314"/>
            <a:ext cx="1828801" cy="990600"/>
          </a:xfrm>
          <a:prstGeom prst="borderCallout2">
            <a:avLst>
              <a:gd name="adj1" fmla="val -377"/>
              <a:gd name="adj2" fmla="val 48965"/>
              <a:gd name="adj3" fmla="val -58727"/>
              <a:gd name="adj4" fmla="val 48909"/>
              <a:gd name="adj5" fmla="val -58359"/>
              <a:gd name="adj6" fmla="val 49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 </a:t>
            </a:r>
            <a:r>
              <a:rPr lang="en-US" b="1" dirty="0" err="1" smtClean="0"/>
              <a:t>Denoising</a:t>
            </a:r>
            <a:endParaRPr lang="en-US" b="1" dirty="0" smtClean="0"/>
          </a:p>
          <a:p>
            <a:pPr algn="ctr"/>
            <a:r>
              <a:rPr lang="en-US" sz="1400" dirty="0"/>
              <a:t>Vincent </a:t>
            </a:r>
            <a:r>
              <a:rPr lang="en-US" sz="1400" dirty="0" err="1" smtClean="0"/>
              <a:t>Lepetit</a:t>
            </a:r>
            <a:endParaRPr lang="en-US" sz="1400" dirty="0"/>
          </a:p>
        </p:txBody>
      </p:sp>
      <p:sp>
        <p:nvSpPr>
          <p:cNvPr id="119" name="Line Callout 2 118"/>
          <p:cNvSpPr/>
          <p:nvPr/>
        </p:nvSpPr>
        <p:spPr>
          <a:xfrm>
            <a:off x="2016210" y="4800600"/>
            <a:ext cx="1828801" cy="990600"/>
          </a:xfrm>
          <a:prstGeom prst="borderCallout2">
            <a:avLst>
              <a:gd name="adj1" fmla="val -377"/>
              <a:gd name="adj2" fmla="val 48965"/>
              <a:gd name="adj3" fmla="val -58727"/>
              <a:gd name="adj4" fmla="val 48909"/>
              <a:gd name="adj5" fmla="val -172600"/>
              <a:gd name="adj6" fmla="val 29842"/>
            </a:avLst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Segmentation</a:t>
            </a:r>
          </a:p>
          <a:p>
            <a:pPr algn="ctr"/>
            <a:r>
              <a:rPr lang="en-US" sz="1400" dirty="0" err="1" smtClean="0"/>
              <a:t>Fethallah</a:t>
            </a:r>
            <a:r>
              <a:rPr lang="en-US" sz="1400" dirty="0" smtClean="0"/>
              <a:t> </a:t>
            </a:r>
            <a:r>
              <a:rPr lang="en-US" sz="1400" dirty="0" err="1" smtClean="0"/>
              <a:t>Benmansour</a:t>
            </a:r>
            <a:endParaRPr lang="en-US" sz="1400" dirty="0"/>
          </a:p>
        </p:txBody>
      </p:sp>
      <p:sp>
        <p:nvSpPr>
          <p:cNvPr id="120" name="Line Callout 2 119"/>
          <p:cNvSpPr/>
          <p:nvPr/>
        </p:nvSpPr>
        <p:spPr>
          <a:xfrm>
            <a:off x="3276599" y="3702908"/>
            <a:ext cx="1828801" cy="990600"/>
          </a:xfrm>
          <a:prstGeom prst="borderCallout2">
            <a:avLst>
              <a:gd name="adj1" fmla="val -377"/>
              <a:gd name="adj2" fmla="val 48965"/>
              <a:gd name="adj3" fmla="val -38769"/>
              <a:gd name="adj4" fmla="val 49585"/>
              <a:gd name="adj5" fmla="val -61582"/>
              <a:gd name="adj6" fmla="val 6193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2D Tracking</a:t>
            </a:r>
          </a:p>
          <a:p>
            <a:pPr algn="ctr"/>
            <a:r>
              <a:rPr lang="en-US" sz="1400" dirty="0" smtClean="0"/>
              <a:t>Kevin Smith</a:t>
            </a:r>
            <a:endParaRPr lang="en-US" sz="1400" dirty="0"/>
          </a:p>
        </p:txBody>
      </p:sp>
      <p:sp>
        <p:nvSpPr>
          <p:cNvPr id="121" name="Line Callout 2 120"/>
          <p:cNvSpPr/>
          <p:nvPr/>
        </p:nvSpPr>
        <p:spPr>
          <a:xfrm>
            <a:off x="4724399" y="4788243"/>
            <a:ext cx="1905001" cy="990600"/>
          </a:xfrm>
          <a:prstGeom prst="borderCallout2">
            <a:avLst>
              <a:gd name="adj1" fmla="val -377"/>
              <a:gd name="adj2" fmla="val 48965"/>
              <a:gd name="adj3" fmla="val -103633"/>
              <a:gd name="adj4" fmla="val 49558"/>
              <a:gd name="adj5" fmla="val -170106"/>
              <a:gd name="adj6" fmla="val -20077"/>
            </a:avLst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Inference on Graphical Models</a:t>
            </a:r>
          </a:p>
          <a:p>
            <a:pPr algn="ctr"/>
            <a:r>
              <a:rPr lang="en-US" sz="1400" dirty="0" err="1" smtClean="0"/>
              <a:t>Yunpeng</a:t>
            </a:r>
            <a:r>
              <a:rPr lang="en-US" sz="1400" dirty="0" smtClean="0"/>
              <a:t> Li</a:t>
            </a:r>
            <a:endParaRPr lang="en-US" sz="1400" dirty="0"/>
          </a:p>
        </p:txBody>
      </p:sp>
      <p:sp>
        <p:nvSpPr>
          <p:cNvPr id="122" name="Line Callout 2 121"/>
          <p:cNvSpPr/>
          <p:nvPr/>
        </p:nvSpPr>
        <p:spPr>
          <a:xfrm>
            <a:off x="5976773" y="3702908"/>
            <a:ext cx="1905001" cy="990600"/>
          </a:xfrm>
          <a:prstGeom prst="borderCallout2">
            <a:avLst>
              <a:gd name="adj1" fmla="val -377"/>
              <a:gd name="adj2" fmla="val 48965"/>
              <a:gd name="adj3" fmla="val -32532"/>
              <a:gd name="adj4" fmla="val 48909"/>
              <a:gd name="adj5" fmla="val -61582"/>
              <a:gd name="adj6" fmla="val -62888"/>
            </a:avLst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 Clustering</a:t>
            </a:r>
          </a:p>
          <a:p>
            <a:pPr algn="ctr"/>
            <a:r>
              <a:rPr lang="en-US" sz="1400" b="1" dirty="0"/>
              <a:t>Mario </a:t>
            </a:r>
            <a:r>
              <a:rPr lang="en-US" sz="1400" b="1" dirty="0" err="1"/>
              <a:t>Christoudias</a:t>
            </a:r>
            <a:endParaRPr lang="en-US" sz="1400" dirty="0"/>
          </a:p>
        </p:txBody>
      </p:sp>
      <p:sp>
        <p:nvSpPr>
          <p:cNvPr id="123" name="TextBox 122"/>
          <p:cNvSpPr txBox="1"/>
          <p:nvPr/>
        </p:nvSpPr>
        <p:spPr>
          <a:xfrm>
            <a:off x="685800" y="2450068"/>
            <a:ext cx="66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694727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Representing the posterior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295400"/>
            <a:ext cx="8153400" cy="4495800"/>
          </a:xfrm>
        </p:spPr>
        <p:txBody>
          <a:bodyPr/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/>
              <a:t>Gaussian</a:t>
            </a:r>
            <a:endParaRPr lang="en-US" dirty="0"/>
          </a:p>
        </p:txBody>
      </p:sp>
      <p:pic>
        <p:nvPicPr>
          <p:cNvPr id="7" name="Picture 3" descr="C:\Users\smith\Desktop\CVcourse1\images\d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0294" y="2566988"/>
            <a:ext cx="4443413" cy="4443412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3810000" y="3124200"/>
            <a:ext cx="1447800" cy="939084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53975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32479" y="3480516"/>
            <a:ext cx="228600" cy="228600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38400" y="2590800"/>
            <a:ext cx="4343400" cy="32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570074"/>
              </p:ext>
            </p:extLst>
          </p:nvPr>
        </p:nvGraphicFramePr>
        <p:xfrm>
          <a:off x="2493545" y="1234319"/>
          <a:ext cx="6498055" cy="783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482" name="Equation" r:id="rId6" imgW="4000320" imgH="482400" progId="Equation.DSMT4">
                  <p:embed/>
                </p:oleObj>
              </mc:Choice>
              <mc:Fallback>
                <p:oleObj name="Equation" r:id="rId6" imgW="40003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545" y="1234319"/>
                        <a:ext cx="6498055" cy="783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938477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008002093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Representing the posterior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295400"/>
            <a:ext cx="8153400" cy="4495800"/>
          </a:xfrm>
        </p:spPr>
        <p:txBody>
          <a:bodyPr/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/>
              <a:t>Mixture of Gaussians</a:t>
            </a:r>
            <a:endParaRPr lang="en-US" dirty="0"/>
          </a:p>
        </p:txBody>
      </p:sp>
      <p:pic>
        <p:nvPicPr>
          <p:cNvPr id="7" name="Picture 3" descr="C:\Users\smith\Desktop\CVcourse1\images\d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0294" y="2566988"/>
            <a:ext cx="4443413" cy="4443412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3810000" y="3124200"/>
            <a:ext cx="1447800" cy="939084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53975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32479" y="3480516"/>
            <a:ext cx="228600" cy="228600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6200000">
            <a:off x="5049416" y="4526026"/>
            <a:ext cx="1117242" cy="726232"/>
          </a:xfrm>
          <a:prstGeom prst="ellipse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539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6561469">
            <a:off x="5499279" y="4775916"/>
            <a:ext cx="22860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38400" y="2590800"/>
            <a:ext cx="4343400" cy="32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613769"/>
              </p:ext>
            </p:extLst>
          </p:nvPr>
        </p:nvGraphicFramePr>
        <p:xfrm>
          <a:off x="4495800" y="1295400"/>
          <a:ext cx="315468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551" name="Equation" r:id="rId6" imgW="1371600" imgH="253800" progId="Equation.DSMT4">
                  <p:embed/>
                </p:oleObj>
              </mc:Choice>
              <mc:Fallback>
                <p:oleObj name="Equation" r:id="rId6" imgW="13716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295400"/>
                        <a:ext cx="315468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702132"/>
              </p:ext>
            </p:extLst>
          </p:nvPr>
        </p:nvGraphicFramePr>
        <p:xfrm>
          <a:off x="1752600" y="5893526"/>
          <a:ext cx="5912184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9552" name="Equation" r:id="rId8" imgW="3682800" imgH="482400" progId="Equation.DSMT4">
                  <p:embed/>
                </p:oleObj>
              </mc:Choice>
              <mc:Fallback>
                <p:oleObj name="Equation" r:id="rId8" imgW="36828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893526"/>
                        <a:ext cx="5912184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 rot="19071840">
            <a:off x="3695489" y="4956059"/>
            <a:ext cx="996870" cy="626905"/>
          </a:xfrm>
          <a:prstGeom prst="ellipse">
            <a:avLst/>
          </a:prstGeom>
          <a:solidFill>
            <a:schemeClr val="accent3">
              <a:lumMod val="40000"/>
              <a:lumOff val="60000"/>
              <a:alpha val="43000"/>
            </a:schemeClr>
          </a:solidFill>
          <a:ln w="539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9126613">
            <a:off x="4064358" y="5169795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3954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857831577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Representing the posterior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282700"/>
            <a:ext cx="8153400" cy="4495800"/>
          </a:xfrm>
        </p:spPr>
        <p:txBody>
          <a:bodyPr/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/>
              <a:t>Set of discrete samples (particles)</a:t>
            </a:r>
          </a:p>
        </p:txBody>
      </p:sp>
      <p:pic>
        <p:nvPicPr>
          <p:cNvPr id="7" name="Picture 3" descr="C:\Users\smith\Desktop\CVcourse1\images\d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0294" y="2566988"/>
            <a:ext cx="4443413" cy="4443412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35052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672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862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419600" y="3733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3733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672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434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958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48200" y="3810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4958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00" y="3581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419600" y="3581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196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720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2672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720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720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482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76800" y="3581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00600" y="3200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95800" y="3200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343400" y="3200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14800" y="3276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530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038600" y="3581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72000" y="3962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76800" y="3810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2672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7244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7244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006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48200" y="3124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67200" y="3048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816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886200" y="3810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105400" y="3886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0292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2578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1054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102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43400" y="3962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672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3340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86400" y="4724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562600" y="4648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5626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3340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486400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638800" y="5029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334000" y="4724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14800" y="5257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267200" y="5257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181600" y="5029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486400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334000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5257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7912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4196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267200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191000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419600" y="5105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267200" y="5105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810000" y="3048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181600" y="5029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334000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114800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886200" y="5257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334000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038600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4196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4343400" y="4724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4038600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810000" y="5486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62400" y="5562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495800" y="3886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486400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4196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181600" y="4419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648200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181600" y="5029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334000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495800" y="2895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962400" y="3124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724400" y="2819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876800" y="2971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1816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292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181600" y="3048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267200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5626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038600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486400" y="2895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0292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181600" y="5029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438400" y="2590800"/>
            <a:ext cx="4343400" cy="32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355545"/>
              </p:ext>
            </p:extLst>
          </p:nvPr>
        </p:nvGraphicFramePr>
        <p:xfrm>
          <a:off x="6096000" y="1219200"/>
          <a:ext cx="2631209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599" name="Equation" r:id="rId6" imgW="1091880" imgH="279360" progId="Equation.DSMT4">
                  <p:embed/>
                </p:oleObj>
              </mc:Choice>
              <mc:Fallback>
                <p:oleObj name="Equation" r:id="rId6" imgW="10918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219200"/>
                        <a:ext cx="2631209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4"/>
          <p:cNvGraphicFramePr>
            <a:graphicFrameLocks noChangeAspect="1"/>
          </p:cNvGraphicFramePr>
          <p:nvPr/>
        </p:nvGraphicFramePr>
        <p:xfrm>
          <a:off x="2819400" y="5791200"/>
          <a:ext cx="3474197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600" name="Equation" r:id="rId8" imgW="1663560" imgH="431640" progId="Equation.DSMT4">
                  <p:embed/>
                </p:oleObj>
              </mc:Choice>
              <mc:Fallback>
                <p:oleObj name="Equation" r:id="rId8" imgW="1663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791200"/>
                        <a:ext cx="3474197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94159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98680289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Representing the posterior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289539"/>
            <a:ext cx="8153400" cy="4495800"/>
          </a:xfrm>
        </p:spPr>
        <p:txBody>
          <a:bodyPr/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/>
              <a:t>Set of weighted samples (particles)</a:t>
            </a:r>
          </a:p>
        </p:txBody>
      </p:sp>
      <p:pic>
        <p:nvPicPr>
          <p:cNvPr id="7" name="Picture 3" descr="C:\Users\smith\Desktop\CVcourse1\images\d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0294" y="2566988"/>
            <a:ext cx="4443413" cy="444341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438400" y="2590800"/>
            <a:ext cx="4343400" cy="32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102987"/>
              </p:ext>
            </p:extLst>
          </p:nvPr>
        </p:nvGraphicFramePr>
        <p:xfrm>
          <a:off x="6473952" y="1219200"/>
          <a:ext cx="175564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665" name="Equation" r:id="rId6" imgW="812520" imgH="317160" progId="Equation.DSMT4">
                  <p:embed/>
                </p:oleObj>
              </mc:Choice>
              <mc:Fallback>
                <p:oleObj name="Equation" r:id="rId6" imgW="81252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3952" y="1219200"/>
                        <a:ext cx="175564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871937"/>
              </p:ext>
            </p:extLst>
          </p:nvPr>
        </p:nvGraphicFramePr>
        <p:xfrm>
          <a:off x="2653259" y="1905000"/>
          <a:ext cx="1417998" cy="489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666" name="Equation" r:id="rId8" imgW="698400" imgH="241200" progId="Equation.DSMT4">
                  <p:embed/>
                </p:oleObj>
              </mc:Choice>
              <mc:Fallback>
                <p:oleObj name="Equation" r:id="rId8" imgW="698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3259" y="1905000"/>
                        <a:ext cx="1417998" cy="489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356214"/>
              </p:ext>
            </p:extLst>
          </p:nvPr>
        </p:nvGraphicFramePr>
        <p:xfrm>
          <a:off x="4648200" y="1907067"/>
          <a:ext cx="1295400" cy="659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667" name="Equation" r:id="rId10" imgW="672840" imgH="342720" progId="Equation.DSMT4">
                  <p:embed/>
                </p:oleObj>
              </mc:Choice>
              <mc:Fallback>
                <p:oleObj name="Equation" r:id="rId10" imgW="67284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907067"/>
                        <a:ext cx="1295400" cy="6599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2743200" y="5867400"/>
          <a:ext cx="3690471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668" name="Equation" r:id="rId12" imgW="1930320" imgH="431640" progId="Equation.DSMT4">
                  <p:embed/>
                </p:oleObj>
              </mc:Choice>
              <mc:Fallback>
                <p:oleObj name="Equation" r:id="rId12" imgW="19303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867400"/>
                        <a:ext cx="3690471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35052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862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38600" y="3657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2672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343400" y="3276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4958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6482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4958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48200" y="3581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720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191000" y="3276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19600" y="3581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495800" y="3200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768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00600" y="3200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495800" y="3200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343400" y="3200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14800" y="3276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953000" y="3276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038600" y="3429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572000" y="3962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76800" y="3810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91000" y="3505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724400" y="3352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00600" y="3657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48200" y="3124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67200" y="3048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816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886200" y="3810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105400" y="3886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0292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2578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1054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102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43400" y="3962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672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3340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86400" y="4724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86400" y="4572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340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486400" y="4953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638800" y="5029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334000" y="4648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038600" y="5257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267200" y="5257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181600" y="5029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62600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486400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334000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715000" y="5257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912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4196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267200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114800" y="5105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419600" y="5105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267200" y="5029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810000" y="3048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181600" y="5029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334000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114800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886200" y="5257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334000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038600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4196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343400" y="4724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810000" y="5486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962400" y="5562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495800" y="3886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486400" y="4419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4196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181600" y="4419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648200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181600" y="5029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334000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495800" y="2895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962400" y="3124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724400" y="2819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876800" y="2971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1816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0292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181600" y="3048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267200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5626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038600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486400" y="2895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0292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181600" y="5029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495800" y="3429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267200" y="3352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4064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0940072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Recursive Bayesian filtering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419600" y="2504403"/>
            <a:ext cx="4495800" cy="3962400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ln w="63500"/>
          <a:effectLst>
            <a:outerShdw blurRad="215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3" descr="C:\Documents and Settings\admin\Desktop\thesis presentation\blank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75425" y="2612809"/>
            <a:ext cx="3971429" cy="3607143"/>
          </a:xfrm>
          <a:prstGeom prst="rect">
            <a:avLst/>
          </a:prstGeom>
          <a:noFill/>
        </p:spPr>
      </p:pic>
      <p:pic>
        <p:nvPicPr>
          <p:cNvPr id="9" name="Picture 8" descr="C:\Users\smith\Desktop\CVcourse1\images\gnew.png"/>
          <p:cNvPicPr>
            <a:picLocks noChangeAspect="1" noChangeArrowheads="1"/>
          </p:cNvPicPr>
          <p:nvPr/>
        </p:nvPicPr>
        <p:blipFill>
          <a:blip r:embed="rId6">
            <a:lum contrast="23000"/>
          </a:blip>
          <a:srcRect/>
          <a:stretch>
            <a:fillRect/>
          </a:stretch>
        </p:blipFill>
        <p:spPr bwMode="auto">
          <a:xfrm>
            <a:off x="4859805" y="2438400"/>
            <a:ext cx="3810000" cy="3810000"/>
          </a:xfrm>
          <a:prstGeom prst="rect">
            <a:avLst/>
          </a:prstGeom>
          <a:noFill/>
        </p:spPr>
      </p:pic>
      <p:sp>
        <p:nvSpPr>
          <p:cNvPr id="10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143000"/>
            <a:ext cx="8153400" cy="4495800"/>
          </a:xfrm>
        </p:spPr>
        <p:txBody>
          <a:bodyPr>
            <a:normAutofit/>
          </a:bodyPr>
          <a:lstStyle/>
          <a:p>
            <a:pPr>
              <a:buFont typeface="Wingdings 2" pitchFamily="18" charset="2"/>
              <a:buChar char="¢"/>
            </a:pPr>
            <a:r>
              <a:rPr lang="en-US" sz="2400" dirty="0" smtClean="0"/>
              <a:t>Models belief about the current state </a:t>
            </a:r>
            <a:r>
              <a:rPr lang="en-US" sz="2400" b="1" dirty="0" smtClean="0">
                <a:solidFill>
                  <a:schemeClr val="accent2"/>
                </a:solidFill>
              </a:rPr>
              <a:t>      </a:t>
            </a:r>
            <a:r>
              <a:rPr lang="en-US" sz="2400" dirty="0" smtClean="0"/>
              <a:t>given past and present observed data     . </a:t>
            </a:r>
            <a:r>
              <a:rPr 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400" dirty="0" smtClean="0"/>
              <a:t> </a:t>
            </a:r>
          </a:p>
        </p:txBody>
      </p:sp>
      <p:sp>
        <p:nvSpPr>
          <p:cNvPr id="11" name="Slide Number Placeholder 7"/>
          <p:cNvSpPr txBox="1">
            <a:spLocks/>
          </p:cNvSpPr>
          <p:nvPr/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98345-B136-4615-8E41-DA94BF5F795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663" y="3657600"/>
            <a:ext cx="175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SIR particle filter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1133" y="5345668"/>
            <a:ext cx="208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MCMC particle filter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663" y="4138136"/>
            <a:ext cx="3110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[2] M. </a:t>
            </a:r>
            <a:r>
              <a:rPr lang="en-US" sz="1400" dirty="0" err="1" smtClean="0"/>
              <a:t>Isard</a:t>
            </a:r>
            <a:r>
              <a:rPr lang="en-US" sz="1400" dirty="0" smtClean="0"/>
              <a:t> and A. Blake. </a:t>
            </a:r>
            <a:r>
              <a:rPr lang="en-US" sz="1400" i="1" dirty="0" smtClean="0"/>
              <a:t>Condensation, </a:t>
            </a:r>
            <a:r>
              <a:rPr lang="en-US" sz="1400" dirty="0" smtClean="0"/>
              <a:t>International Journal of Computer Vision, 1998.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23058" y="5890736"/>
            <a:ext cx="3110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[3] Z. Khan, T. Balch, and F. </a:t>
            </a:r>
            <a:r>
              <a:rPr lang="en-US" sz="1400" dirty="0" err="1" smtClean="0"/>
              <a:t>Dellaert</a:t>
            </a:r>
            <a:r>
              <a:rPr lang="en-US" sz="1400" dirty="0" smtClean="0"/>
              <a:t>,  </a:t>
            </a:r>
            <a:r>
              <a:rPr lang="en-US" sz="1400" i="1" dirty="0" smtClean="0"/>
              <a:t>An MCMC-based particle filter for tracking multiple interacting targets</a:t>
            </a:r>
            <a:r>
              <a:rPr lang="en-US" sz="1400" dirty="0" smtClean="0"/>
              <a:t>, ECCV, 2004.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27593" y="3875246"/>
            <a:ext cx="243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discrete approximation</a:t>
            </a:r>
            <a:endParaRPr lang="en-US" b="1" dirty="0"/>
          </a:p>
        </p:txBody>
      </p:sp>
      <p:sp>
        <p:nvSpPr>
          <p:cNvPr id="18" name="Multiply 17"/>
          <p:cNvSpPr/>
          <p:nvPr/>
        </p:nvSpPr>
        <p:spPr>
          <a:xfrm>
            <a:off x="6537054" y="4136809"/>
            <a:ext cx="457200" cy="457200"/>
          </a:xfrm>
          <a:prstGeom prst="mathMultiply">
            <a:avLst/>
          </a:prstGeom>
          <a:solidFill>
            <a:schemeClr val="accent1">
              <a:alpha val="24000"/>
            </a:schemeClr>
          </a:solidFill>
          <a:ln w="25400"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Multiply 18"/>
          <p:cNvSpPr/>
          <p:nvPr/>
        </p:nvSpPr>
        <p:spPr>
          <a:xfrm>
            <a:off x="6537054" y="4136809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7593" y="5574268"/>
            <a:ext cx="23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discrete approximation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6537054" y="42892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765654" y="42892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13254" y="45940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08454" y="41368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94254" y="41368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03654" y="44416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65654" y="45178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89454" y="40606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994254" y="43654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994254" y="48988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41854" y="38320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222854" y="42130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689454" y="43654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070454" y="45940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232254" y="4594009"/>
            <a:ext cx="76200" cy="76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665388" y="4028521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970188" y="4333321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460854" y="4213009"/>
            <a:ext cx="228600" cy="228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89454" y="4365409"/>
            <a:ext cx="304800" cy="304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613254" y="4136809"/>
            <a:ext cx="381000" cy="381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93199" y="455791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399320" y="3507154"/>
            <a:ext cx="224589" cy="21255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651977" y="3430954"/>
            <a:ext cx="228600" cy="2286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523643" y="3154231"/>
            <a:ext cx="204534" cy="21255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527654" y="3234442"/>
            <a:ext cx="324855" cy="2847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6553200" y="4136809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705600" y="60858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4530425" y="41587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7373849" y="3799009"/>
            <a:ext cx="76200" cy="7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821132" y="4465492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688049" y="4103809"/>
            <a:ext cx="304800" cy="3048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V="1">
            <a:off x="6611849" y="4027609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11849" y="4332409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535649" y="4180009"/>
            <a:ext cx="228600" cy="2286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992849" y="4408609"/>
            <a:ext cx="76200" cy="76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459449" y="4027609"/>
            <a:ext cx="76200" cy="76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688049" y="4637209"/>
            <a:ext cx="76200" cy="76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992849" y="4027609"/>
            <a:ext cx="76200" cy="76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307049" y="4408609"/>
            <a:ext cx="76200" cy="76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069049" y="4180009"/>
            <a:ext cx="76200" cy="76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221449" y="4713409"/>
            <a:ext cx="76200" cy="76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535649" y="3799009"/>
            <a:ext cx="76200" cy="76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602449" y="26676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seed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6814693" y="4212204"/>
            <a:ext cx="76200" cy="7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7221449" y="4256209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acceptance test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rot="16200000" flipV="1">
            <a:off x="7069049" y="3418009"/>
            <a:ext cx="1143000" cy="533400"/>
          </a:xfrm>
          <a:prstGeom prst="straightConnector1">
            <a:avLst/>
          </a:prstGeom>
          <a:ln w="38100">
            <a:solidFill>
              <a:schemeClr val="accent2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16200000" flipV="1">
            <a:off x="7145249" y="3494209"/>
            <a:ext cx="1219200" cy="304800"/>
          </a:xfrm>
          <a:prstGeom prst="straightConnector1">
            <a:avLst/>
          </a:prstGeom>
          <a:ln w="38100">
            <a:solidFill>
              <a:schemeClr val="accent2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301671" y="2656009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678569" y="2656009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seed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6665045" y="4062115"/>
            <a:ext cx="76200" cy="7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307049" y="4027609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221449" y="4256209"/>
            <a:ext cx="16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acceptance test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rot="16200000" flipV="1">
            <a:off x="7069049" y="3418009"/>
            <a:ext cx="1143000" cy="533400"/>
          </a:xfrm>
          <a:prstGeom prst="straightConnector1">
            <a:avLst/>
          </a:prstGeom>
          <a:ln w="38100">
            <a:solidFill>
              <a:schemeClr val="accent2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0800000">
            <a:off x="7373849" y="4256209"/>
            <a:ext cx="533400" cy="1588"/>
          </a:xfrm>
          <a:prstGeom prst="straightConnector1">
            <a:avLst/>
          </a:prstGeom>
          <a:ln w="38100">
            <a:solidFill>
              <a:schemeClr val="accent2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6688049" y="4408609"/>
            <a:ext cx="76200" cy="7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221449" y="2884609"/>
            <a:ext cx="152400" cy="15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857702" y="4496311"/>
            <a:ext cx="76200" cy="7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 rot="16200000" flipV="1">
            <a:off x="7069049" y="3418009"/>
            <a:ext cx="1143000" cy="533400"/>
          </a:xfrm>
          <a:prstGeom prst="straightConnector1">
            <a:avLst/>
          </a:prstGeom>
          <a:ln w="38100">
            <a:solidFill>
              <a:schemeClr val="accent2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221449" y="4256209"/>
            <a:ext cx="161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acceptance test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307049" y="3037009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6992849" y="3113209"/>
            <a:ext cx="76200" cy="7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450049" y="3265609"/>
            <a:ext cx="152400" cy="15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145249" y="3189409"/>
            <a:ext cx="381000" cy="38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145249" y="3646609"/>
            <a:ext cx="152400" cy="15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992849" y="3265609"/>
            <a:ext cx="304800" cy="30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221449" y="3418009"/>
            <a:ext cx="304800" cy="30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754849" y="3341809"/>
            <a:ext cx="76200" cy="7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840449" y="3418009"/>
            <a:ext cx="76200" cy="7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/>
          <p:cNvSpPr/>
          <p:nvPr/>
        </p:nvSpPr>
        <p:spPr>
          <a:xfrm>
            <a:off x="7086600" y="3266403"/>
            <a:ext cx="457200" cy="457200"/>
          </a:xfrm>
          <a:prstGeom prst="mathMultiply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Multiply 89"/>
          <p:cNvSpPr/>
          <p:nvPr/>
        </p:nvSpPr>
        <p:spPr>
          <a:xfrm>
            <a:off x="6537054" y="4136809"/>
            <a:ext cx="457200" cy="457200"/>
          </a:xfrm>
          <a:prstGeom prst="mathMultiply">
            <a:avLst/>
          </a:prstGeom>
          <a:solidFill>
            <a:schemeClr val="accent1">
              <a:alpha val="26000"/>
            </a:schemeClr>
          </a:solidFill>
          <a:ln w="25400"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 rot="16200000" flipV="1">
            <a:off x="7220655" y="3571203"/>
            <a:ext cx="839788" cy="533400"/>
          </a:xfrm>
          <a:prstGeom prst="straightConnector1">
            <a:avLst/>
          </a:prstGeom>
          <a:ln w="38100">
            <a:solidFill>
              <a:schemeClr val="accent2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09600" y="20574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2"/>
                </a:solidFill>
              </a:rPr>
              <a:t>Kalman</a:t>
            </a:r>
            <a:r>
              <a:rPr lang="en-US" b="1" dirty="0" smtClean="0">
                <a:solidFill>
                  <a:schemeClr val="accent2"/>
                </a:solidFill>
              </a:rPr>
              <a:t> filter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22663" y="2540726"/>
            <a:ext cx="3110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[1] </a:t>
            </a:r>
            <a:r>
              <a:rPr lang="en-US" sz="1400" dirty="0" err="1" smtClean="0"/>
              <a:t>Kalman</a:t>
            </a:r>
            <a:r>
              <a:rPr lang="en-US" sz="1400" dirty="0" smtClean="0"/>
              <a:t>, R.E. </a:t>
            </a:r>
            <a:r>
              <a:rPr lang="en-US" sz="1400" i="1" dirty="0" smtClean="0"/>
              <a:t>A new approach to linear filtering and prediction problems. </a:t>
            </a:r>
            <a:r>
              <a:rPr lang="en-US" sz="1400" dirty="0" smtClean="0"/>
              <a:t>ASME, Journal of Basic Engineering, 1960.</a:t>
            </a:r>
            <a:endParaRPr 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609995" y="2286000"/>
            <a:ext cx="151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exact solution</a:t>
            </a:r>
            <a:endParaRPr lang="en-US" b="1" dirty="0"/>
          </a:p>
        </p:txBody>
      </p:sp>
      <p:graphicFrame>
        <p:nvGraphicFramePr>
          <p:cNvPr id="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779132"/>
              </p:ext>
            </p:extLst>
          </p:nvPr>
        </p:nvGraphicFramePr>
        <p:xfrm>
          <a:off x="5618162" y="1168241"/>
          <a:ext cx="40163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503" name="Equation" r:id="rId7" imgW="203040" imgH="228600" progId="Equation.DSMT4">
                  <p:embed/>
                </p:oleObj>
              </mc:Choice>
              <mc:Fallback>
                <p:oleObj name="Equation" r:id="rId7" imgW="203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2" y="1168241"/>
                        <a:ext cx="401638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983403"/>
              </p:ext>
            </p:extLst>
          </p:nvPr>
        </p:nvGraphicFramePr>
        <p:xfrm>
          <a:off x="3847011" y="1555887"/>
          <a:ext cx="43021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504" name="Equation" r:id="rId9" imgW="215640" imgH="228600" progId="Equation.DSMT4">
                  <p:embed/>
                </p:oleObj>
              </mc:Choice>
              <mc:Fallback>
                <p:oleObj name="Equation" r:id="rId9" imgW="215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7011" y="1555887"/>
                        <a:ext cx="430213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93749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68738160"/>
      </p:ext>
    </p:extLst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3.33333E-6 -0.1111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L -0.03975 -0.1013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-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75 -0.10139 L -0.00642 -0.1013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0.09167 -0.13333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-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2602E-6 L 0.10416 -0.10548 " pathEditMode="relative" rAng="0" ptsTypes="AA">
                                      <p:cBhvr>
                                        <p:cTn id="2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3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2602E-6 L 0.12916 -0.01665 " pathEditMode="relative" rAng="0" ptsTypes="AA">
                                      <p:cBhvr>
                                        <p:cTn id="2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87231E-6 L 0.1375 -0.1388 " pathEditMode="relative" rAng="0" ptsTypes="AA">
                                      <p:cBhvr>
                                        <p:cTn id="2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69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2125 -0.10555 " pathEditMode="relative" rAng="0" ptsTypes="AA">
                                      <p:cBhvr>
                                        <p:cTn id="2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" y="-53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32477E-6 L -0.0125 -0.161 " pathEditMode="relative" rAng="0" ptsTypes="AA">
                                      <p:cBhvr>
                                        <p:cTn id="2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" y="-80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12917 -0.19445 " pathEditMode="relative" rAng="0" ptsTypes="AA">
                                      <p:cBhvr>
                                        <p:cTn id="2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97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72727E-6 L 0.07083 -0.10548 " pathEditMode="relative" rAng="0" ptsTypes="AA">
                                      <p:cBhvr>
                                        <p:cTn id="2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53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5 -0.04444 " pathEditMode="relative" rAng="0" ptsTypes="AA">
                                      <p:cBhvr>
                                        <p:cTn id="2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-22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356E-6 L 0.07916 -0.12769 " pathEditMode="relative" rAng="0" ptsTypes="AA">
                                      <p:cBhvr>
                                        <p:cTn id="2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-64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10833 -0.28889 " pathEditMode="relative" rAng="0" ptsTypes="AA">
                                      <p:cBhvr>
                                        <p:cTn id="2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-144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08334 -0.08889 " pathEditMode="relative" rAng="0" ptsTypes="AA">
                                      <p:cBhvr>
                                        <p:cTn id="2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" y="-44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6667 -0.05556 " pathEditMode="relative" rAng="0" ptsTypes="AA">
                                      <p:cBhvr>
                                        <p:cTn id="2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-28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10417 -0.15 " pathEditMode="relative" rAng="0" ptsTypes="AA">
                                      <p:cBhvr>
                                        <p:cTn id="2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500"/>
                            </p:stCondLst>
                            <p:childTnLst>
                              <p:par>
                                <p:cTn id="430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0.08195 -0.18796 " pathEditMode="relative" rAng="0" ptsTypes="AA">
                                      <p:cBhvr>
                                        <p:cTn id="4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-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5" dur="80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6" dur="80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7" dur="80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500"/>
                            </p:stCondLst>
                            <p:childTnLst>
                              <p:par>
                                <p:cTn id="446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0625 -0.21667 " pathEditMode="relative" rAng="0" ptsTypes="AA">
                                      <p:cBhvr>
                                        <p:cTn id="44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4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1" dur="8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2" dur="8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3" dur="8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500"/>
                            </p:stCondLst>
                            <p:childTnLst>
                              <p:par>
                                <p:cTn id="48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5" dur="80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6" dur="80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7" dur="80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700"/>
                            </p:stCondLst>
                            <p:childTnLst>
                              <p:par>
                                <p:cTn id="4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200"/>
                            </p:stCondLst>
                            <p:childTnLst>
                              <p:par>
                                <p:cTn id="495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58121E-6 L 0.06493 0.02267 " pathEditMode="relative" rAng="0" ptsTypes="AA">
                                      <p:cBhvr>
                                        <p:cTn id="49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2200"/>
                            </p:stCondLst>
                            <p:childTnLst>
                              <p:par>
                                <p:cTn id="49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0" dur="80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1" dur="80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2" dur="80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500"/>
                            </p:stCondLst>
                            <p:childTnLst>
                              <p:par>
                                <p:cTn id="5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1000"/>
                            </p:stCondLst>
                            <p:childTnLst>
                              <p:par>
                                <p:cTn id="548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6.20083E-7 L 0.04392 -0.18487 " pathEditMode="relative" rAng="0" ptsTypes="AA">
                                      <p:cBhvr>
                                        <p:cTn id="54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" y="-93"/>
                                    </p:animMotion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59" dur="80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60" dur="80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1" dur="80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8" grpId="0" animBg="1"/>
      <p:bldP spid="19" grpId="0" animBg="1"/>
      <p:bldP spid="19" grpId="1" animBg="1"/>
      <p:bldP spid="20" grpId="0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6" grpId="2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3" grpId="1"/>
      <p:bldP spid="64" grpId="0" animBg="1"/>
      <p:bldP spid="64" grpId="1" animBg="1"/>
      <p:bldP spid="65" grpId="0"/>
      <p:bldP spid="65" grpId="1"/>
      <p:bldP spid="68" grpId="0"/>
      <p:bldP spid="68" grpId="1"/>
      <p:bldP spid="69" grpId="0"/>
      <p:bldP spid="69" grpId="1"/>
      <p:bldP spid="69" grpId="2"/>
      <p:bldP spid="69" grpId="3"/>
      <p:bldP spid="70" grpId="0" animBg="1"/>
      <p:bldP spid="70" grpId="1" animBg="1"/>
      <p:bldP spid="70" grpId="2" animBg="1"/>
      <p:bldP spid="71" grpId="0"/>
      <p:bldP spid="71" grpId="1"/>
      <p:bldP spid="72" grpId="0"/>
      <p:bldP spid="72" grpId="1"/>
      <p:bldP spid="75" grpId="0" animBg="1"/>
      <p:bldP spid="75" grpId="1" animBg="1"/>
      <p:bldP spid="76" grpId="0" animBg="1"/>
      <p:bldP spid="77" grpId="0" animBg="1"/>
      <p:bldP spid="77" grpId="1" animBg="1"/>
      <p:bldP spid="79" grpId="0"/>
      <p:bldP spid="79" grpId="1"/>
      <p:bldP spid="80" grpId="0"/>
      <p:bldP spid="80" grpId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/>
      <p:bldP spid="93" grpId="0"/>
      <p:bldP spid="9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Recursive </a:t>
            </a:r>
            <a:r>
              <a:rPr lang="en-US" dirty="0" err="1" smtClean="0"/>
              <a:t>bayesian</a:t>
            </a:r>
            <a:r>
              <a:rPr lang="en-US" dirty="0" smtClean="0"/>
              <a:t> filtering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4495800" y="1447800"/>
            <a:ext cx="4191000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Particle filter</a:t>
            </a:r>
            <a:br>
              <a:rPr lang="en-US" sz="2400" dirty="0" smtClean="0">
                <a:solidFill>
                  <a:schemeClr val="tx2"/>
                </a:solidFill>
              </a:rPr>
            </a:br>
            <a:r>
              <a:rPr lang="en-US" sz="2400" b="1" dirty="0" smtClean="0">
                <a:solidFill>
                  <a:schemeClr val="tx2"/>
                </a:solidFill>
              </a:rPr>
              <a:t>approximate solution</a:t>
            </a:r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Continuous, discrete, or mixed state space</a:t>
            </a:r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Arbitrary dynamics</a:t>
            </a:r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Arbitrary observation density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447800"/>
            <a:ext cx="3883152" cy="4495800"/>
          </a:xfrm>
        </p:spPr>
        <p:txBody>
          <a:bodyPr>
            <a:normAutofit/>
          </a:bodyPr>
          <a:lstStyle/>
          <a:p>
            <a:pPr lvl="0">
              <a:buSzPct val="70000"/>
              <a:buFont typeface="Wingdings" pitchFamily="2" charset="2"/>
              <a:buChar char=""/>
              <a:defRPr/>
            </a:pPr>
            <a:r>
              <a:rPr lang="en-US" sz="2400" dirty="0" err="1" smtClean="0">
                <a:solidFill>
                  <a:schemeClr val="tx2"/>
                </a:solidFill>
              </a:rPr>
              <a:t>Kalman</a:t>
            </a:r>
            <a:r>
              <a:rPr lang="en-US" sz="2400" dirty="0" smtClean="0">
                <a:solidFill>
                  <a:schemeClr val="tx2"/>
                </a:solidFill>
              </a:rPr>
              <a:t> filter </a:t>
            </a:r>
            <a:br>
              <a:rPr lang="en-US" sz="2400" dirty="0" smtClean="0">
                <a:solidFill>
                  <a:schemeClr val="tx2"/>
                </a:solidFill>
              </a:rPr>
            </a:br>
            <a:r>
              <a:rPr lang="en-US" sz="2400" b="1" dirty="0" smtClean="0">
                <a:solidFill>
                  <a:schemeClr val="tx2"/>
                </a:solidFill>
              </a:rPr>
              <a:t>exact solution</a:t>
            </a:r>
          </a:p>
          <a:p>
            <a:pPr lvl="1"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Continuous state space</a:t>
            </a:r>
          </a:p>
          <a:p>
            <a:pPr lvl="1"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Linear dynamics</a:t>
            </a:r>
          </a:p>
          <a:p>
            <a:pPr lvl="1"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Gaussian observation density</a:t>
            </a:r>
          </a:p>
        </p:txBody>
      </p:sp>
      <p:pic>
        <p:nvPicPr>
          <p:cNvPr id="1701891" name="Picture 3" descr="C:\Users\smith\Desktop\correctedkalma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3352800"/>
            <a:ext cx="4368800" cy="3276600"/>
          </a:xfrm>
          <a:prstGeom prst="rect">
            <a:avLst/>
          </a:prstGeom>
          <a:noFill/>
        </p:spPr>
      </p:pic>
      <p:pic>
        <p:nvPicPr>
          <p:cNvPr id="1701892" name="Picture 4" descr="E:\Work\mypapers\thesis\images\condensation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17975" y="3429001"/>
            <a:ext cx="4268825" cy="32004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4876800" y="3505200"/>
            <a:ext cx="1219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90344" y="6477000"/>
            <a:ext cx="838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6200000">
            <a:off x="4105728" y="4838701"/>
            <a:ext cx="838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01896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88080234"/>
              </p:ext>
            </p:extLst>
          </p:nvPr>
        </p:nvGraphicFramePr>
        <p:xfrm>
          <a:off x="612648" y="2362200"/>
          <a:ext cx="81534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94458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025352062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Published in 1960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sz="1800" b="1" dirty="0" err="1" smtClean="0">
                <a:solidFill>
                  <a:schemeClr val="tx2"/>
                </a:solidFill>
              </a:rPr>
              <a:t>Kalman</a:t>
            </a:r>
            <a:r>
              <a:rPr lang="en-US" sz="1800" b="1" dirty="0" smtClean="0">
                <a:solidFill>
                  <a:schemeClr val="tx2"/>
                </a:solidFill>
              </a:rPr>
              <a:t>, R. E</a:t>
            </a:r>
            <a:r>
              <a:rPr lang="en-US" sz="1800" dirty="0" smtClean="0">
                <a:solidFill>
                  <a:schemeClr val="tx2"/>
                </a:solidFill>
              </a:rPr>
              <a:t>. 1960. “A New Approach to Linear Filtering and Prediction Problems,” Transaction of the ASME—Journal of Basic Engineering, pp. 35-45 (March 1960).</a:t>
            </a: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Used for many problems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Guidance 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Navigation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Autopilots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Radar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Satellite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Weather forecasting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708035" name="Picture 3" descr="E:\DropBox\Dropbox\CVcourse1\images\kalman-new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0" y="2743200"/>
            <a:ext cx="1786996" cy="223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ontrols>
      <mc:AlternateContent xmlns:mc="http://schemas.openxmlformats.org/markup-compatibility/2006">
        <mc:Choice xmlns:v="urn:schemas-microsoft-com:vml" Requires="v">
          <p:control spid="170804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filter: Gaussians!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/>
              <a:t>in </a:t>
            </a:r>
            <a:r>
              <a:rPr lang="en-US" dirty="0" err="1" smtClean="0"/>
              <a:t>bayesian</a:t>
            </a:r>
            <a:r>
              <a:rPr lang="en-US" dirty="0" smtClean="0"/>
              <a:t> filtering terms</a:t>
            </a:r>
          </a:p>
          <a:p>
            <a:pPr lvl="1">
              <a:buFont typeface="Wingdings" pitchFamily="2" charset="2"/>
              <a:buChar char=""/>
            </a:pPr>
            <a:r>
              <a:rPr lang="en-US" dirty="0" smtClean="0"/>
              <a:t>posterior</a:t>
            </a:r>
          </a:p>
          <a:p>
            <a:pPr lvl="1">
              <a:buFont typeface="Wingdings" pitchFamily="2" charset="2"/>
              <a:buChar char=""/>
            </a:pPr>
            <a:endParaRPr lang="en-US" dirty="0" smtClean="0"/>
          </a:p>
          <a:p>
            <a:pPr lvl="1">
              <a:buFont typeface="Wingdings" pitchFamily="2" charset="2"/>
              <a:buChar char=""/>
            </a:pPr>
            <a:endParaRPr lang="en-US" dirty="0" smtClean="0"/>
          </a:p>
          <a:p>
            <a:pPr lvl="1">
              <a:buFont typeface="Wingdings" pitchFamily="2" charset="2"/>
              <a:buChar char=""/>
            </a:pPr>
            <a:r>
              <a:rPr lang="en-US" dirty="0" smtClean="0"/>
              <a:t>motion model</a:t>
            </a:r>
          </a:p>
          <a:p>
            <a:pPr lvl="1">
              <a:buFont typeface="Wingdings" pitchFamily="2" charset="2"/>
              <a:buChar char=""/>
            </a:pPr>
            <a:endParaRPr lang="en-US" dirty="0" smtClean="0"/>
          </a:p>
          <a:p>
            <a:pPr lvl="1">
              <a:buFont typeface="Wingdings" pitchFamily="2" charset="2"/>
              <a:buChar char=""/>
            </a:pPr>
            <a:endParaRPr lang="en-US" dirty="0" smtClean="0"/>
          </a:p>
          <a:p>
            <a:pPr lvl="1">
              <a:buFont typeface="Wingdings" pitchFamily="2" charset="2"/>
              <a:buChar char=""/>
            </a:pPr>
            <a:r>
              <a:rPr lang="en-US" dirty="0" smtClean="0"/>
              <a:t>observation model</a:t>
            </a:r>
          </a:p>
        </p:txBody>
      </p:sp>
      <p:graphicFrame>
        <p:nvGraphicFramePr>
          <p:cNvPr id="1718275" name="Object 3"/>
          <p:cNvGraphicFramePr>
            <a:graphicFrameLocks noChangeAspect="1"/>
          </p:cNvGraphicFramePr>
          <p:nvPr/>
        </p:nvGraphicFramePr>
        <p:xfrm>
          <a:off x="1295400" y="2362200"/>
          <a:ext cx="388302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461" name="Equation" r:id="rId5" imgW="1447560" imgH="279360" progId="Equation.DSMT4">
                  <p:embed/>
                </p:oleObj>
              </mc:Choice>
              <mc:Fallback>
                <p:oleObj name="Equation" r:id="rId5" imgW="1447560" imgH="2793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362200"/>
                        <a:ext cx="38830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8276" name="Object 4"/>
          <p:cNvGraphicFramePr>
            <a:graphicFrameLocks noChangeAspect="1"/>
          </p:cNvGraphicFramePr>
          <p:nvPr/>
        </p:nvGraphicFramePr>
        <p:xfrm>
          <a:off x="1295400" y="3886200"/>
          <a:ext cx="43259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462" name="Equation" r:id="rId7" imgW="1663560" imgH="253800" progId="Equation.DSMT4">
                  <p:embed/>
                </p:oleObj>
              </mc:Choice>
              <mc:Fallback>
                <p:oleObj name="Equation" r:id="rId7" imgW="1663560" imgH="253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886200"/>
                        <a:ext cx="432593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8277" name="Object 5"/>
          <p:cNvGraphicFramePr>
            <a:graphicFrameLocks noChangeAspect="1"/>
          </p:cNvGraphicFramePr>
          <p:nvPr/>
        </p:nvGraphicFramePr>
        <p:xfrm>
          <a:off x="1371600" y="5334000"/>
          <a:ext cx="39957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463" name="Equation" r:id="rId9" imgW="1536480" imgH="253800" progId="Equation.DSMT4">
                  <p:embed/>
                </p:oleObj>
              </mc:Choice>
              <mc:Fallback>
                <p:oleObj name="Equation" r:id="rId9" imgW="1536480" imgH="253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334000"/>
                        <a:ext cx="399573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9" descr="E:\DropBox\Dropbox\CVcourse1\images\gaussian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715000" y="1447800"/>
            <a:ext cx="2259400" cy="1600200"/>
          </a:xfrm>
          <a:prstGeom prst="rect">
            <a:avLst/>
          </a:prstGeom>
          <a:noFill/>
        </p:spPr>
      </p:pic>
      <p:pic>
        <p:nvPicPr>
          <p:cNvPr id="10" name="Picture 9" descr="E:\DropBox\Dropbox\CVcourse1\images\gaussian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715000" y="3048000"/>
            <a:ext cx="2259400" cy="1600200"/>
          </a:xfrm>
          <a:prstGeom prst="rect">
            <a:avLst/>
          </a:prstGeom>
          <a:noFill/>
        </p:spPr>
      </p:pic>
      <p:pic>
        <p:nvPicPr>
          <p:cNvPr id="11" name="Picture 9" descr="E:\DropBox\Dropbox\CVcourse1\images\gaussian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715000" y="4648200"/>
            <a:ext cx="2259400" cy="1600200"/>
          </a:xfrm>
          <a:prstGeom prst="rect">
            <a:avLst/>
          </a:prstGeom>
          <a:noFill/>
        </p:spPr>
      </p:pic>
    </p:spTree>
    <p:controls>
      <mc:AlternateContent xmlns:mc="http://schemas.openxmlformats.org/markup-compatibility/2006">
        <mc:Choice xmlns:v="urn:schemas-microsoft-com:vml" Requires="v">
          <p:control spid="171844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429000" y="22860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29000" y="5103812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248400" y="37338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2000" y="36576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Probability density propagation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tx2"/>
                </a:solidFill>
              </a:rPr>
              <a:t>Kalman</a:t>
            </a:r>
            <a:r>
              <a:rPr lang="en-US" dirty="0" smtClean="0">
                <a:solidFill>
                  <a:schemeClr val="tx2"/>
                </a:solidFill>
              </a:rPr>
              <a:t> filter uses Gaussians</a:t>
            </a:r>
          </a:p>
        </p:txBody>
      </p:sp>
      <p:sp>
        <p:nvSpPr>
          <p:cNvPr id="7" name="Freeform 6"/>
          <p:cNvSpPr/>
          <p:nvPr/>
        </p:nvSpPr>
        <p:spPr>
          <a:xfrm>
            <a:off x="838200" y="4038600"/>
            <a:ext cx="1219836" cy="9837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75405" y="43418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61999" y="50276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3657601" y="3124200"/>
            <a:ext cx="1828800" cy="528180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2742406" y="2971800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429000" y="3657600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6477001" y="4572000"/>
            <a:ext cx="1828800" cy="5265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5561806" y="44180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248400" y="51038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7390606" y="4343400"/>
            <a:ext cx="1066800" cy="7551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4495801" y="5332412"/>
            <a:ext cx="838200" cy="1137780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2742406" y="57896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29000" y="64754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ent Arrow 29"/>
          <p:cNvSpPr/>
          <p:nvPr/>
        </p:nvSpPr>
        <p:spPr>
          <a:xfrm>
            <a:off x="1600200" y="2667000"/>
            <a:ext cx="1295400" cy="9144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/>
          <p:cNvSpPr/>
          <p:nvPr/>
        </p:nvSpPr>
        <p:spPr>
          <a:xfrm rot="5400000">
            <a:off x="6362700" y="2514600"/>
            <a:ext cx="876300" cy="12573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/>
          <p:cNvSpPr/>
          <p:nvPr/>
        </p:nvSpPr>
        <p:spPr>
          <a:xfrm rot="16200000">
            <a:off x="1714500" y="5067300"/>
            <a:ext cx="876300" cy="12573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rot="10800000">
            <a:off x="6019801" y="5334000"/>
            <a:ext cx="1295400" cy="9144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52600" y="24500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predict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6000" y="237386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measure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8400" y="609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correct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05000" y="6096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time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t+1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7188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Course update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/>
              <a:t>Final mark</a:t>
            </a:r>
          </a:p>
          <a:p>
            <a:pPr lvl="1">
              <a:buFont typeface="Wingdings" pitchFamily="2" charset="2"/>
              <a:buChar char=""/>
            </a:pPr>
            <a:r>
              <a:rPr lang="en-US" dirty="0" smtClean="0"/>
              <a:t>50% homework</a:t>
            </a:r>
          </a:p>
          <a:p>
            <a:pPr lvl="1">
              <a:buFont typeface="Wingdings" pitchFamily="2" charset="2"/>
              <a:buChar char=""/>
            </a:pPr>
            <a:r>
              <a:rPr lang="en-US" dirty="0" smtClean="0"/>
              <a:t>50% presentation</a:t>
            </a:r>
          </a:p>
          <a:p>
            <a:pPr>
              <a:buSzPct val="70000"/>
              <a:buFont typeface="Wingdings" pitchFamily="2" charset="2"/>
              <a:buChar char=""/>
            </a:pPr>
            <a:endParaRPr lang="en-US" dirty="0"/>
          </a:p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/>
              <a:t>Homework mark</a:t>
            </a:r>
          </a:p>
          <a:p>
            <a:pPr lvl="1">
              <a:buFont typeface="Wingdings" pitchFamily="2" charset="2"/>
              <a:buChar char=""/>
            </a:pPr>
            <a:r>
              <a:rPr lang="en-US" dirty="0" smtClean="0"/>
              <a:t>Considers only the</a:t>
            </a:r>
            <a:br>
              <a:rPr lang="en-US" dirty="0" smtClean="0"/>
            </a:br>
            <a:r>
              <a:rPr lang="en-US" dirty="0" smtClean="0"/>
              <a:t>best</a:t>
            </a:r>
            <a:r>
              <a:rPr lang="en-US" i="1" dirty="0" smtClean="0"/>
              <a:t>(N-2) </a:t>
            </a:r>
            <a:r>
              <a:rPr lang="en-US" dirty="0" smtClean="0"/>
              <a:t>scores 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i="1" dirty="0" smtClean="0"/>
              <a:t>N</a:t>
            </a:r>
            <a:r>
              <a:rPr lang="en-US" dirty="0"/>
              <a:t> </a:t>
            </a:r>
            <a:r>
              <a:rPr lang="en-US" dirty="0" smtClean="0"/>
              <a:t>total </a:t>
            </a:r>
            <a:br>
              <a:rPr lang="en-US" dirty="0" smtClean="0"/>
            </a:br>
            <a:r>
              <a:rPr lang="en-US" dirty="0" smtClean="0"/>
              <a:t>assignments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38283608"/>
              </p:ext>
            </p:extLst>
          </p:nvPr>
        </p:nvGraphicFramePr>
        <p:xfrm>
          <a:off x="3048000" y="1676400"/>
          <a:ext cx="6477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93126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32354072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6" name="Object 10"/>
          <p:cNvGraphicFramePr>
            <a:graphicFrameLocks noChangeAspect="1"/>
          </p:cNvGraphicFramePr>
          <p:nvPr/>
        </p:nvGraphicFramePr>
        <p:xfrm>
          <a:off x="8064500" y="5603875"/>
          <a:ext cx="6794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733" name="Equation" r:id="rId5" imgW="355320" imgH="457200" progId="Equation.DSMT4">
                  <p:embed/>
                </p:oleObj>
              </mc:Choice>
              <mc:Fallback>
                <p:oleObj name="Equation" r:id="rId5" imgW="355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0" y="5603875"/>
                        <a:ext cx="67945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7467600" y="4038600"/>
          <a:ext cx="1285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734" name="Equation" r:id="rId7" imgW="596880" imgH="241200" progId="Equation.DSMT4">
                  <p:embed/>
                </p:oleObj>
              </mc:Choice>
              <mc:Fallback>
                <p:oleObj name="Equation" r:id="rId7" imgW="596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2858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9" name="Freeform 8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7" name="Oval 16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ircular Arrow 18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ircular Arrow 19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7848600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7833052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Bent Arrow 24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735" name="Equation" r:id="rId9" imgW="495000" imgH="241200" progId="Equation.DSMT4">
                  <p:embed/>
                </p:oleObj>
              </mc:Choice>
              <mc:Fallback>
                <p:oleObj name="Equation" r:id="rId9" imgW="495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43"/>
          <p:cNvGrpSpPr/>
          <p:nvPr/>
        </p:nvGrpSpPr>
        <p:grpSpPr>
          <a:xfrm>
            <a:off x="2887980" y="1254825"/>
            <a:ext cx="693420" cy="990600"/>
            <a:chOff x="2887980" y="1254825"/>
            <a:chExt cx="693420" cy="990600"/>
          </a:xfrm>
        </p:grpSpPr>
        <p:sp>
          <p:nvSpPr>
            <p:cNvPr id="28" name="Oval 27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51"/>
          <p:cNvGrpSpPr/>
          <p:nvPr/>
        </p:nvGrpSpPr>
        <p:grpSpPr>
          <a:xfrm>
            <a:off x="3276600" y="1588625"/>
            <a:ext cx="586450" cy="826625"/>
            <a:chOff x="3276600" y="1588625"/>
            <a:chExt cx="586450" cy="826625"/>
          </a:xfrm>
        </p:grpSpPr>
        <p:sp>
          <p:nvSpPr>
            <p:cNvPr id="31" name="Oval 30"/>
            <p:cNvSpPr/>
            <p:nvPr/>
          </p:nvSpPr>
          <p:spPr>
            <a:xfrm>
              <a:off x="3276600" y="1588625"/>
              <a:ext cx="586450" cy="8266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528380" y="195745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Object 7"/>
          <p:cNvGraphicFramePr>
            <a:graphicFrameLocks noChangeAspect="1"/>
          </p:cNvGraphicFramePr>
          <p:nvPr/>
        </p:nvGraphicFramePr>
        <p:xfrm>
          <a:off x="4800600" y="5562600"/>
          <a:ext cx="9302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736" name="Equation" r:id="rId11" imgW="431640" imgH="241200" progId="Equation.DSMT4">
                  <p:embed/>
                </p:oleObj>
              </mc:Choice>
              <mc:Fallback>
                <p:oleObj name="Equation" r:id="rId11" imgW="431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562600"/>
                        <a:ext cx="9302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20"/>
          <p:cNvGrpSpPr/>
          <p:nvPr/>
        </p:nvGrpSpPr>
        <p:grpSpPr>
          <a:xfrm>
            <a:off x="3188825" y="1535575"/>
            <a:ext cx="533400" cy="762000"/>
            <a:chOff x="609600" y="3200400"/>
            <a:chExt cx="533400" cy="762000"/>
          </a:xfrm>
        </p:grpSpPr>
        <p:sp>
          <p:nvSpPr>
            <p:cNvPr id="35" name="Oval 34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43"/>
          <p:cNvGrpSpPr/>
          <p:nvPr/>
        </p:nvGrpSpPr>
        <p:grpSpPr>
          <a:xfrm>
            <a:off x="4191000" y="1676400"/>
            <a:ext cx="693420" cy="990600"/>
            <a:chOff x="2887980" y="1254825"/>
            <a:chExt cx="693420" cy="990600"/>
          </a:xfrm>
        </p:grpSpPr>
        <p:sp>
          <p:nvSpPr>
            <p:cNvPr id="38" name="Oval 37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51"/>
          <p:cNvGrpSpPr/>
          <p:nvPr/>
        </p:nvGrpSpPr>
        <p:grpSpPr>
          <a:xfrm>
            <a:off x="4579620" y="2010200"/>
            <a:ext cx="586450" cy="826625"/>
            <a:chOff x="3276600" y="1588625"/>
            <a:chExt cx="586450" cy="826625"/>
          </a:xfrm>
        </p:grpSpPr>
        <p:sp>
          <p:nvSpPr>
            <p:cNvPr id="41" name="Oval 40"/>
            <p:cNvSpPr/>
            <p:nvPr/>
          </p:nvSpPr>
          <p:spPr>
            <a:xfrm>
              <a:off x="3276600" y="1588625"/>
              <a:ext cx="586450" cy="8266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528380" y="195745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20"/>
          <p:cNvGrpSpPr/>
          <p:nvPr/>
        </p:nvGrpSpPr>
        <p:grpSpPr>
          <a:xfrm>
            <a:off x="4491845" y="1957150"/>
            <a:ext cx="533400" cy="762000"/>
            <a:chOff x="609600" y="3200400"/>
            <a:chExt cx="533400" cy="762000"/>
          </a:xfrm>
        </p:grpSpPr>
        <p:sp>
          <p:nvSpPr>
            <p:cNvPr id="44" name="Oval 43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3"/>
          <p:cNvGrpSpPr/>
          <p:nvPr/>
        </p:nvGrpSpPr>
        <p:grpSpPr>
          <a:xfrm>
            <a:off x="5410200" y="1371600"/>
            <a:ext cx="693420" cy="990600"/>
            <a:chOff x="2887980" y="1254825"/>
            <a:chExt cx="693420" cy="990600"/>
          </a:xfrm>
        </p:grpSpPr>
        <p:sp>
          <p:nvSpPr>
            <p:cNvPr id="47" name="Oval 46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51"/>
          <p:cNvGrpSpPr/>
          <p:nvPr/>
        </p:nvGrpSpPr>
        <p:grpSpPr>
          <a:xfrm>
            <a:off x="5798820" y="1705400"/>
            <a:ext cx="586450" cy="826625"/>
            <a:chOff x="3276600" y="1588625"/>
            <a:chExt cx="586450" cy="826625"/>
          </a:xfrm>
        </p:grpSpPr>
        <p:sp>
          <p:nvSpPr>
            <p:cNvPr id="50" name="Oval 49"/>
            <p:cNvSpPr/>
            <p:nvPr/>
          </p:nvSpPr>
          <p:spPr>
            <a:xfrm>
              <a:off x="3276600" y="1588625"/>
              <a:ext cx="586450" cy="8266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528380" y="195745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20"/>
          <p:cNvGrpSpPr/>
          <p:nvPr/>
        </p:nvGrpSpPr>
        <p:grpSpPr>
          <a:xfrm>
            <a:off x="5711045" y="1652350"/>
            <a:ext cx="533400" cy="762000"/>
            <a:chOff x="609600" y="3200400"/>
            <a:chExt cx="533400" cy="762000"/>
          </a:xfrm>
        </p:grpSpPr>
        <p:sp>
          <p:nvSpPr>
            <p:cNvPr id="53" name="Oval 52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43"/>
          <p:cNvGrpSpPr/>
          <p:nvPr/>
        </p:nvGrpSpPr>
        <p:grpSpPr>
          <a:xfrm>
            <a:off x="6477000" y="609600"/>
            <a:ext cx="693420" cy="990600"/>
            <a:chOff x="2887980" y="1254825"/>
            <a:chExt cx="693420" cy="990600"/>
          </a:xfrm>
        </p:grpSpPr>
        <p:sp>
          <p:nvSpPr>
            <p:cNvPr id="56" name="Oval 55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1"/>
          <p:cNvGrpSpPr/>
          <p:nvPr/>
        </p:nvGrpSpPr>
        <p:grpSpPr>
          <a:xfrm>
            <a:off x="6865620" y="943400"/>
            <a:ext cx="586450" cy="826625"/>
            <a:chOff x="3276600" y="1588625"/>
            <a:chExt cx="586450" cy="826625"/>
          </a:xfrm>
        </p:grpSpPr>
        <p:sp>
          <p:nvSpPr>
            <p:cNvPr id="59" name="Oval 58"/>
            <p:cNvSpPr/>
            <p:nvPr/>
          </p:nvSpPr>
          <p:spPr>
            <a:xfrm>
              <a:off x="3276600" y="1588625"/>
              <a:ext cx="586450" cy="8266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3528380" y="195745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20"/>
          <p:cNvGrpSpPr/>
          <p:nvPr/>
        </p:nvGrpSpPr>
        <p:grpSpPr>
          <a:xfrm>
            <a:off x="6777845" y="890350"/>
            <a:ext cx="533400" cy="762000"/>
            <a:chOff x="609600" y="3200400"/>
            <a:chExt cx="533400" cy="762000"/>
          </a:xfrm>
        </p:grpSpPr>
        <p:sp>
          <p:nvSpPr>
            <p:cNvPr id="62" name="Oval 61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828800"/>
            <a:ext cx="35052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Predict, measure, correct cycle iteratively estimates the state at each time step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43716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38693478"/>
      </p:ext>
    </p:extLst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6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0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3730752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State vector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Measurement</a:t>
            </a: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7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19299" name="Object 3"/>
          <p:cNvGraphicFramePr>
            <a:graphicFrameLocks noChangeAspect="1"/>
          </p:cNvGraphicFramePr>
          <p:nvPr/>
        </p:nvGraphicFramePr>
        <p:xfrm>
          <a:off x="1371600" y="5410200"/>
          <a:ext cx="10668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488" name="Equation" r:id="rId5" imgW="558720" imgH="457200" progId="Equation.DSMT4">
                  <p:embed/>
                </p:oleObj>
              </mc:Choice>
              <mc:Fallback>
                <p:oleObj name="Equation" r:id="rId5" imgW="558720" imgH="457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410200"/>
                        <a:ext cx="10668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9300" name="Object 4"/>
          <p:cNvGraphicFramePr>
            <a:graphicFrameLocks noChangeAspect="1"/>
          </p:cNvGraphicFramePr>
          <p:nvPr/>
        </p:nvGraphicFramePr>
        <p:xfrm>
          <a:off x="1371600" y="3124200"/>
          <a:ext cx="1071563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489" name="Equation" r:id="rId7" imgW="558720" imgH="914400" progId="Equation.DSMT4">
                  <p:embed/>
                </p:oleObj>
              </mc:Choice>
              <mc:Fallback>
                <p:oleObj name="Equation" r:id="rId7" imgW="558720" imgH="9144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124200"/>
                        <a:ext cx="1071563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Circular Arrow 70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Circular Arrow 71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7848600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7833052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Bent Arrow 76"/>
          <p:cNvSpPr/>
          <p:nvPr/>
        </p:nvSpPr>
        <p:spPr>
          <a:xfrm flipV="1">
            <a:off x="4495800" y="3886200"/>
            <a:ext cx="914400" cy="1524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3962400" y="3192462"/>
          <a:ext cx="1423988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490" name="Equation" r:id="rId9" imgW="495000" imgH="241200" progId="Equation.DSMT4">
                  <p:embed/>
                </p:oleObj>
              </mc:Choice>
              <mc:Fallback>
                <p:oleObj name="Equation" r:id="rId9" imgW="49500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192462"/>
                        <a:ext cx="1423988" cy="693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719475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3730752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Initial state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ircular Arrow 70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Circular Arrow 71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7848600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7833052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719303" name="Object 7"/>
          <p:cNvGraphicFramePr>
            <a:graphicFrameLocks noChangeAspect="1"/>
          </p:cNvGraphicFramePr>
          <p:nvPr/>
        </p:nvGraphicFramePr>
        <p:xfrm>
          <a:off x="762000" y="3181334"/>
          <a:ext cx="1371600" cy="1844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3584" name="Equation" r:id="rId5" imgW="698400" imgH="939600" progId="Equation.DSMT4">
                  <p:embed/>
                </p:oleObj>
              </mc:Choice>
              <mc:Fallback>
                <p:oleObj name="Equation" r:id="rId5" imgW="698400" imgH="939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181334"/>
                        <a:ext cx="1371600" cy="1844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9304" name="Object 8"/>
          <p:cNvGraphicFramePr>
            <a:graphicFrameLocks noChangeAspect="1"/>
          </p:cNvGraphicFramePr>
          <p:nvPr/>
        </p:nvGraphicFramePr>
        <p:xfrm>
          <a:off x="762000" y="5029200"/>
          <a:ext cx="2468033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3585" name="Equation" r:id="rId7" imgW="1346040" imgH="914400" progId="Equation.DSMT4">
                  <p:embed/>
                </p:oleObj>
              </mc:Choice>
              <mc:Fallback>
                <p:oleObj name="Equation" r:id="rId7" imgW="1346040" imgH="914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029200"/>
                        <a:ext cx="2468033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Bent Arrow 27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3586" name="Equation" r:id="rId9" imgW="495000" imgH="241200" progId="Equation.DSMT4">
                  <p:embed/>
                </p:oleObj>
              </mc:Choice>
              <mc:Fallback>
                <p:oleObj name="Equation" r:id="rId9" imgW="495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5410200" y="3886200"/>
            <a:ext cx="3581400" cy="27432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23571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3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ircular Arrow 70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Circular Arrow 71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7848599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7833051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Bent Arrow 76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7799" name="Equation" r:id="rId5" imgW="495000" imgH="241200" progId="Equation.DSMT4">
                  <p:embed/>
                </p:oleObj>
              </mc:Choice>
              <mc:Fallback>
                <p:oleObj name="Equation" r:id="rId5" imgW="495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5410200" y="5170025"/>
            <a:ext cx="3733800" cy="14478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362200" y="3810000"/>
            <a:ext cx="1436225" cy="214517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620000" y="4941425"/>
            <a:ext cx="1600200" cy="2286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8075" y="1716744"/>
            <a:ext cx="76200" cy="76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080075" y="3786850"/>
            <a:ext cx="1436225" cy="167639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6248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Prediction from the motion model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Update the mean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aphicFrame>
        <p:nvGraphicFramePr>
          <p:cNvPr id="1726472" name="Object 8"/>
          <p:cNvGraphicFramePr>
            <a:graphicFrameLocks noChangeAspect="1"/>
          </p:cNvGraphicFramePr>
          <p:nvPr/>
        </p:nvGraphicFramePr>
        <p:xfrm>
          <a:off x="982906" y="3298160"/>
          <a:ext cx="4351094" cy="664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7800" name="Equation" r:id="rId7" imgW="1663560" imgH="253800" progId="Equation.DSMT4">
                  <p:embed/>
                </p:oleObj>
              </mc:Choice>
              <mc:Fallback>
                <p:oleObj name="Equation" r:id="rId7" imgW="1663560" imgH="253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906" y="3298160"/>
                        <a:ext cx="4351094" cy="664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6474" name="Object 7"/>
          <p:cNvGraphicFramePr>
            <a:graphicFrameLocks noChangeAspect="1"/>
          </p:cNvGraphicFramePr>
          <p:nvPr/>
        </p:nvGraphicFramePr>
        <p:xfrm>
          <a:off x="1049337" y="4940300"/>
          <a:ext cx="260826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7801" name="Equation" r:id="rId9" imgW="901440" imgH="241200" progId="Equation.DSMT4">
                  <p:embed/>
                </p:oleObj>
              </mc:Choice>
              <mc:Fallback>
                <p:oleObj name="Equation" r:id="rId9" imgW="90144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7" y="4940300"/>
                        <a:ext cx="2608263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7496" name="Object 5"/>
          <p:cNvGraphicFramePr>
            <a:graphicFrameLocks noChangeAspect="1"/>
          </p:cNvGraphicFramePr>
          <p:nvPr/>
        </p:nvGraphicFramePr>
        <p:xfrm>
          <a:off x="4036175" y="1055225"/>
          <a:ext cx="12978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7802" name="Equation" r:id="rId11" imgW="685800" imgH="241200" progId="Equation.DSMT4">
                  <p:embed/>
                </p:oleObj>
              </mc:Choice>
              <mc:Fallback>
                <p:oleObj name="Equation" r:id="rId11" imgW="685800" imgH="241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6175" y="1055225"/>
                        <a:ext cx="12978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 rot="10800000" flipV="1">
            <a:off x="3267842" y="1283824"/>
            <a:ext cx="773159" cy="432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27497" name="Object 5"/>
          <p:cNvGraphicFramePr>
            <a:graphicFrameLocks noChangeAspect="1"/>
          </p:cNvGraphicFramePr>
          <p:nvPr/>
        </p:nvGraphicFramePr>
        <p:xfrm>
          <a:off x="7467600" y="4038600"/>
          <a:ext cx="1285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7803" name="Equation" r:id="rId13" imgW="596880" imgH="241200" progId="Equation.DSMT4">
                  <p:embed/>
                </p:oleObj>
              </mc:Choice>
              <mc:Fallback>
                <p:oleObj name="Equation" r:id="rId13" imgW="59688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2858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72777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6248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Prediction from the motion model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Update covariance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ircular Arrow 70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Circular Arrow 71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7848599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7833051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Bent Arrow 76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781" name="Equation" r:id="rId5" imgW="495000" imgH="241200" progId="Equation.DSMT4">
                  <p:embed/>
                </p:oleObj>
              </mc:Choice>
              <mc:Fallback>
                <p:oleObj name="Equation" r:id="rId5" imgW="495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5398624" y="5170025"/>
            <a:ext cx="3745375" cy="14478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67200" y="3810000"/>
            <a:ext cx="1143000" cy="167639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620000" y="4941425"/>
            <a:ext cx="1600200" cy="2286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887980" y="1254825"/>
            <a:ext cx="693420" cy="9906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8000"/>
            </a:schemeClr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200400" y="1716744"/>
            <a:ext cx="76200" cy="76200"/>
          </a:xfrm>
          <a:prstGeom prst="ellipse">
            <a:avLst/>
          </a:prstGeom>
          <a:solidFill>
            <a:schemeClr val="accent3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26475" name="Object 6"/>
          <p:cNvGraphicFramePr>
            <a:graphicFrameLocks noChangeAspect="1"/>
          </p:cNvGraphicFramePr>
          <p:nvPr/>
        </p:nvGraphicFramePr>
        <p:xfrm>
          <a:off x="4137950" y="891250"/>
          <a:ext cx="22860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782" name="Equation" r:id="rId7" imgW="1180800" imgH="253800" progId="Equation.DSMT4">
                  <p:embed/>
                </p:oleObj>
              </mc:Choice>
              <mc:Fallback>
                <p:oleObj name="Equation" r:id="rId7" imgW="118080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7950" y="891250"/>
                        <a:ext cx="22860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6476" name="Object 8"/>
          <p:cNvGraphicFramePr>
            <a:graphicFrameLocks noChangeAspect="1"/>
          </p:cNvGraphicFramePr>
          <p:nvPr/>
        </p:nvGraphicFramePr>
        <p:xfrm>
          <a:off x="990600" y="5029200"/>
          <a:ext cx="350168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783" name="Equation" r:id="rId9" imgW="1460160" imgH="253800" progId="Equation.DSMT4">
                  <p:embed/>
                </p:oleObj>
              </mc:Choice>
              <mc:Fallback>
                <p:oleObj name="Equation" r:id="rId9" imgW="1460160" imgH="253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029200"/>
                        <a:ext cx="350168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6477" name="Object 8"/>
          <p:cNvGraphicFramePr>
            <a:graphicFrameLocks noChangeAspect="1"/>
          </p:cNvGraphicFramePr>
          <p:nvPr/>
        </p:nvGraphicFramePr>
        <p:xfrm>
          <a:off x="982663" y="3298825"/>
          <a:ext cx="435133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784" name="Equation" r:id="rId11" imgW="1663560" imgH="253800" progId="Equation.DSMT4">
                  <p:embed/>
                </p:oleObj>
              </mc:Choice>
              <mc:Fallback>
                <p:oleObj name="Equation" r:id="rId11" imgW="1663560" imgH="2538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3298825"/>
                        <a:ext cx="435133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Arrow Connector 39"/>
          <p:cNvCxnSpPr/>
          <p:nvPr/>
        </p:nvCxnSpPr>
        <p:spPr>
          <a:xfrm rot="10800000" flipV="1">
            <a:off x="3528352" y="1119849"/>
            <a:ext cx="609599" cy="356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26479" name="Object 5"/>
          <p:cNvGraphicFramePr>
            <a:graphicFrameLocks noChangeAspect="1"/>
          </p:cNvGraphicFramePr>
          <p:nvPr/>
        </p:nvGraphicFramePr>
        <p:xfrm>
          <a:off x="7467600" y="4038600"/>
          <a:ext cx="1285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785" name="Equation" r:id="rId13" imgW="596880" imgH="241200" progId="Equation.DSMT4">
                  <p:embed/>
                </p:oleObj>
              </mc:Choice>
              <mc:Fallback>
                <p:oleObj name="Equation" r:id="rId13" imgW="596880" imgH="2412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2858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72676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6248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Prediction from the motion model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ircular Arrow 70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Circular Arrow 71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7848599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7833051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Bent Arrow 76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8824" name="Equation" r:id="rId5" imgW="495000" imgH="241200" progId="Equation.DSMT4">
                  <p:embed/>
                </p:oleObj>
              </mc:Choice>
              <mc:Fallback>
                <p:oleObj name="Equation" r:id="rId5" imgW="495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5398624" y="5170025"/>
            <a:ext cx="3745375" cy="14478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67200" y="3810000"/>
            <a:ext cx="1143000" cy="167639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620000" y="4941425"/>
            <a:ext cx="1600200" cy="2286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887980" y="1254825"/>
            <a:ext cx="693420" cy="9906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8000"/>
            </a:schemeClr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200400" y="1716744"/>
            <a:ext cx="76200" cy="76200"/>
          </a:xfrm>
          <a:prstGeom prst="ellipse">
            <a:avLst/>
          </a:prstGeom>
          <a:solidFill>
            <a:schemeClr val="accent3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26479" name="Object 5"/>
          <p:cNvGraphicFramePr>
            <a:graphicFrameLocks noChangeAspect="1"/>
          </p:cNvGraphicFramePr>
          <p:nvPr/>
        </p:nvGraphicFramePr>
        <p:xfrm>
          <a:off x="7467600" y="4038600"/>
          <a:ext cx="1285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8825" name="Equation" r:id="rId7" imgW="596880" imgH="241200" progId="Equation.DSMT4">
                  <p:embed/>
                </p:oleObj>
              </mc:Choice>
              <mc:Fallback>
                <p:oleObj name="Equation" r:id="rId7" imgW="596880" imgH="241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2858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8520" name="Object 8"/>
          <p:cNvGraphicFramePr>
            <a:graphicFrameLocks noChangeAspect="1"/>
          </p:cNvGraphicFramePr>
          <p:nvPr/>
        </p:nvGraphicFramePr>
        <p:xfrm>
          <a:off x="1828800" y="4572000"/>
          <a:ext cx="2533253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8826" name="Equation" r:id="rId9" imgW="1333440" imgH="914400" progId="Equation.DSMT4">
                  <p:embed/>
                </p:oleObj>
              </mc:Choice>
              <mc:Fallback>
                <p:oleObj name="Equation" r:id="rId9" imgW="1333440" imgH="9144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72000"/>
                        <a:ext cx="2533253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8521" name="Object 9"/>
          <p:cNvGraphicFramePr>
            <a:graphicFrameLocks noChangeAspect="1"/>
          </p:cNvGraphicFramePr>
          <p:nvPr/>
        </p:nvGraphicFramePr>
        <p:xfrm>
          <a:off x="533400" y="4572000"/>
          <a:ext cx="1071563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8827" name="Equation" r:id="rId11" imgW="558720" imgH="914400" progId="Equation.DSMT4">
                  <p:embed/>
                </p:oleObj>
              </mc:Choice>
              <mc:Fallback>
                <p:oleObj name="Equation" r:id="rId11" imgW="558720" imgH="9144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572000"/>
                        <a:ext cx="1071563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8522" name="Object 7"/>
          <p:cNvGraphicFramePr>
            <a:graphicFrameLocks noChangeAspect="1"/>
          </p:cNvGraphicFramePr>
          <p:nvPr/>
        </p:nvGraphicFramePr>
        <p:xfrm>
          <a:off x="990600" y="3505200"/>
          <a:ext cx="260826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8828" name="Equation" r:id="rId13" imgW="901440" imgH="241200" progId="Equation.DSMT4">
                  <p:embed/>
                </p:oleObj>
              </mc:Choice>
              <mc:Fallback>
                <p:oleObj name="Equation" r:id="rId13" imgW="90144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505200"/>
                        <a:ext cx="2608262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Oval 41"/>
          <p:cNvSpPr/>
          <p:nvPr/>
        </p:nvSpPr>
        <p:spPr>
          <a:xfrm>
            <a:off x="3962400" y="914400"/>
            <a:ext cx="914400" cy="12954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8000"/>
            </a:schemeClr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351020" y="1528719"/>
            <a:ext cx="76200" cy="76200"/>
          </a:xfrm>
          <a:prstGeom prst="ellipse">
            <a:avLst/>
          </a:prstGeom>
          <a:solidFill>
            <a:schemeClr val="accent3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181600" y="598025"/>
            <a:ext cx="1066800" cy="16764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8000"/>
            </a:schemeClr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646420" y="1376319"/>
            <a:ext cx="76200" cy="76200"/>
          </a:xfrm>
          <a:prstGeom prst="ellipse">
            <a:avLst/>
          </a:prstGeom>
          <a:solidFill>
            <a:schemeClr val="accent3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477000" y="304800"/>
            <a:ext cx="1295400" cy="20574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8000"/>
            </a:schemeClr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018020" y="1300119"/>
            <a:ext cx="76200" cy="76200"/>
          </a:xfrm>
          <a:prstGeom prst="ellipse">
            <a:avLst/>
          </a:prstGeom>
          <a:solidFill>
            <a:schemeClr val="accent3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28803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6479" name="Object 5"/>
          <p:cNvGraphicFramePr>
            <a:graphicFrameLocks noChangeAspect="1"/>
          </p:cNvGraphicFramePr>
          <p:nvPr/>
        </p:nvGraphicFramePr>
        <p:xfrm>
          <a:off x="7467600" y="4038600"/>
          <a:ext cx="1285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914" name="Equation" r:id="rId5" imgW="596880" imgH="241200" progId="Equation.DSMT4">
                  <p:embed/>
                </p:oleObj>
              </mc:Choice>
              <mc:Fallback>
                <p:oleObj name="Equation" r:id="rId5" imgW="59688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2858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78486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Receive a </a:t>
            </a:r>
            <a:r>
              <a:rPr lang="en-US" i="1" dirty="0" smtClean="0">
                <a:solidFill>
                  <a:schemeClr val="tx2"/>
                </a:solidFill>
              </a:rPr>
              <a:t>noisy</a:t>
            </a:r>
            <a:r>
              <a:rPr lang="en-US" dirty="0" smtClean="0">
                <a:solidFill>
                  <a:schemeClr val="tx2"/>
                </a:solidFill>
              </a:rPr>
              <a:t> measurement (observation)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Observation model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ircular Arrow 70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Circular Arrow 71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7848600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7833052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Bent Arrow 76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915" name="Equation" r:id="rId7" imgW="495000" imgH="241200" progId="Equation.DSMT4">
                  <p:embed/>
                </p:oleObj>
              </mc:Choice>
              <mc:Fallback>
                <p:oleObj name="Equation" r:id="rId7" imgW="495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5398625" y="4876800"/>
            <a:ext cx="2221375" cy="174102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67200" y="3810000"/>
            <a:ext cx="1143000" cy="167639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3962400"/>
            <a:ext cx="3200400" cy="9144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887980" y="1254825"/>
            <a:ext cx="693420" cy="9906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8000"/>
            </a:schemeClr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200400" y="1716744"/>
            <a:ext cx="76200" cy="76200"/>
          </a:xfrm>
          <a:prstGeom prst="ellipse">
            <a:avLst/>
          </a:prstGeom>
          <a:solidFill>
            <a:schemeClr val="accent3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29544" name="Object 8"/>
          <p:cNvGraphicFramePr>
            <a:graphicFrameLocks noChangeAspect="1"/>
          </p:cNvGraphicFramePr>
          <p:nvPr/>
        </p:nvGraphicFramePr>
        <p:xfrm>
          <a:off x="990600" y="3276600"/>
          <a:ext cx="10668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916" name="Equation" r:id="rId9" imgW="558720" imgH="457200" progId="Equation.DSMT4">
                  <p:embed/>
                </p:oleObj>
              </mc:Choice>
              <mc:Fallback>
                <p:oleObj name="Equation" r:id="rId9" imgW="558720" imgH="457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276600"/>
                        <a:ext cx="10668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Oval 40"/>
          <p:cNvSpPr/>
          <p:nvPr/>
        </p:nvSpPr>
        <p:spPr>
          <a:xfrm>
            <a:off x="3276600" y="1588625"/>
            <a:ext cx="586450" cy="826625"/>
          </a:xfrm>
          <a:prstGeom prst="ellipse">
            <a:avLst/>
          </a:prstGeom>
          <a:solidFill>
            <a:schemeClr val="accent4">
              <a:lumMod val="60000"/>
              <a:lumOff val="40000"/>
              <a:alpha val="38000"/>
            </a:schemeClr>
          </a:solidFill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528380" y="1957450"/>
            <a:ext cx="76200" cy="76200"/>
          </a:xfrm>
          <a:prstGeom prst="ellipse">
            <a:avLst/>
          </a:prstGeom>
          <a:solidFill>
            <a:schemeClr val="accent4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29545" name="Object 9"/>
          <p:cNvGraphicFramePr>
            <a:graphicFrameLocks noChangeAspect="1"/>
          </p:cNvGraphicFramePr>
          <p:nvPr/>
        </p:nvGraphicFramePr>
        <p:xfrm>
          <a:off x="4343400" y="1295400"/>
          <a:ext cx="65405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917" name="Equation" r:id="rId11" imgW="342720" imgH="228600" progId="Equation.DSMT4">
                  <p:embed/>
                </p:oleObj>
              </mc:Choice>
              <mc:Fallback>
                <p:oleObj name="Equation" r:id="rId11" imgW="342720" imgH="2286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295400"/>
                        <a:ext cx="65405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Straight Arrow Connector 48"/>
          <p:cNvCxnSpPr/>
          <p:nvPr/>
        </p:nvCxnSpPr>
        <p:spPr>
          <a:xfrm rot="10800000" flipV="1">
            <a:off x="3657600" y="1600200"/>
            <a:ext cx="609599" cy="356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29546" name="Object 10"/>
          <p:cNvGraphicFramePr>
            <a:graphicFrameLocks noChangeAspect="1"/>
          </p:cNvGraphicFramePr>
          <p:nvPr/>
        </p:nvGraphicFramePr>
        <p:xfrm>
          <a:off x="8077200" y="5645550"/>
          <a:ext cx="6540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918" name="Equation" r:id="rId13" imgW="342720" imgH="228600" progId="Equation.DSMT4">
                  <p:embed/>
                </p:oleObj>
              </mc:Choice>
              <mc:Fallback>
                <p:oleObj name="Equation" r:id="rId13" imgW="34272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5645550"/>
                        <a:ext cx="6540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9547" name="Object 11"/>
          <p:cNvGraphicFramePr>
            <a:graphicFrameLocks noChangeAspect="1"/>
          </p:cNvGraphicFramePr>
          <p:nvPr/>
        </p:nvGraphicFramePr>
        <p:xfrm>
          <a:off x="857250" y="4926013"/>
          <a:ext cx="34940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919" name="Equation" r:id="rId15" imgW="1663560" imgH="279360" progId="Equation.DSMT4">
                  <p:embed/>
                </p:oleObj>
              </mc:Choice>
              <mc:Fallback>
                <p:oleObj name="Equation" r:id="rId15" imgW="1663560" imgH="27936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4926013"/>
                        <a:ext cx="349408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729889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6479" name="Object 5"/>
          <p:cNvGraphicFramePr>
            <a:graphicFrameLocks noChangeAspect="1"/>
          </p:cNvGraphicFramePr>
          <p:nvPr/>
        </p:nvGraphicFramePr>
        <p:xfrm>
          <a:off x="7467600" y="4038600"/>
          <a:ext cx="1285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939" name="Equation" r:id="rId5" imgW="596880" imgH="241200" progId="Equation.DSMT4">
                  <p:embed/>
                </p:oleObj>
              </mc:Choice>
              <mc:Fallback>
                <p:oleObj name="Equation" r:id="rId5" imgW="59688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2858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6248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Predicted observation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ircular Arrow 70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Circular Arrow 71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7848600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7833052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Bent Arrow 76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940" name="Equation" r:id="rId7" imgW="495000" imgH="241200" progId="Equation.DSMT4">
                  <p:embed/>
                </p:oleObj>
              </mc:Choice>
              <mc:Fallback>
                <p:oleObj name="Equation" r:id="rId7" imgW="495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5398625" y="4876800"/>
            <a:ext cx="2221375" cy="174102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67200" y="3810000"/>
            <a:ext cx="1143000" cy="167639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3962400"/>
            <a:ext cx="3200400" cy="9144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887980" y="1254825"/>
            <a:ext cx="693420" cy="990600"/>
          </a:xfrm>
          <a:prstGeom prst="ellipse">
            <a:avLst/>
          </a:prstGeom>
          <a:solidFill>
            <a:schemeClr val="accent3">
              <a:lumMod val="60000"/>
              <a:lumOff val="40000"/>
              <a:alpha val="38000"/>
            </a:schemeClr>
          </a:solidFill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200400" y="1716744"/>
            <a:ext cx="76200" cy="76200"/>
          </a:xfrm>
          <a:prstGeom prst="ellipse">
            <a:avLst/>
          </a:prstGeom>
          <a:solidFill>
            <a:schemeClr val="accent3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29545" name="Object 9"/>
          <p:cNvGraphicFramePr>
            <a:graphicFrameLocks noChangeAspect="1"/>
          </p:cNvGraphicFramePr>
          <p:nvPr/>
        </p:nvGraphicFramePr>
        <p:xfrm>
          <a:off x="4343400" y="1295400"/>
          <a:ext cx="65405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941" name="Equation" r:id="rId9" imgW="342720" imgH="228600" progId="Equation.DSMT4">
                  <p:embed/>
                </p:oleObj>
              </mc:Choice>
              <mc:Fallback>
                <p:oleObj name="Equation" r:id="rId9" imgW="34272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295400"/>
                        <a:ext cx="654050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Straight Arrow Connector 48"/>
          <p:cNvCxnSpPr/>
          <p:nvPr/>
        </p:nvCxnSpPr>
        <p:spPr>
          <a:xfrm rot="10800000" flipV="1">
            <a:off x="3657600" y="1600200"/>
            <a:ext cx="609599" cy="356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29546" name="Object 10"/>
          <p:cNvGraphicFramePr>
            <a:graphicFrameLocks noChangeAspect="1"/>
          </p:cNvGraphicFramePr>
          <p:nvPr/>
        </p:nvGraphicFramePr>
        <p:xfrm>
          <a:off x="8077200" y="5645550"/>
          <a:ext cx="6540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942" name="Equation" r:id="rId11" imgW="342720" imgH="228600" progId="Equation.DSMT4">
                  <p:embed/>
                </p:oleObj>
              </mc:Choice>
              <mc:Fallback>
                <p:oleObj name="Equation" r:id="rId11" imgW="34272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5645550"/>
                        <a:ext cx="6540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3276600" y="1588625"/>
            <a:ext cx="586450" cy="826625"/>
          </a:xfrm>
          <a:prstGeom prst="ellipse">
            <a:avLst/>
          </a:prstGeom>
          <a:solidFill>
            <a:schemeClr val="accent4">
              <a:lumMod val="60000"/>
              <a:lumOff val="40000"/>
              <a:alpha val="38000"/>
            </a:schemeClr>
          </a:solidFill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528380" y="1957450"/>
            <a:ext cx="76200" cy="76200"/>
          </a:xfrm>
          <a:prstGeom prst="ellipse">
            <a:avLst/>
          </a:prstGeom>
          <a:solidFill>
            <a:schemeClr val="accent4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514600" y="1307745"/>
            <a:ext cx="609600" cy="36865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63189" y="1029789"/>
                <a:ext cx="1068178" cy="494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189" y="1029789"/>
                <a:ext cx="1068178" cy="494559"/>
              </a:xfrm>
              <a:prstGeom prst="rect">
                <a:avLst/>
              </a:prstGeom>
              <a:blipFill rotWithShape="1">
                <a:blip r:embed="rId13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04820" y="4277252"/>
                <a:ext cx="1731628" cy="523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1" i="0" smtClean="0"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1" i="0" smtClean="0">
                              <a:latin typeface="Cambria Math"/>
                            </a:rPr>
                            <m:t>𝐇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1" i="0" smtClean="0">
                              <a:latin typeface="Cambria Math"/>
                            </a:rPr>
                            <m:t>𝐱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20" y="4277252"/>
                <a:ext cx="1731628" cy="52334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3400" y="3276600"/>
                <a:ext cx="1828800" cy="761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0" smtClean="0">
                          <a:latin typeface="Cambria Math"/>
                        </a:rPr>
                        <m:t>𝐳</m:t>
                      </m:r>
                      <m:r>
                        <a:rPr lang="en-US" sz="26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6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276600"/>
                <a:ext cx="1828800" cy="76149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-76200" y="4853729"/>
                <a:ext cx="4495800" cy="12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000" b="0" i="1" smtClean="0">
                              <a:latin typeface="Cambria Math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b="0" i="1" smtClean="0">
                              <a:latin typeface="Cambria Math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4853729"/>
                <a:ext cx="4495800" cy="124200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/>
          <p:cNvSpPr/>
          <p:nvPr/>
        </p:nvSpPr>
        <p:spPr>
          <a:xfrm rot="16200000">
            <a:off x="2197826" y="5193574"/>
            <a:ext cx="228599" cy="137160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070463" y="5917474"/>
                <a:ext cx="6138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63" y="5917474"/>
                <a:ext cx="613821" cy="461665"/>
              </a:xfrm>
              <a:prstGeom prst="rect">
                <a:avLst/>
              </a:prstGeom>
              <a:blipFill rotWithShape="1">
                <a:blip r:embed="rId1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Left Brace 50"/>
          <p:cNvSpPr/>
          <p:nvPr/>
        </p:nvSpPr>
        <p:spPr>
          <a:xfrm rot="16200000">
            <a:off x="3249385" y="6007826"/>
            <a:ext cx="228599" cy="30480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141484" y="6154672"/>
                <a:ext cx="5594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484" y="6154672"/>
                <a:ext cx="559448" cy="461665"/>
              </a:xfrm>
              <a:prstGeom prst="rect">
                <a:avLst/>
              </a:prstGeom>
              <a:blipFill rotWithShape="1">
                <a:blip r:embed="rId1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Left Brace 52"/>
          <p:cNvSpPr/>
          <p:nvPr/>
        </p:nvSpPr>
        <p:spPr>
          <a:xfrm rot="16200000">
            <a:off x="836670" y="5757564"/>
            <a:ext cx="228599" cy="30480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28769" y="5904410"/>
                <a:ext cx="578492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9" y="5904410"/>
                <a:ext cx="578492" cy="490199"/>
              </a:xfrm>
              <a:prstGeom prst="rect">
                <a:avLst/>
              </a:prstGeom>
              <a:blipFill rotWithShape="1"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73292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3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Bent Arrow 76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865" name="Equation" r:id="rId5" imgW="495000" imgH="241200" progId="Equation.DSMT4">
                  <p:embed/>
                </p:oleObj>
              </mc:Choice>
              <mc:Fallback>
                <p:oleObj name="Equation" r:id="rId5" imgW="495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4267200" y="3810000"/>
            <a:ext cx="1143000" cy="167639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2887980" y="1254825"/>
            <a:ext cx="693420" cy="990600"/>
            <a:chOff x="2887980" y="1254825"/>
            <a:chExt cx="693420" cy="990600"/>
          </a:xfrm>
        </p:grpSpPr>
        <p:sp>
          <p:nvSpPr>
            <p:cNvPr id="33" name="Oval 32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057400" y="3962400"/>
            <a:ext cx="693420" cy="990600"/>
            <a:chOff x="2887980" y="1254825"/>
            <a:chExt cx="693420" cy="990600"/>
          </a:xfrm>
        </p:grpSpPr>
        <p:sp>
          <p:nvSpPr>
            <p:cNvPr id="46" name="Oval 45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>
            <a:off x="2442058" y="4489359"/>
            <a:ext cx="301142" cy="23504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3276600" y="1588625"/>
            <a:ext cx="586450" cy="826625"/>
          </a:xfrm>
          <a:prstGeom prst="ellipse">
            <a:avLst/>
          </a:prstGeom>
          <a:solidFill>
            <a:schemeClr val="accent4">
              <a:lumMod val="60000"/>
              <a:lumOff val="40000"/>
              <a:alpha val="38000"/>
            </a:schemeClr>
          </a:solidFill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528380" y="1957450"/>
            <a:ext cx="76200" cy="76200"/>
          </a:xfrm>
          <a:prstGeom prst="ellipse">
            <a:avLst/>
          </a:prstGeom>
          <a:solidFill>
            <a:schemeClr val="accent4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479875" y="4343400"/>
            <a:ext cx="586450" cy="826625"/>
          </a:xfrm>
          <a:prstGeom prst="ellipse">
            <a:avLst/>
          </a:prstGeom>
          <a:solidFill>
            <a:schemeClr val="accent4">
              <a:lumMod val="60000"/>
              <a:lumOff val="40000"/>
              <a:alpha val="38000"/>
            </a:schemeClr>
          </a:solidFill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731655" y="4712225"/>
            <a:ext cx="76200" cy="76200"/>
          </a:xfrm>
          <a:prstGeom prst="ellipse">
            <a:avLst/>
          </a:prstGeom>
          <a:solidFill>
            <a:schemeClr val="accent4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Object 10"/>
          <p:cNvGraphicFramePr>
            <a:graphicFrameLocks noChangeAspect="1"/>
          </p:cNvGraphicFramePr>
          <p:nvPr/>
        </p:nvGraphicFramePr>
        <p:xfrm>
          <a:off x="8064500" y="5603875"/>
          <a:ext cx="6794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866" name="Equation" r:id="rId7" imgW="355320" imgH="457200" progId="Equation.DSMT4">
                  <p:embed/>
                </p:oleObj>
              </mc:Choice>
              <mc:Fallback>
                <p:oleObj name="Equation" r:id="rId7" imgW="355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0" y="5603875"/>
                        <a:ext cx="67945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/>
        </p:nvGraphicFramePr>
        <p:xfrm>
          <a:off x="7467600" y="4038600"/>
          <a:ext cx="1285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867" name="Equation" r:id="rId9" imgW="596880" imgH="241200" progId="Equation.DSMT4">
                  <p:embed/>
                </p:oleObj>
              </mc:Choice>
              <mc:Fallback>
                <p:oleObj name="Equation" r:id="rId9" imgW="596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2858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Circular Arrow 49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Circular Arrow 50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Rounded Rectangular Callout 53"/>
          <p:cNvSpPr/>
          <p:nvPr/>
        </p:nvSpPr>
        <p:spPr>
          <a:xfrm>
            <a:off x="7848600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7833052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620000" y="5105400"/>
            <a:ext cx="1524000" cy="58238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562600" y="3962400"/>
            <a:ext cx="3429000" cy="1143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78486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Observation model – how likely is the observation given the prediction?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aphicFrame>
        <p:nvGraphicFramePr>
          <p:cNvPr id="6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268474"/>
              </p:ext>
            </p:extLst>
          </p:nvPr>
        </p:nvGraphicFramePr>
        <p:xfrm>
          <a:off x="878481" y="5424497"/>
          <a:ext cx="34940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868" name="Equation" r:id="rId11" imgW="1663560" imgH="279360" progId="Equation.DSMT4">
                  <p:embed/>
                </p:oleObj>
              </mc:Choice>
              <mc:Fallback>
                <p:oleObj name="Equation" r:id="rId11" imgW="1663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481" y="5424497"/>
                        <a:ext cx="349408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73184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6248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The residual (innovation),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Bent Arrow 76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09" name="Equation" r:id="rId5" imgW="495000" imgH="241200" progId="Equation.DSMT4">
                  <p:embed/>
                </p:oleObj>
              </mc:Choice>
              <mc:Fallback>
                <p:oleObj name="Equation" r:id="rId5" imgW="495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4267200" y="3810000"/>
            <a:ext cx="1143000" cy="167639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2887980" y="1254825"/>
            <a:ext cx="693420" cy="990600"/>
            <a:chOff x="2887980" y="1254825"/>
            <a:chExt cx="693420" cy="990600"/>
          </a:xfrm>
        </p:grpSpPr>
        <p:sp>
          <p:nvSpPr>
            <p:cNvPr id="33" name="Oval 32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315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621014"/>
              </p:ext>
            </p:extLst>
          </p:nvPr>
        </p:nvGraphicFramePr>
        <p:xfrm>
          <a:off x="1166813" y="4338638"/>
          <a:ext cx="21907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10" name="Equation" r:id="rId7" imgW="990360" imgH="241200" progId="Equation.DSMT4">
                  <p:embed/>
                </p:oleObj>
              </mc:Choice>
              <mc:Fallback>
                <p:oleObj name="Equation" r:id="rId7" imgW="9903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4338638"/>
                        <a:ext cx="21907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159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097858"/>
              </p:ext>
            </p:extLst>
          </p:nvPr>
        </p:nvGraphicFramePr>
        <p:xfrm>
          <a:off x="1146175" y="4872037"/>
          <a:ext cx="26638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11" name="Equation" r:id="rId9" imgW="1257120" imgH="253800" progId="Equation.DSMT4">
                  <p:embed/>
                </p:oleObj>
              </mc:Choice>
              <mc:Fallback>
                <p:oleObj name="Equation" r:id="rId9" imgW="12571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4872037"/>
                        <a:ext cx="2663825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2777925" y="3276600"/>
            <a:ext cx="693420" cy="990600"/>
            <a:chOff x="2887980" y="1254825"/>
            <a:chExt cx="693420" cy="990600"/>
          </a:xfrm>
        </p:grpSpPr>
        <p:sp>
          <p:nvSpPr>
            <p:cNvPr id="46" name="Oval 45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>
            <a:off x="3162583" y="3803559"/>
            <a:ext cx="301142" cy="23504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ine Callout 1 (Accent Bar) 59"/>
          <p:cNvSpPr/>
          <p:nvPr/>
        </p:nvSpPr>
        <p:spPr>
          <a:xfrm>
            <a:off x="228600" y="3200400"/>
            <a:ext cx="1295400" cy="533400"/>
          </a:xfrm>
          <a:prstGeom prst="accentCallout1">
            <a:avLst>
              <a:gd name="adj1" fmla="val 62758"/>
              <a:gd name="adj2" fmla="val 113230"/>
              <a:gd name="adj3" fmla="val 222170"/>
              <a:gd name="adj4" fmla="val 17061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predicted measurement</a:t>
            </a:r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Line Callout 1 (Accent Bar) 60"/>
          <p:cNvSpPr/>
          <p:nvPr/>
        </p:nvSpPr>
        <p:spPr>
          <a:xfrm>
            <a:off x="228600" y="3810000"/>
            <a:ext cx="1295400" cy="533400"/>
          </a:xfrm>
          <a:prstGeom prst="accentCallout1">
            <a:avLst>
              <a:gd name="adj1" fmla="val 62758"/>
              <a:gd name="adj2" fmla="val 113230"/>
              <a:gd name="adj3" fmla="val 118011"/>
              <a:gd name="adj4" fmla="val 13218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actual measurement</a:t>
            </a:r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Line Callout 1 (Accent Bar) 61"/>
          <p:cNvSpPr/>
          <p:nvPr/>
        </p:nvSpPr>
        <p:spPr>
          <a:xfrm>
            <a:off x="228600" y="5486400"/>
            <a:ext cx="1295400" cy="533400"/>
          </a:xfrm>
          <a:prstGeom prst="accentCallout1">
            <a:avLst>
              <a:gd name="adj1" fmla="val 62758"/>
              <a:gd name="adj2" fmla="val 113230"/>
              <a:gd name="adj3" fmla="val -25208"/>
              <a:gd name="adj4" fmla="val 148272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predicted covariance</a:t>
            </a:r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Line Callout 1 (Accent Bar) 62"/>
          <p:cNvSpPr/>
          <p:nvPr/>
        </p:nvSpPr>
        <p:spPr>
          <a:xfrm>
            <a:off x="228600" y="6096000"/>
            <a:ext cx="1295400" cy="533400"/>
          </a:xfrm>
          <a:prstGeom prst="accentCallout1">
            <a:avLst>
              <a:gd name="adj1" fmla="val 62758"/>
              <a:gd name="adj2" fmla="val 113230"/>
              <a:gd name="adj3" fmla="val -148897"/>
              <a:gd name="adj4" fmla="val 24834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measurement noise</a:t>
            </a:r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276600" y="1588625"/>
            <a:ext cx="586450" cy="826625"/>
          </a:xfrm>
          <a:prstGeom prst="ellipse">
            <a:avLst/>
          </a:prstGeom>
          <a:solidFill>
            <a:schemeClr val="accent4">
              <a:lumMod val="60000"/>
              <a:lumOff val="40000"/>
              <a:alpha val="38000"/>
            </a:schemeClr>
          </a:solidFill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528380" y="1957450"/>
            <a:ext cx="76200" cy="76200"/>
          </a:xfrm>
          <a:prstGeom prst="ellipse">
            <a:avLst/>
          </a:prstGeom>
          <a:solidFill>
            <a:schemeClr val="accent4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200400" y="3657600"/>
            <a:ext cx="586450" cy="826625"/>
          </a:xfrm>
          <a:prstGeom prst="ellipse">
            <a:avLst/>
          </a:prstGeom>
          <a:solidFill>
            <a:schemeClr val="accent4">
              <a:lumMod val="60000"/>
              <a:lumOff val="40000"/>
              <a:alpha val="38000"/>
            </a:schemeClr>
          </a:solidFill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452180" y="4026425"/>
            <a:ext cx="76200" cy="76200"/>
          </a:xfrm>
          <a:prstGeom prst="ellipse">
            <a:avLst/>
          </a:prstGeom>
          <a:solidFill>
            <a:schemeClr val="accent4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Object 10"/>
          <p:cNvGraphicFramePr>
            <a:graphicFrameLocks noChangeAspect="1"/>
          </p:cNvGraphicFramePr>
          <p:nvPr/>
        </p:nvGraphicFramePr>
        <p:xfrm>
          <a:off x="8064500" y="5603875"/>
          <a:ext cx="6794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12" name="Equation" r:id="rId11" imgW="355320" imgH="457200" progId="Equation.DSMT4">
                  <p:embed/>
                </p:oleObj>
              </mc:Choice>
              <mc:Fallback>
                <p:oleObj name="Equation" r:id="rId11" imgW="355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0" y="5603875"/>
                        <a:ext cx="67945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/>
        </p:nvGraphicFramePr>
        <p:xfrm>
          <a:off x="7467600" y="4038600"/>
          <a:ext cx="1285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13" name="Equation" r:id="rId13" imgW="596880" imgH="241200" progId="Equation.DSMT4">
                  <p:embed/>
                </p:oleObj>
              </mc:Choice>
              <mc:Fallback>
                <p:oleObj name="Equation" r:id="rId13" imgW="596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2858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Circular Arrow 49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Circular Arrow 50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Rounded Rectangular Callout 53"/>
          <p:cNvSpPr/>
          <p:nvPr/>
        </p:nvSpPr>
        <p:spPr>
          <a:xfrm>
            <a:off x="7848600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7833052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620000" y="5105400"/>
            <a:ext cx="1524000" cy="58238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562600" y="3962400"/>
            <a:ext cx="3429000" cy="1143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00" y="2699942"/>
                <a:ext cx="11604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1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𝐲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99942"/>
                <a:ext cx="1160418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94678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3855966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Oral presentations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24400"/>
          </a:xfrm>
        </p:spPr>
        <p:txBody>
          <a:bodyPr>
            <a:normAutofit fontScale="92500"/>
          </a:bodyPr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sz="2600" dirty="0" smtClean="0"/>
              <a:t>Each student </a:t>
            </a:r>
            <a:r>
              <a:rPr lang="en-US" sz="2600" b="1" dirty="0" smtClean="0">
                <a:solidFill>
                  <a:schemeClr val="accent2"/>
                </a:solidFill>
              </a:rPr>
              <a:t>will present a published paper </a:t>
            </a:r>
            <a:r>
              <a:rPr lang="en-US" sz="2600" dirty="0" smtClean="0"/>
              <a:t>on topics covered in the course to the rest of the class</a:t>
            </a:r>
          </a:p>
          <a:p>
            <a:pPr>
              <a:buSzPct val="70000"/>
              <a:buFont typeface="Wingdings" pitchFamily="2" charset="2"/>
              <a:buChar char=""/>
            </a:pPr>
            <a:endParaRPr lang="en-US" sz="2600" dirty="0" smtClean="0"/>
          </a:p>
          <a:p>
            <a:pPr lvl="1">
              <a:buFont typeface="Wingdings" pitchFamily="2" charset="2"/>
              <a:buChar char=""/>
            </a:pPr>
            <a:r>
              <a:rPr lang="en-US" sz="2200" dirty="0" smtClean="0"/>
              <a:t>Each student has </a:t>
            </a:r>
            <a:r>
              <a:rPr lang="en-US" sz="2200" dirty="0" err="1" smtClean="0"/>
              <a:t>approx</a:t>
            </a:r>
            <a:r>
              <a:rPr lang="en-US" sz="2200" dirty="0" smtClean="0"/>
              <a:t> </a:t>
            </a:r>
            <a:r>
              <a:rPr lang="en-US" sz="2200" b="1" dirty="0" smtClean="0">
                <a:solidFill>
                  <a:schemeClr val="accent2"/>
                </a:solidFill>
              </a:rPr>
              <a:t>20 minutes </a:t>
            </a:r>
            <a:r>
              <a:rPr lang="en-US" sz="2200" dirty="0" smtClean="0"/>
              <a:t>to speak (including questions)</a:t>
            </a:r>
          </a:p>
          <a:p>
            <a:pPr lvl="1">
              <a:buFont typeface="Wingdings" pitchFamily="2" charset="2"/>
              <a:buChar char=""/>
            </a:pPr>
            <a:r>
              <a:rPr lang="en-US" sz="2200" dirty="0" smtClean="0"/>
              <a:t>A list of papers you may select from will be posted on the web site </a:t>
            </a:r>
            <a:r>
              <a:rPr lang="en-US" sz="1600" u="sng" dirty="0">
                <a:solidFill>
                  <a:srgbClr val="6B859A"/>
                </a:solidFill>
                <a:latin typeface="Arial" pitchFamily="34" charset="0"/>
                <a:cs typeface="Arial" pitchFamily="34" charset="0"/>
              </a:rPr>
              <a:t>http://cvlab.epfl.ch/teaching/topics/index.php</a:t>
            </a:r>
            <a:endParaRPr lang="en-US" sz="2200" u="sng" dirty="0" smtClean="0">
              <a:solidFill>
                <a:srgbClr val="6B859A"/>
              </a:solidFill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"/>
            </a:pPr>
            <a:r>
              <a:rPr lang="en-US" sz="2200" dirty="0" smtClean="0"/>
              <a:t>Alternatively, you may propose a paper to present  (subject to approval)</a:t>
            </a:r>
          </a:p>
          <a:p>
            <a:pPr lvl="1">
              <a:buFont typeface="Wingdings" pitchFamily="2" charset="2"/>
              <a:buChar char=""/>
            </a:pPr>
            <a:r>
              <a:rPr lang="en-US" sz="2200" dirty="0" smtClean="0"/>
              <a:t>Instructors and other students will ask questions about the work</a:t>
            </a:r>
          </a:p>
          <a:p>
            <a:pPr lvl="1">
              <a:buFont typeface="Wingdings" pitchFamily="2" charset="2"/>
              <a:buChar char=""/>
            </a:pPr>
            <a:r>
              <a:rPr lang="en-US" sz="2200" dirty="0" smtClean="0"/>
              <a:t>Presentations </a:t>
            </a:r>
            <a:r>
              <a:rPr lang="en-US" sz="2200" dirty="0"/>
              <a:t>will be held during </a:t>
            </a:r>
            <a:r>
              <a:rPr lang="en-US" sz="2200" dirty="0" smtClean="0"/>
              <a:t>on Nov 18, Nov 25, Dec 2, Dec 9, Dec 16. Time slots will be assigned on a first-come-first serve basis, after the list is posted. A web site will be made available to sign up with your selected paper and time slot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3024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09614412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9546" name="Object 10"/>
          <p:cNvGraphicFramePr>
            <a:graphicFrameLocks noChangeAspect="1"/>
          </p:cNvGraphicFramePr>
          <p:nvPr/>
        </p:nvGraphicFramePr>
        <p:xfrm>
          <a:off x="8064500" y="5603875"/>
          <a:ext cx="6794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887" name="Equation" r:id="rId5" imgW="355320" imgH="457200" progId="Equation.DSMT4">
                  <p:embed/>
                </p:oleObj>
              </mc:Choice>
              <mc:Fallback>
                <p:oleObj name="Equation" r:id="rId5" imgW="35532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0" y="5603875"/>
                        <a:ext cx="67945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6479" name="Object 5"/>
          <p:cNvGraphicFramePr>
            <a:graphicFrameLocks noChangeAspect="1"/>
          </p:cNvGraphicFramePr>
          <p:nvPr/>
        </p:nvGraphicFramePr>
        <p:xfrm>
          <a:off x="7467600" y="4038600"/>
          <a:ext cx="1285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888" name="Equation" r:id="rId7" imgW="596880" imgH="241200" progId="Equation.DSMT4">
                  <p:embed/>
                </p:oleObj>
              </mc:Choice>
              <mc:Fallback>
                <p:oleObj name="Equation" r:id="rId7" imgW="59688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2858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7772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Correct the prediction using measurement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tx2"/>
                </a:solidFill>
              </a:rPr>
              <a:t>Kalman</a:t>
            </a:r>
            <a:r>
              <a:rPr lang="en-US" dirty="0" smtClean="0">
                <a:solidFill>
                  <a:schemeClr val="tx2"/>
                </a:solidFill>
              </a:rPr>
              <a:t> gain,    </a:t>
            </a:r>
            <a:r>
              <a:rPr lang="en-US" sz="2000" dirty="0" smtClean="0">
                <a:solidFill>
                  <a:schemeClr val="tx2"/>
                </a:solidFill>
              </a:rPr>
              <a:t>– specifies how much the correction considers the prediction </a:t>
            </a:r>
            <a:br>
              <a:rPr lang="en-US" sz="2000" dirty="0" smtClean="0">
                <a:solidFill>
                  <a:schemeClr val="tx2"/>
                </a:solidFill>
              </a:rPr>
            </a:br>
            <a:r>
              <a:rPr lang="en-US" sz="2000" dirty="0" smtClean="0">
                <a:solidFill>
                  <a:schemeClr val="tx2"/>
                </a:solidFill>
              </a:rPr>
              <a:t>or the measurement</a:t>
            </a: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ircular Arrow 70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Circular Arrow 71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7848600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7833052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Bent Arrow 76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889" name="Equation" r:id="rId9" imgW="495000" imgH="241200" progId="Equation.DSMT4">
                  <p:embed/>
                </p:oleObj>
              </mc:Choice>
              <mc:Fallback>
                <p:oleObj name="Equation" r:id="rId9" imgW="495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7620000" y="5105400"/>
            <a:ext cx="1524000" cy="94666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67200" y="3810000"/>
            <a:ext cx="1143000" cy="167639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3962400"/>
            <a:ext cx="3429000" cy="1143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3"/>
          <p:cNvGrpSpPr/>
          <p:nvPr/>
        </p:nvGrpSpPr>
        <p:grpSpPr>
          <a:xfrm>
            <a:off x="2887980" y="1254825"/>
            <a:ext cx="693420" cy="990600"/>
            <a:chOff x="2887980" y="1254825"/>
            <a:chExt cx="693420" cy="990600"/>
          </a:xfrm>
        </p:grpSpPr>
        <p:sp>
          <p:nvSpPr>
            <p:cNvPr id="33" name="Oval 32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Oval 63"/>
          <p:cNvSpPr/>
          <p:nvPr/>
        </p:nvSpPr>
        <p:spPr>
          <a:xfrm>
            <a:off x="3276600" y="1588625"/>
            <a:ext cx="586450" cy="826625"/>
          </a:xfrm>
          <a:prstGeom prst="ellipse">
            <a:avLst/>
          </a:prstGeom>
          <a:solidFill>
            <a:schemeClr val="accent4">
              <a:lumMod val="60000"/>
              <a:lumOff val="40000"/>
              <a:alpha val="38000"/>
            </a:schemeClr>
          </a:solidFill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528380" y="1957450"/>
            <a:ext cx="76200" cy="76200"/>
          </a:xfrm>
          <a:prstGeom prst="ellipse">
            <a:avLst/>
          </a:prstGeom>
          <a:solidFill>
            <a:schemeClr val="accent4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336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737226"/>
              </p:ext>
            </p:extLst>
          </p:nvPr>
        </p:nvGraphicFramePr>
        <p:xfrm>
          <a:off x="1309687" y="4749800"/>
          <a:ext cx="24241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890" name="Equation" r:id="rId11" imgW="1054080" imgH="253800" progId="Equation.DSMT4">
                  <p:embed/>
                </p:oleObj>
              </mc:Choice>
              <mc:Fallback>
                <p:oleObj name="Equation" r:id="rId11" imgW="1054080" imgH="253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7" y="4749800"/>
                        <a:ext cx="242411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Line Callout 1 (Accent Bar) 47"/>
          <p:cNvSpPr/>
          <p:nvPr/>
        </p:nvSpPr>
        <p:spPr>
          <a:xfrm>
            <a:off x="395287" y="5486400"/>
            <a:ext cx="1295400" cy="533400"/>
          </a:xfrm>
          <a:prstGeom prst="accentCallout1">
            <a:avLst>
              <a:gd name="adj1" fmla="val 62758"/>
              <a:gd name="adj2" fmla="val 113230"/>
              <a:gd name="adj3" fmla="val -25208"/>
              <a:gd name="adj4" fmla="val 148272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predicted covariance</a:t>
            </a:r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Line Callout 1 (Accent Bar) 49"/>
          <p:cNvSpPr/>
          <p:nvPr/>
        </p:nvSpPr>
        <p:spPr>
          <a:xfrm>
            <a:off x="395287" y="6172200"/>
            <a:ext cx="1295400" cy="533400"/>
          </a:xfrm>
          <a:prstGeom prst="accentCallout1">
            <a:avLst>
              <a:gd name="adj1" fmla="val 62758"/>
              <a:gd name="adj2" fmla="val 113230"/>
              <a:gd name="adj3" fmla="val -186097"/>
              <a:gd name="adj4" fmla="val 2143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residual covariance</a:t>
            </a:r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06782" y="3863397"/>
                <a:ext cx="1160418" cy="398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82" y="3863397"/>
                <a:ext cx="1160418" cy="398507"/>
              </a:xfrm>
              <a:prstGeom prst="rect">
                <a:avLst/>
              </a:prstGeom>
              <a:blipFill rotWithShape="1">
                <a:blip r:embed="rId1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34177" y="3568190"/>
                <a:ext cx="1609223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</m:acc>
                      </m:e>
                      <m: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177" y="3568190"/>
                <a:ext cx="1609223" cy="394210"/>
              </a:xfrm>
              <a:prstGeom prst="rect">
                <a:avLst/>
              </a:prstGeom>
              <a:blipFill rotWithShape="1">
                <a:blip r:embed="rId14"/>
                <a:stretch>
                  <a:fillRect t="-4615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34789" y="3150326"/>
                <a:ext cx="530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tx2"/>
                          </a:solidFill>
                          <a:latin typeface="Cambria Math"/>
                        </a:rPr>
                        <m:t>𝐊</m:t>
                      </m:r>
                    </m:oMath>
                  </m:oMathPara>
                </a14:m>
                <a:endParaRPr lang="en-US" sz="28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789" y="3150326"/>
                <a:ext cx="530915" cy="52322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73387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9546" name="Object 10"/>
          <p:cNvGraphicFramePr>
            <a:graphicFrameLocks noChangeAspect="1"/>
          </p:cNvGraphicFramePr>
          <p:nvPr/>
        </p:nvGraphicFramePr>
        <p:xfrm>
          <a:off x="8064500" y="5603875"/>
          <a:ext cx="6794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93" name="Equation" r:id="rId5" imgW="355320" imgH="457200" progId="Equation.DSMT4">
                  <p:embed/>
                </p:oleObj>
              </mc:Choice>
              <mc:Fallback>
                <p:oleObj name="Equation" r:id="rId5" imgW="35532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0" y="5603875"/>
                        <a:ext cx="67945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6479" name="Object 5"/>
          <p:cNvGraphicFramePr>
            <a:graphicFrameLocks noChangeAspect="1"/>
          </p:cNvGraphicFramePr>
          <p:nvPr/>
        </p:nvGraphicFramePr>
        <p:xfrm>
          <a:off x="7467600" y="4038600"/>
          <a:ext cx="1285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94" name="Equation" r:id="rId7" imgW="596880" imgH="241200" progId="Equation.DSMT4">
                  <p:embed/>
                </p:oleObj>
              </mc:Choice>
              <mc:Fallback>
                <p:oleObj name="Equation" r:id="rId7" imgW="59688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2858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7772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Correct the prediction using measurement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ircular Arrow 70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Circular Arrow 71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7848600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7833052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Bent Arrow 76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95" name="Equation" r:id="rId9" imgW="495000" imgH="241200" progId="Equation.DSMT4">
                  <p:embed/>
                </p:oleObj>
              </mc:Choice>
              <mc:Fallback>
                <p:oleObj name="Equation" r:id="rId9" imgW="495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7620000" y="5105400"/>
            <a:ext cx="1524000" cy="151242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67200" y="3810000"/>
            <a:ext cx="1143000" cy="1676399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3962400"/>
            <a:ext cx="3429000" cy="1143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3"/>
          <p:cNvGrpSpPr/>
          <p:nvPr/>
        </p:nvGrpSpPr>
        <p:grpSpPr>
          <a:xfrm>
            <a:off x="2887980" y="1254825"/>
            <a:ext cx="693420" cy="990600"/>
            <a:chOff x="2887980" y="1254825"/>
            <a:chExt cx="693420" cy="990600"/>
          </a:xfrm>
        </p:grpSpPr>
        <p:sp>
          <p:nvSpPr>
            <p:cNvPr id="33" name="Oval 32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276600" y="1588625"/>
            <a:ext cx="586450" cy="826625"/>
            <a:chOff x="3276600" y="1588625"/>
            <a:chExt cx="586450" cy="826625"/>
          </a:xfrm>
        </p:grpSpPr>
        <p:sp>
          <p:nvSpPr>
            <p:cNvPr id="64" name="Oval 63"/>
            <p:cNvSpPr/>
            <p:nvPr/>
          </p:nvSpPr>
          <p:spPr>
            <a:xfrm>
              <a:off x="3276600" y="1588625"/>
              <a:ext cx="586450" cy="8266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528380" y="195745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Line Callout 1 (Accent Bar) 49"/>
          <p:cNvSpPr/>
          <p:nvPr/>
        </p:nvSpPr>
        <p:spPr>
          <a:xfrm flipH="1">
            <a:off x="228600" y="6019800"/>
            <a:ext cx="1534994" cy="533400"/>
          </a:xfrm>
          <a:prstGeom prst="accentCallout1">
            <a:avLst>
              <a:gd name="adj1" fmla="val 71438"/>
              <a:gd name="adj2" fmla="val -9302"/>
              <a:gd name="adj3" fmla="val -72947"/>
              <a:gd name="adj4" fmla="val -3680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 includes residual covariance</a:t>
            </a:r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34663" name="Object 7"/>
          <p:cNvGraphicFramePr>
            <a:graphicFrameLocks noChangeAspect="1"/>
          </p:cNvGraphicFramePr>
          <p:nvPr/>
        </p:nvGraphicFramePr>
        <p:xfrm>
          <a:off x="685800" y="3232150"/>
          <a:ext cx="22177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96" name="Equation" r:id="rId11" imgW="1066680" imgH="241200" progId="Equation.DSMT4">
                  <p:embed/>
                </p:oleObj>
              </mc:Choice>
              <mc:Fallback>
                <p:oleObj name="Equation" r:id="rId11" imgW="1066680" imgH="241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232150"/>
                        <a:ext cx="22177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4664" name="Object 8"/>
          <p:cNvGraphicFramePr>
            <a:graphicFrameLocks noChangeAspect="1"/>
          </p:cNvGraphicFramePr>
          <p:nvPr/>
        </p:nvGraphicFramePr>
        <p:xfrm>
          <a:off x="685800" y="5105400"/>
          <a:ext cx="30480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97" name="Equation" r:id="rId13" imgW="1295280" imgH="253800" progId="Equation.DSMT4">
                  <p:embed/>
                </p:oleObj>
              </mc:Choice>
              <mc:Fallback>
                <p:oleObj name="Equation" r:id="rId13" imgW="1295280" imgH="253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105400"/>
                        <a:ext cx="30480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4665" name="Object 9"/>
          <p:cNvGraphicFramePr>
            <a:graphicFrameLocks noChangeAspect="1"/>
          </p:cNvGraphicFramePr>
          <p:nvPr/>
        </p:nvGraphicFramePr>
        <p:xfrm>
          <a:off x="685800" y="3657600"/>
          <a:ext cx="353853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98" name="Equation" r:id="rId15" imgW="1701720" imgH="279360" progId="Equation.DSMT4">
                  <p:embed/>
                </p:oleObj>
              </mc:Choice>
              <mc:Fallback>
                <p:oleObj name="Equation" r:id="rId15" imgW="1701720" imgH="27936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657600"/>
                        <a:ext cx="3538538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4666" name="Object 7"/>
          <p:cNvGraphicFramePr>
            <a:graphicFrameLocks noChangeAspect="1"/>
          </p:cNvGraphicFramePr>
          <p:nvPr/>
        </p:nvGraphicFramePr>
        <p:xfrm>
          <a:off x="4800600" y="5562600"/>
          <a:ext cx="9302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099" name="Equation" r:id="rId17" imgW="431640" imgH="241200" progId="Equation.DSMT4">
                  <p:embed/>
                </p:oleObj>
              </mc:Choice>
              <mc:Fallback>
                <p:oleObj name="Equation" r:id="rId17" imgW="431640" imgH="2412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562600"/>
                        <a:ext cx="9302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Line Callout 1 (Accent Bar) 42"/>
          <p:cNvSpPr/>
          <p:nvPr/>
        </p:nvSpPr>
        <p:spPr>
          <a:xfrm flipH="1">
            <a:off x="3657600" y="6019800"/>
            <a:ext cx="1036631" cy="533400"/>
          </a:xfrm>
          <a:prstGeom prst="accentCallout1">
            <a:avLst>
              <a:gd name="adj1" fmla="val 62758"/>
              <a:gd name="adj2" fmla="val 110192"/>
              <a:gd name="adj3" fmla="val -58254"/>
              <a:gd name="adj4" fmla="val 13739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predicted covariance</a:t>
            </a:r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Line Callout 1 (Accent Bar) 43"/>
          <p:cNvSpPr/>
          <p:nvPr/>
        </p:nvSpPr>
        <p:spPr>
          <a:xfrm flipH="1">
            <a:off x="1905000" y="4343400"/>
            <a:ext cx="838200" cy="533400"/>
          </a:xfrm>
          <a:prstGeom prst="accentCallout1">
            <a:avLst>
              <a:gd name="adj1" fmla="val 71438"/>
              <a:gd name="adj2" fmla="val -9302"/>
              <a:gd name="adj3" fmla="val -50751"/>
              <a:gd name="adj4" fmla="val -42422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residual</a:t>
            </a:r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Line Callout 1 (Accent Bar) 44"/>
          <p:cNvSpPr/>
          <p:nvPr/>
        </p:nvSpPr>
        <p:spPr>
          <a:xfrm>
            <a:off x="76200" y="4343400"/>
            <a:ext cx="1143000" cy="533400"/>
          </a:xfrm>
          <a:prstGeom prst="accentCallout1">
            <a:avLst>
              <a:gd name="adj1" fmla="val 62758"/>
              <a:gd name="adj2" fmla="val 110192"/>
              <a:gd name="adj3" fmla="val -27378"/>
              <a:gd name="adj4" fmla="val 13129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s</a:t>
            </a:r>
            <a:r>
              <a:rPr lang="en-US" sz="1400" dirty="0" smtClean="0">
                <a:solidFill>
                  <a:schemeClr val="tx2"/>
                </a:solidFill>
              </a:rPr>
              <a:t>tate prediction</a:t>
            </a:r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6" name="Group 20"/>
          <p:cNvGrpSpPr/>
          <p:nvPr/>
        </p:nvGrpSpPr>
        <p:grpSpPr>
          <a:xfrm>
            <a:off x="3188825" y="1535575"/>
            <a:ext cx="533400" cy="762000"/>
            <a:chOff x="609600" y="3200400"/>
            <a:chExt cx="533400" cy="762000"/>
          </a:xfrm>
        </p:grpSpPr>
        <p:sp>
          <p:nvSpPr>
            <p:cNvPr id="47" name="Oval 46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173506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9546" name="Object 10"/>
          <p:cNvGraphicFramePr>
            <a:graphicFrameLocks noChangeAspect="1"/>
          </p:cNvGraphicFramePr>
          <p:nvPr/>
        </p:nvGraphicFramePr>
        <p:xfrm>
          <a:off x="8064500" y="5603875"/>
          <a:ext cx="67945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956" name="Equation" r:id="rId5" imgW="355320" imgH="457200" progId="Equation.DSMT4">
                  <p:embed/>
                </p:oleObj>
              </mc:Choice>
              <mc:Fallback>
                <p:oleObj name="Equation" r:id="rId5" imgW="35532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0" y="5603875"/>
                        <a:ext cx="67945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6479" name="Object 5"/>
          <p:cNvGraphicFramePr>
            <a:graphicFrameLocks noChangeAspect="1"/>
          </p:cNvGraphicFramePr>
          <p:nvPr/>
        </p:nvGraphicFramePr>
        <p:xfrm>
          <a:off x="7467600" y="4038600"/>
          <a:ext cx="1285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957" name="Equation" r:id="rId7" imgW="596880" imgH="241200" progId="Equation.DSMT4">
                  <p:embed/>
                </p:oleObj>
              </mc:Choice>
              <mc:Fallback>
                <p:oleObj name="Equation" r:id="rId7" imgW="59688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8600"/>
                        <a:ext cx="12858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676400"/>
            <a:ext cx="7772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Predict, measure, correct cycle iteratively estimates the state at each time step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905000" y="762000"/>
            <a:ext cx="5574323" cy="1828800"/>
            <a:chOff x="1524000" y="2514600"/>
            <a:chExt cx="5574323" cy="1828800"/>
          </a:xfrm>
        </p:grpSpPr>
        <p:sp>
          <p:nvSpPr>
            <p:cNvPr id="8" name="Freeform 7"/>
            <p:cNvSpPr/>
            <p:nvPr/>
          </p:nvSpPr>
          <p:spPr>
            <a:xfrm>
              <a:off x="1752600" y="2514600"/>
              <a:ext cx="5345723" cy="1754555"/>
            </a:xfrm>
            <a:custGeom>
              <a:avLst/>
              <a:gdLst>
                <a:gd name="connsiteX0" fmla="*/ 0 w 5345723"/>
                <a:gd name="connsiteY0" fmla="*/ 1137139 h 1754555"/>
                <a:gd name="connsiteX1" fmla="*/ 1230923 w 5345723"/>
                <a:gd name="connsiteY1" fmla="*/ 1101970 h 1754555"/>
                <a:gd name="connsiteX2" fmla="*/ 3083169 w 5345723"/>
                <a:gd name="connsiteY2" fmla="*/ 1570893 h 1754555"/>
                <a:gd name="connsiteX3" fmla="*/ 5345723 w 5345723"/>
                <a:gd name="connsiteY3" fmla="*/ 0 h 17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5723" h="1754555">
                  <a:moveTo>
                    <a:pt x="0" y="1137139"/>
                  </a:moveTo>
                  <a:cubicBezTo>
                    <a:pt x="358531" y="1083408"/>
                    <a:pt x="717062" y="1029678"/>
                    <a:pt x="1230923" y="1101970"/>
                  </a:cubicBezTo>
                  <a:cubicBezTo>
                    <a:pt x="1744784" y="1174262"/>
                    <a:pt x="2397369" y="1754555"/>
                    <a:pt x="3083169" y="1570893"/>
                  </a:cubicBezTo>
                  <a:cubicBezTo>
                    <a:pt x="3768969" y="1387231"/>
                    <a:pt x="4894385" y="339969"/>
                    <a:pt x="5345723" y="0"/>
                  </a:cubicBezTo>
                </a:path>
              </a:pathLst>
            </a:custGeom>
            <a:ln w="41275">
              <a:solidFill>
                <a:srgbClr val="92D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15240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895600" y="34290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4114800" y="3886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5334000" y="3505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324600" y="2743200"/>
              <a:ext cx="457200" cy="457200"/>
            </a:xfrm>
            <a:prstGeom prst="mathMultiply">
              <a:avLst/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1870275" y="1524000"/>
            <a:ext cx="533400" cy="762000"/>
            <a:chOff x="762000" y="3352800"/>
            <a:chExt cx="533400" cy="762000"/>
          </a:xfrm>
        </p:grpSpPr>
        <p:sp>
          <p:nvSpPr>
            <p:cNvPr id="16" name="Oval 15"/>
            <p:cNvSpPr/>
            <p:nvPr/>
          </p:nvSpPr>
          <p:spPr>
            <a:xfrm>
              <a:off x="762000" y="33528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36979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ircular Arrow 70"/>
          <p:cNvSpPr/>
          <p:nvPr/>
        </p:nvSpPr>
        <p:spPr>
          <a:xfrm>
            <a:off x="5334000" y="37338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3"/>
          </a:solidFill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Circular Arrow 71"/>
          <p:cNvSpPr/>
          <p:nvPr/>
        </p:nvSpPr>
        <p:spPr>
          <a:xfrm rot="10800000">
            <a:off x="5334000" y="3962400"/>
            <a:ext cx="2514599" cy="2590800"/>
          </a:xfrm>
          <a:prstGeom prst="circularArrow">
            <a:avLst>
              <a:gd name="adj1" fmla="val 16821"/>
              <a:gd name="adj2" fmla="val 1303696"/>
              <a:gd name="adj3" fmla="val 20175766"/>
              <a:gd name="adj4" fmla="val 10800003"/>
              <a:gd name="adj5" fmla="val 18671"/>
            </a:avLst>
          </a:prstGeom>
          <a:solidFill>
            <a:schemeClr val="accent2"/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08880" y="4077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2201" y="586740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correct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7848600" y="4953001"/>
            <a:ext cx="1066800" cy="685800"/>
          </a:xfrm>
          <a:prstGeom prst="wedgeRoundRectCallout">
            <a:avLst>
              <a:gd name="adj1" fmla="val -70129"/>
              <a:gd name="adj2" fmla="val -49049"/>
              <a:gd name="adj3" fmla="val 16667"/>
            </a:avLst>
          </a:prstGeom>
          <a:solidFill>
            <a:schemeClr val="accent4"/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7833052" y="51054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Bent Arrow 76"/>
          <p:cNvSpPr/>
          <p:nvPr/>
        </p:nvSpPr>
        <p:spPr>
          <a:xfrm flipV="1">
            <a:off x="4648200" y="4419600"/>
            <a:ext cx="762000" cy="990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/>
        </p:nvGraphicFramePr>
        <p:xfrm>
          <a:off x="4267200" y="3886200"/>
          <a:ext cx="1066800" cy="51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958" name="Equation" r:id="rId9" imgW="495000" imgH="241200" progId="Equation.DSMT4">
                  <p:embed/>
                </p:oleObj>
              </mc:Choice>
              <mc:Fallback>
                <p:oleObj name="Equation" r:id="rId9" imgW="4950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886200"/>
                        <a:ext cx="1066800" cy="5197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43"/>
          <p:cNvGrpSpPr/>
          <p:nvPr/>
        </p:nvGrpSpPr>
        <p:grpSpPr>
          <a:xfrm>
            <a:off x="2887980" y="1254825"/>
            <a:ext cx="693420" cy="990600"/>
            <a:chOff x="2887980" y="1254825"/>
            <a:chExt cx="693420" cy="990600"/>
          </a:xfrm>
        </p:grpSpPr>
        <p:sp>
          <p:nvSpPr>
            <p:cNvPr id="33" name="Oval 32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51"/>
          <p:cNvGrpSpPr/>
          <p:nvPr/>
        </p:nvGrpSpPr>
        <p:grpSpPr>
          <a:xfrm>
            <a:off x="3276600" y="1588625"/>
            <a:ext cx="586450" cy="826625"/>
            <a:chOff x="3276600" y="1588625"/>
            <a:chExt cx="586450" cy="826625"/>
          </a:xfrm>
        </p:grpSpPr>
        <p:sp>
          <p:nvSpPr>
            <p:cNvPr id="64" name="Oval 63"/>
            <p:cNvSpPr/>
            <p:nvPr/>
          </p:nvSpPr>
          <p:spPr>
            <a:xfrm>
              <a:off x="3276600" y="1588625"/>
              <a:ext cx="586450" cy="8266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528380" y="195745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34666" name="Object 7"/>
          <p:cNvGraphicFramePr>
            <a:graphicFrameLocks noChangeAspect="1"/>
          </p:cNvGraphicFramePr>
          <p:nvPr/>
        </p:nvGraphicFramePr>
        <p:xfrm>
          <a:off x="4800600" y="5562600"/>
          <a:ext cx="9302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959" name="Equation" r:id="rId11" imgW="431640" imgH="241200" progId="Equation.DSMT4">
                  <p:embed/>
                </p:oleObj>
              </mc:Choice>
              <mc:Fallback>
                <p:oleObj name="Equation" r:id="rId11" imgW="43164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562600"/>
                        <a:ext cx="930275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20"/>
          <p:cNvGrpSpPr/>
          <p:nvPr/>
        </p:nvGrpSpPr>
        <p:grpSpPr>
          <a:xfrm>
            <a:off x="3188825" y="1535575"/>
            <a:ext cx="533400" cy="762000"/>
            <a:chOff x="609600" y="3200400"/>
            <a:chExt cx="533400" cy="762000"/>
          </a:xfrm>
        </p:grpSpPr>
        <p:sp>
          <p:nvSpPr>
            <p:cNvPr id="47" name="Oval 46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43"/>
          <p:cNvGrpSpPr/>
          <p:nvPr/>
        </p:nvGrpSpPr>
        <p:grpSpPr>
          <a:xfrm>
            <a:off x="4191000" y="1676400"/>
            <a:ext cx="693420" cy="990600"/>
            <a:chOff x="2887980" y="1254825"/>
            <a:chExt cx="693420" cy="990600"/>
          </a:xfrm>
        </p:grpSpPr>
        <p:sp>
          <p:nvSpPr>
            <p:cNvPr id="70" name="Oval 69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51"/>
          <p:cNvGrpSpPr/>
          <p:nvPr/>
        </p:nvGrpSpPr>
        <p:grpSpPr>
          <a:xfrm>
            <a:off x="4579620" y="2010200"/>
            <a:ext cx="586450" cy="826625"/>
            <a:chOff x="3276600" y="1588625"/>
            <a:chExt cx="586450" cy="826625"/>
          </a:xfrm>
        </p:grpSpPr>
        <p:sp>
          <p:nvSpPr>
            <p:cNvPr id="81" name="Oval 80"/>
            <p:cNvSpPr/>
            <p:nvPr/>
          </p:nvSpPr>
          <p:spPr>
            <a:xfrm>
              <a:off x="3276600" y="1588625"/>
              <a:ext cx="586450" cy="8266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28380" y="195745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20"/>
          <p:cNvGrpSpPr/>
          <p:nvPr/>
        </p:nvGrpSpPr>
        <p:grpSpPr>
          <a:xfrm>
            <a:off x="4491845" y="1957150"/>
            <a:ext cx="533400" cy="762000"/>
            <a:chOff x="609600" y="3200400"/>
            <a:chExt cx="533400" cy="762000"/>
          </a:xfrm>
        </p:grpSpPr>
        <p:sp>
          <p:nvSpPr>
            <p:cNvPr id="84" name="Oval 83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43"/>
          <p:cNvGrpSpPr/>
          <p:nvPr/>
        </p:nvGrpSpPr>
        <p:grpSpPr>
          <a:xfrm>
            <a:off x="5410200" y="1371600"/>
            <a:ext cx="693420" cy="990600"/>
            <a:chOff x="2887980" y="1254825"/>
            <a:chExt cx="693420" cy="990600"/>
          </a:xfrm>
        </p:grpSpPr>
        <p:sp>
          <p:nvSpPr>
            <p:cNvPr id="87" name="Oval 86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51"/>
          <p:cNvGrpSpPr/>
          <p:nvPr/>
        </p:nvGrpSpPr>
        <p:grpSpPr>
          <a:xfrm>
            <a:off x="5798820" y="1705400"/>
            <a:ext cx="586450" cy="826625"/>
            <a:chOff x="3276600" y="1588625"/>
            <a:chExt cx="586450" cy="826625"/>
          </a:xfrm>
        </p:grpSpPr>
        <p:sp>
          <p:nvSpPr>
            <p:cNvPr id="90" name="Oval 89"/>
            <p:cNvSpPr/>
            <p:nvPr/>
          </p:nvSpPr>
          <p:spPr>
            <a:xfrm>
              <a:off x="3276600" y="1588625"/>
              <a:ext cx="586450" cy="8266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528380" y="195745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20"/>
          <p:cNvGrpSpPr/>
          <p:nvPr/>
        </p:nvGrpSpPr>
        <p:grpSpPr>
          <a:xfrm>
            <a:off x="5711045" y="1652350"/>
            <a:ext cx="533400" cy="762000"/>
            <a:chOff x="609600" y="3200400"/>
            <a:chExt cx="533400" cy="762000"/>
          </a:xfrm>
        </p:grpSpPr>
        <p:sp>
          <p:nvSpPr>
            <p:cNvPr id="93" name="Oval 92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43"/>
          <p:cNvGrpSpPr/>
          <p:nvPr/>
        </p:nvGrpSpPr>
        <p:grpSpPr>
          <a:xfrm>
            <a:off x="6477000" y="609600"/>
            <a:ext cx="693420" cy="990600"/>
            <a:chOff x="2887980" y="1254825"/>
            <a:chExt cx="693420" cy="990600"/>
          </a:xfrm>
        </p:grpSpPr>
        <p:sp>
          <p:nvSpPr>
            <p:cNvPr id="96" name="Oval 95"/>
            <p:cNvSpPr/>
            <p:nvPr/>
          </p:nvSpPr>
          <p:spPr>
            <a:xfrm>
              <a:off x="2887980" y="1254825"/>
              <a:ext cx="693420" cy="9906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38000"/>
              </a:schemeClr>
            </a:solidFill>
            <a:ln w="1905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200400" y="1716744"/>
              <a:ext cx="76200" cy="76200"/>
            </a:xfrm>
            <a:prstGeom prst="ellipse">
              <a:avLst/>
            </a:prstGeom>
            <a:solidFill>
              <a:schemeClr val="accent3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51"/>
          <p:cNvGrpSpPr/>
          <p:nvPr/>
        </p:nvGrpSpPr>
        <p:grpSpPr>
          <a:xfrm>
            <a:off x="6865620" y="943400"/>
            <a:ext cx="586450" cy="826625"/>
            <a:chOff x="3276600" y="1588625"/>
            <a:chExt cx="586450" cy="826625"/>
          </a:xfrm>
        </p:grpSpPr>
        <p:sp>
          <p:nvSpPr>
            <p:cNvPr id="99" name="Oval 98"/>
            <p:cNvSpPr/>
            <p:nvPr/>
          </p:nvSpPr>
          <p:spPr>
            <a:xfrm>
              <a:off x="3276600" y="1588625"/>
              <a:ext cx="586450" cy="8266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528380" y="1957450"/>
              <a:ext cx="76200" cy="76200"/>
            </a:xfrm>
            <a:prstGeom prst="ellipse">
              <a:avLst/>
            </a:prstGeom>
            <a:solidFill>
              <a:schemeClr val="accent4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20"/>
          <p:cNvGrpSpPr/>
          <p:nvPr/>
        </p:nvGrpSpPr>
        <p:grpSpPr>
          <a:xfrm>
            <a:off x="6777845" y="890350"/>
            <a:ext cx="533400" cy="762000"/>
            <a:chOff x="609600" y="3200400"/>
            <a:chExt cx="533400" cy="762000"/>
          </a:xfrm>
        </p:grpSpPr>
        <p:sp>
          <p:nvSpPr>
            <p:cNvPr id="102" name="Oval 101"/>
            <p:cNvSpPr/>
            <p:nvPr/>
          </p:nvSpPr>
          <p:spPr>
            <a:xfrm>
              <a:off x="609600" y="3200400"/>
              <a:ext cx="533400" cy="76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8000"/>
              </a:schemeClr>
            </a:solidFill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38200" y="3545544"/>
              <a:ext cx="76200" cy="76200"/>
            </a:xfrm>
            <a:prstGeom prst="ellipse">
              <a:avLst/>
            </a:prstGeom>
            <a:solidFill>
              <a:schemeClr val="accent2"/>
            </a:solidFill>
            <a:ln w="41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1736939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6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0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Sensor Fusion using Kalman Filter_msmpeg4v2_WMV V8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74800" y="1676400"/>
            <a:ext cx="5994400" cy="449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286000" y="6248400"/>
            <a:ext cx="601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2"/>
                </a:solidFill>
              </a:rPr>
              <a:t>Kalman</a:t>
            </a:r>
            <a:r>
              <a:rPr lang="en-US" sz="1400" dirty="0" smtClean="0">
                <a:solidFill>
                  <a:schemeClr val="tx2"/>
                </a:solidFill>
              </a:rPr>
              <a:t> filter smoothing of accelerometer measurements.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35688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48006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2"/>
                </a:solidFill>
              </a:rPr>
              <a:t>Kalman</a:t>
            </a:r>
            <a:r>
              <a:rPr lang="en-US" sz="1400" dirty="0" smtClean="0">
                <a:solidFill>
                  <a:schemeClr val="tx2"/>
                </a:solidFill>
              </a:rPr>
              <a:t> filter tracking an aircraft.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3" name="airplane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1000" y="1600200"/>
            <a:ext cx="4116387" cy="30872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Result+of+Kalman+Filter+on+a+Moving+Aircraft_xvid.avi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35286" y="1600200"/>
            <a:ext cx="4120896" cy="30906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462234" y="48006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2"/>
                </a:solidFill>
              </a:rPr>
              <a:t>Kalman</a:t>
            </a:r>
            <a:r>
              <a:rPr lang="en-US" sz="1400" dirty="0" smtClean="0">
                <a:solidFill>
                  <a:schemeClr val="tx2"/>
                </a:solidFill>
              </a:rPr>
              <a:t> filter tracking an aircraft.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26150" name="ShockwaveFlash1" r:id="rId6" imgW="8535591" imgH="304923"/>
        </mc:Choice>
        <mc:Fallback>
          <p:control name="ShockwaveFlash1" r:id="rId6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90317923"/>
      </p:ext>
    </p:extLst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 limitations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447800"/>
            <a:ext cx="3349752" cy="4495800"/>
          </a:xfrm>
        </p:spPr>
        <p:txBody>
          <a:bodyPr/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sz="2000" dirty="0" smtClean="0"/>
              <a:t>Position only</a:t>
            </a:r>
            <a:endParaRPr lang="en-US" sz="2000" dirty="0" smtClean="0"/>
          </a:p>
          <a:p>
            <a:pPr>
              <a:buSzPct val="70000"/>
              <a:buFont typeface="Wingdings" pitchFamily="2" charset="2"/>
              <a:buChar char=""/>
            </a:pPr>
            <a:endParaRPr lang="en-US" sz="2400" dirty="0" smtClean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4498848" y="1447800"/>
            <a:ext cx="3349752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Constant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velocity model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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0" y="2133600"/>
            <a:ext cx="2895600" cy="4343400"/>
            <a:chOff x="910982" y="2133600"/>
            <a:chExt cx="3051418" cy="4495800"/>
          </a:xfrm>
        </p:grpSpPr>
        <p:pic>
          <p:nvPicPr>
            <p:cNvPr id="12" name="Picture 6" descr="C:\Users\smith\Desktop\CVcourse1\images\mm_flat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10982" y="4419600"/>
              <a:ext cx="3049709" cy="2209800"/>
            </a:xfrm>
            <a:prstGeom prst="rect">
              <a:avLst/>
            </a:prstGeom>
            <a:noFill/>
          </p:spPr>
        </p:pic>
        <p:pic>
          <p:nvPicPr>
            <p:cNvPr id="13" name="Picture 7" descr="C:\Users\smith\Desktop\CVcourse1\images\mm_sin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12691" y="2133600"/>
              <a:ext cx="3049709" cy="2209800"/>
            </a:xfrm>
            <a:prstGeom prst="rect">
              <a:avLst/>
            </a:prstGeom>
            <a:noFill/>
          </p:spPr>
        </p:pic>
      </p:grpSp>
      <p:grpSp>
        <p:nvGrpSpPr>
          <p:cNvPr id="15" name="Group 14"/>
          <p:cNvGrpSpPr/>
          <p:nvPr/>
        </p:nvGrpSpPr>
        <p:grpSpPr>
          <a:xfrm>
            <a:off x="654050" y="2133600"/>
            <a:ext cx="3003550" cy="4365978"/>
            <a:chOff x="4845050" y="2100722"/>
            <a:chExt cx="3079750" cy="4551256"/>
          </a:xfrm>
        </p:grpSpPr>
        <p:pic>
          <p:nvPicPr>
            <p:cNvPr id="16" name="Picture 9" descr="C:\Users\smith\Desktop\CVcourse1\images\nomm_sin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76800" y="2100722"/>
              <a:ext cx="3048000" cy="2262433"/>
            </a:xfrm>
            <a:prstGeom prst="rect">
              <a:avLst/>
            </a:prstGeom>
            <a:noFill/>
          </p:spPr>
        </p:pic>
        <p:pic>
          <p:nvPicPr>
            <p:cNvPr id="17" name="Picture 10" descr="C:\Users\smith\Desktop\CVcourse1\images\nomm_flat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45050" y="4365978"/>
              <a:ext cx="3079750" cy="2286000"/>
            </a:xfrm>
            <a:prstGeom prst="rect">
              <a:avLst/>
            </a:prstGeom>
            <a:noFill/>
          </p:spPr>
        </p:pic>
      </p:grpSp>
      <p:graphicFrame>
        <p:nvGraphicFramePr>
          <p:cNvPr id="18" name="Object 11"/>
          <p:cNvGraphicFramePr>
            <a:graphicFrameLocks noChangeAspect="1"/>
          </p:cNvGraphicFramePr>
          <p:nvPr/>
        </p:nvGraphicFramePr>
        <p:xfrm>
          <a:off x="7767637" y="762000"/>
          <a:ext cx="1071563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859" name="Equation" r:id="rId9" imgW="558720" imgH="914400" progId="Equation.DSMT4">
                  <p:embed/>
                </p:oleObj>
              </mc:Choice>
              <mc:Fallback>
                <p:oleObj name="Equation" r:id="rId9" imgW="558720" imgH="9144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7637" y="762000"/>
                        <a:ext cx="1071563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252271"/>
              </p:ext>
            </p:extLst>
          </p:nvPr>
        </p:nvGraphicFramePr>
        <p:xfrm>
          <a:off x="2438400" y="1219200"/>
          <a:ext cx="107156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860" name="Equation" r:id="rId11" imgW="558720" imgH="457200" progId="Equation.DSMT4">
                  <p:embed/>
                </p:oleObj>
              </mc:Choice>
              <mc:Fallback>
                <p:oleObj name="Equation" r:id="rId11" imgW="55872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219200"/>
                        <a:ext cx="1071563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73785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limitations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8657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685800" y="1905000"/>
            <a:ext cx="6172200" cy="4135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710852" y="6091535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</a:rPr>
              <a:t>M. </a:t>
            </a:r>
            <a:r>
              <a:rPr lang="en-US" sz="1200" b="1" dirty="0" err="1" smtClean="0">
                <a:solidFill>
                  <a:schemeClr val="tx2"/>
                </a:solidFill>
              </a:rPr>
              <a:t>Breitenstein</a:t>
            </a:r>
            <a:r>
              <a:rPr lang="en-US" sz="1200" b="1" dirty="0" smtClean="0">
                <a:solidFill>
                  <a:schemeClr val="tx2"/>
                </a:solidFill>
              </a:rPr>
              <a:t>, F. </a:t>
            </a:r>
            <a:r>
              <a:rPr lang="en-US" sz="1200" b="1" dirty="0" err="1" smtClean="0">
                <a:solidFill>
                  <a:schemeClr val="tx2"/>
                </a:solidFill>
              </a:rPr>
              <a:t>Reichlin</a:t>
            </a:r>
            <a:r>
              <a:rPr lang="en-US" sz="1200" b="1" dirty="0" smtClean="0">
                <a:solidFill>
                  <a:schemeClr val="tx2"/>
                </a:solidFill>
              </a:rPr>
              <a:t>, B. </a:t>
            </a:r>
            <a:r>
              <a:rPr lang="en-US" sz="1200" b="1" dirty="0" err="1" smtClean="0">
                <a:solidFill>
                  <a:schemeClr val="tx2"/>
                </a:solidFill>
              </a:rPr>
              <a:t>Leibe</a:t>
            </a:r>
            <a:r>
              <a:rPr lang="en-US" sz="1200" b="1" dirty="0" smtClean="0">
                <a:solidFill>
                  <a:schemeClr val="tx2"/>
                </a:solidFill>
              </a:rPr>
              <a:t>, E. </a:t>
            </a:r>
            <a:r>
              <a:rPr lang="en-US" sz="1200" b="1" dirty="0" err="1" smtClean="0">
                <a:solidFill>
                  <a:schemeClr val="tx2"/>
                </a:solidFill>
              </a:rPr>
              <a:t>Koller</a:t>
            </a:r>
            <a:r>
              <a:rPr lang="en-US" sz="1200" b="1" dirty="0" smtClean="0">
                <a:solidFill>
                  <a:schemeClr val="tx2"/>
                </a:solidFill>
              </a:rPr>
              <a:t>-Meier, L. Van </a:t>
            </a:r>
            <a:r>
              <a:rPr lang="en-US" sz="1200" b="1" dirty="0" err="1" smtClean="0">
                <a:solidFill>
                  <a:schemeClr val="tx2"/>
                </a:solidFill>
              </a:rPr>
              <a:t>Gool</a:t>
            </a:r>
            <a:r>
              <a:rPr lang="en-US" sz="1200" dirty="0" smtClean="0">
                <a:solidFill>
                  <a:schemeClr val="tx2"/>
                </a:solidFill>
              </a:rPr>
              <a:t>, </a:t>
            </a:r>
            <a:r>
              <a:rPr lang="en-US" sz="1200" dirty="0" smtClean="0">
                <a:hlinkClick r:id="rId6" action="ppaction://hlinkfile"/>
              </a:rPr>
              <a:t>Robust Tracking-by-Detection using a Detector Confidence Particle Filter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tx2"/>
                </a:solidFill>
              </a:rPr>
              <a:t>, International Conference on Computer Vision (ICCV), 2009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12648" y="1371600"/>
            <a:ext cx="8153400" cy="5029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900" dirty="0" smtClean="0">
                <a:solidFill>
                  <a:schemeClr val="tx2"/>
                </a:solidFill>
              </a:rPr>
              <a:t>No non-Gaussian observation models</a:t>
            </a: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65736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Kalman</a:t>
            </a:r>
            <a:r>
              <a:rPr lang="en-US" dirty="0" smtClean="0"/>
              <a:t> limitations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tx2"/>
                </a:solidFill>
              </a:rPr>
              <a:t>Uni</a:t>
            </a:r>
            <a:r>
              <a:rPr lang="en-US" dirty="0" smtClean="0">
                <a:solidFill>
                  <a:schemeClr val="tx2"/>
                </a:solidFill>
              </a:rPr>
              <a:t>-modal distributions fail for unpredicted motion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9800" y="5308948"/>
            <a:ext cx="4953000" cy="9906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21074" y="2362200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25874" y="2477022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06874" y="2667000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00400" y="2934222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030" y="3403948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8474" y="4775548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75970" y="4013548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458222" y="4013548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953000" y="3480148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>
            <a:off x="-1524000" y="2489548"/>
            <a:ext cx="5943600" cy="5562600"/>
          </a:xfrm>
          <a:prstGeom prst="arc">
            <a:avLst>
              <a:gd name="adj1" fmla="val 17351011"/>
              <a:gd name="adj2" fmla="val 0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 flipH="1">
            <a:off x="4419600" y="3556348"/>
            <a:ext cx="2895600" cy="3429000"/>
          </a:xfrm>
          <a:prstGeom prst="arc">
            <a:avLst>
              <a:gd name="adj1" fmla="val 17496682"/>
              <a:gd name="adj2" fmla="val 0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65948" y="5702474"/>
            <a:ext cx="533400" cy="533400"/>
          </a:xfrm>
          <a:prstGeom prst="ellipse">
            <a:avLst/>
          </a:prstGeom>
          <a:solidFill>
            <a:srgbClr val="C00000">
              <a:alpha val="3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4090020" y="5664374"/>
            <a:ext cx="659954" cy="79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 rot="5400000">
            <a:off x="434755" y="2232242"/>
            <a:ext cx="1492685" cy="838204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rot="5400000">
            <a:off x="434757" y="5585042"/>
            <a:ext cx="1492685" cy="838204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rgbClr val="C00000">
              <a:alpha val="32000"/>
            </a:srgb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513666" y="3822879"/>
            <a:ext cx="2249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Prediction too far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from actual location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to recover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8" name="Straight Arrow Connector 37"/>
          <p:cNvCxnSpPr>
            <a:stCxn id="36" idx="1"/>
          </p:cNvCxnSpPr>
          <p:nvPr/>
        </p:nvCxnSpPr>
        <p:spPr>
          <a:xfrm rot="10800000">
            <a:off x="5029200" y="4267200"/>
            <a:ext cx="1484466" cy="17344"/>
          </a:xfrm>
          <a:prstGeom prst="straightConnector1">
            <a:avLst/>
          </a:prstGeom>
          <a:ln w="38100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1"/>
          </p:cNvCxnSpPr>
          <p:nvPr/>
        </p:nvCxnSpPr>
        <p:spPr>
          <a:xfrm rot="10800000" flipV="1">
            <a:off x="4724400" y="4284544"/>
            <a:ext cx="1789266" cy="1506656"/>
          </a:xfrm>
          <a:prstGeom prst="straightConnector1">
            <a:avLst/>
          </a:prstGeom>
          <a:ln w="38100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spid="186471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02  E" pathEditMode="relative" ptsTypes="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33302 L 3.33333E-6 0.213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3" grpId="1" animBg="1"/>
      <p:bldP spid="35" grpId="0" animBg="1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Summary: </a:t>
            </a:r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4111752" cy="50292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tx2"/>
                </a:solidFill>
              </a:rPr>
              <a:t>Pros +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Gaussian densities easy to work with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Exact solution</a:t>
            </a:r>
            <a:endParaRPr lang="en-US" dirty="0" smtClean="0">
              <a:solidFill>
                <a:schemeClr val="tx2"/>
              </a:solidFill>
            </a:endParaRP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Well established method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343400" y="1371600"/>
            <a:ext cx="4111752" cy="5029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 -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Restricted to Gaussian densities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-modal 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distribution: single hypothesis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600" dirty="0" smtClean="0">
                <a:solidFill>
                  <a:schemeClr val="tx2"/>
                </a:solidFill>
              </a:rPr>
              <a:t>Only linear, continuous dynamic </a:t>
            </a:r>
            <a:r>
              <a:rPr lang="en-US" sz="2600" noProof="0" dirty="0" smtClean="0">
                <a:solidFill>
                  <a:schemeClr val="tx2"/>
                </a:solidFill>
              </a:rPr>
              <a:t>model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2032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69841644"/>
              </p:ext>
            </p:extLst>
          </p:nvPr>
        </p:nvGraphicFramePr>
        <p:xfrm>
          <a:off x="612648" y="2362200"/>
          <a:ext cx="81534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94765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71341930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Course update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295400"/>
            <a:ext cx="8153400" cy="5257800"/>
          </a:xfrm>
        </p:spPr>
        <p:txBody>
          <a:bodyPr>
            <a:normAutofit lnSpcReduction="10000"/>
          </a:bodyPr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/>
              <a:t>Homework: 7 total assignments</a:t>
            </a:r>
          </a:p>
          <a:p>
            <a:pPr marL="36576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pitchFamily="2" charset="2"/>
              <a:buChar char="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Wingdings" pitchFamily="2" charset="2"/>
              <a:buChar char=""/>
            </a:pPr>
            <a:r>
              <a:rPr lang="en-US" dirty="0" smtClean="0"/>
              <a:t>Only the best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N-2</a:t>
            </a:r>
            <a:r>
              <a:rPr lang="en-US" dirty="0" smtClean="0"/>
              <a:t> scores from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/>
              <a:t> total assignments will be considered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(you can “skip” two assignments)</a:t>
            </a:r>
          </a:p>
          <a:p>
            <a:pPr lvl="1">
              <a:buFont typeface="Wingdings" pitchFamily="2" charset="2"/>
              <a:buChar char=""/>
            </a:pPr>
            <a:endParaRPr lang="en-US" dirty="0" smtClean="0"/>
          </a:p>
          <a:p>
            <a:pPr lvl="1">
              <a:buFont typeface="Wingdings" pitchFamily="2" charset="2"/>
              <a:buChar char=""/>
            </a:pPr>
            <a:r>
              <a:rPr lang="en-US" dirty="0" smtClean="0"/>
              <a:t>First 4 assignments available on course web site</a:t>
            </a:r>
            <a:br>
              <a:rPr lang="en-US" dirty="0" smtClean="0"/>
            </a:br>
            <a:r>
              <a:rPr lang="en-US" sz="1800" u="sng" dirty="0">
                <a:solidFill>
                  <a:srgbClr val="6B859A"/>
                </a:solidFill>
                <a:latin typeface="Arial" pitchFamily="34" charset="0"/>
                <a:cs typeface="Arial" pitchFamily="34" charset="0"/>
              </a:rPr>
              <a:t>http://cvlab.epfl.ch/teaching/topics/index.php</a:t>
            </a:r>
            <a:endParaRPr lang="en-US" dirty="0" smtClean="0"/>
          </a:p>
          <a:p>
            <a:pPr>
              <a:buFont typeface="Wingdings" pitchFamily="2" charset="2"/>
              <a:buChar char=""/>
            </a:pPr>
            <a:endParaRPr lang="en-US" dirty="0" smtClean="0"/>
          </a:p>
        </p:txBody>
      </p:sp>
      <p:sp>
        <p:nvSpPr>
          <p:cNvPr id="7" name="Document"/>
          <p:cNvSpPr>
            <a:spLocks noEditPoints="1" noChangeArrowheads="1"/>
          </p:cNvSpPr>
          <p:nvPr/>
        </p:nvSpPr>
        <p:spPr bwMode="auto">
          <a:xfrm>
            <a:off x="1093573" y="2362200"/>
            <a:ext cx="525373" cy="817247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Document"/>
          <p:cNvSpPr>
            <a:spLocks noEditPoints="1" noChangeArrowheads="1"/>
          </p:cNvSpPr>
          <p:nvPr/>
        </p:nvSpPr>
        <p:spPr bwMode="auto">
          <a:xfrm>
            <a:off x="1931773" y="2362200"/>
            <a:ext cx="525373" cy="817247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Document"/>
          <p:cNvSpPr>
            <a:spLocks noEditPoints="1" noChangeArrowheads="1"/>
          </p:cNvSpPr>
          <p:nvPr/>
        </p:nvSpPr>
        <p:spPr bwMode="auto">
          <a:xfrm>
            <a:off x="2998573" y="2362200"/>
            <a:ext cx="525373" cy="817247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Document"/>
          <p:cNvSpPr>
            <a:spLocks noEditPoints="1" noChangeArrowheads="1"/>
          </p:cNvSpPr>
          <p:nvPr/>
        </p:nvSpPr>
        <p:spPr bwMode="auto">
          <a:xfrm>
            <a:off x="4065373" y="2362200"/>
            <a:ext cx="525373" cy="817247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Document"/>
          <p:cNvSpPr>
            <a:spLocks noEditPoints="1" noChangeArrowheads="1"/>
          </p:cNvSpPr>
          <p:nvPr/>
        </p:nvSpPr>
        <p:spPr bwMode="auto">
          <a:xfrm>
            <a:off x="4903573" y="2362200"/>
            <a:ext cx="525373" cy="817247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Document"/>
          <p:cNvSpPr>
            <a:spLocks noEditPoints="1" noChangeArrowheads="1"/>
          </p:cNvSpPr>
          <p:nvPr/>
        </p:nvSpPr>
        <p:spPr bwMode="auto">
          <a:xfrm>
            <a:off x="5970373" y="2362200"/>
            <a:ext cx="525373" cy="817247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chemeClr val="accent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Document"/>
          <p:cNvSpPr>
            <a:spLocks noEditPoints="1" noChangeArrowheads="1"/>
          </p:cNvSpPr>
          <p:nvPr/>
        </p:nvSpPr>
        <p:spPr bwMode="auto">
          <a:xfrm>
            <a:off x="7037173" y="2362200"/>
            <a:ext cx="525373" cy="817247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2827" y="2008823"/>
            <a:ext cx="975973" cy="15240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1986" y="2008823"/>
            <a:ext cx="975973" cy="15240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71730" y="3276600"/>
            <a:ext cx="1519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</a:t>
            </a:r>
            <a:r>
              <a:rPr lang="en-US" sz="1600" dirty="0"/>
              <a:t> </a:t>
            </a:r>
            <a:r>
              <a:rPr lang="en-US" sz="1600" dirty="0" err="1" smtClean="0"/>
              <a:t>denoising</a:t>
            </a:r>
            <a:endParaRPr lang="en-US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666853" y="3276600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Segmentation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91000" y="3276600"/>
            <a:ext cx="1159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2D Tracking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276600"/>
            <a:ext cx="1181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Inference on</a:t>
            </a:r>
            <a:br>
              <a:rPr lang="en-US" sz="1600" dirty="0" smtClean="0"/>
            </a:br>
            <a:r>
              <a:rPr lang="en-US" sz="1600" dirty="0" smtClean="0"/>
              <a:t>Graphical </a:t>
            </a:r>
          </a:p>
          <a:p>
            <a:r>
              <a:rPr lang="en-US" sz="1600" dirty="0" smtClean="0"/>
              <a:t>Models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13229" y="3276600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Data</a:t>
            </a:r>
          </a:p>
          <a:p>
            <a:r>
              <a:rPr lang="en-US" sz="1600" dirty="0" smtClean="0"/>
              <a:t>Clustering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3229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10259697"/>
      </p:ext>
    </p:extLst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Particle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Video+Tracking+with+an+Adaptive+Particle+Filter+(Person)_xvid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33600" y="1600200"/>
            <a:ext cx="4876800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524000" y="5410200"/>
            <a:ext cx="6528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</a:rPr>
              <a:t>D. Klein, D. Schulz, S. </a:t>
            </a:r>
            <a:r>
              <a:rPr lang="en-US" sz="1200" b="1" dirty="0" err="1" smtClean="0">
                <a:solidFill>
                  <a:schemeClr val="tx2"/>
                </a:solidFill>
              </a:rPr>
              <a:t>Frintrop</a:t>
            </a:r>
            <a:r>
              <a:rPr lang="en-US" sz="1200" b="1" dirty="0" smtClean="0">
                <a:solidFill>
                  <a:schemeClr val="tx2"/>
                </a:solidFill>
              </a:rPr>
              <a:t>, and A. </a:t>
            </a:r>
            <a:r>
              <a:rPr lang="en-US" sz="1200" b="1" dirty="0" err="1" smtClean="0">
                <a:solidFill>
                  <a:schemeClr val="tx2"/>
                </a:solidFill>
              </a:rPr>
              <a:t>Cremers</a:t>
            </a:r>
            <a:r>
              <a:rPr lang="en-US" sz="1200" dirty="0" smtClean="0">
                <a:solidFill>
                  <a:schemeClr val="tx2"/>
                </a:solidFill>
              </a:rPr>
              <a:t>, </a:t>
            </a:r>
            <a:r>
              <a:rPr lang="en-US" sz="1200" dirty="0" smtClean="0">
                <a:hlinkClick r:id="rId8" action="ppaction://hlinkfile"/>
              </a:rPr>
              <a:t>Adaptive Real-Time Video Tracking for Arbitrary Objects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tx2"/>
                </a:solidFill>
              </a:rPr>
              <a:t>, International Conference on Intelligent Robots and Systems (IROS), 2010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45604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13119454"/>
      </p:ext>
    </p:extLst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755" name="Picture 3" descr="C:\Users\smith\Desktop\11961669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461897">
            <a:off x="5957602" y="1132382"/>
            <a:ext cx="2663616" cy="266361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Particle filters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>
            <a:normAutofit fontScale="70000" lnSpcReduction="20000"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Go by many names: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Sequential Monte Carlo Methods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Sequential importance </a:t>
            </a:r>
            <a:r>
              <a:rPr lang="en-US" dirty="0" err="1" smtClean="0">
                <a:solidFill>
                  <a:schemeClr val="tx2"/>
                </a:solidFill>
              </a:rPr>
              <a:t>resampling</a:t>
            </a:r>
            <a:r>
              <a:rPr lang="en-US" dirty="0" smtClean="0">
                <a:solidFill>
                  <a:schemeClr val="tx2"/>
                </a:solidFill>
              </a:rPr>
              <a:t> (SIR)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Bootstrap filters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Condensation trackers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Survival of the fittest</a:t>
            </a:r>
            <a:br>
              <a:rPr lang="en-US" dirty="0" smtClean="0">
                <a:solidFill>
                  <a:schemeClr val="tx2"/>
                </a:solidFill>
              </a:rPr>
            </a:b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Originally used for problems in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Statistics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Fluid mechanics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Statistical mechanics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Signal processing</a:t>
            </a:r>
            <a:br>
              <a:rPr lang="en-US" dirty="0" smtClean="0">
                <a:solidFill>
                  <a:schemeClr val="tx2"/>
                </a:solidFill>
              </a:rPr>
            </a:b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Introduced to the Computer </a:t>
            </a:r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dirty="0" smtClean="0">
                <a:solidFill>
                  <a:schemeClr val="tx2"/>
                </a:solidFill>
              </a:rPr>
              <a:t>ision community by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sz="2300" b="1" dirty="0" smtClean="0">
                <a:solidFill>
                  <a:schemeClr val="tx2"/>
                </a:solidFill>
              </a:rPr>
              <a:t>Michael </a:t>
            </a:r>
            <a:r>
              <a:rPr lang="en-US" sz="2300" b="1" dirty="0" err="1" smtClean="0">
                <a:solidFill>
                  <a:schemeClr val="tx2"/>
                </a:solidFill>
              </a:rPr>
              <a:t>Isard</a:t>
            </a:r>
            <a:r>
              <a:rPr lang="en-US" sz="2300" b="1" dirty="0" smtClean="0">
                <a:solidFill>
                  <a:schemeClr val="tx2"/>
                </a:solidFill>
              </a:rPr>
              <a:t> and Andrew Blake</a:t>
            </a:r>
            <a:r>
              <a:rPr lang="en-US" sz="2300" dirty="0" smtClean="0">
                <a:solidFill>
                  <a:schemeClr val="tx2"/>
                </a:solidFill>
              </a:rPr>
              <a:t>, </a:t>
            </a:r>
            <a:r>
              <a:rPr lang="en-US" sz="2300" u="sng" dirty="0" smtClean="0">
                <a:solidFill>
                  <a:schemeClr val="accent4"/>
                </a:solidFill>
              </a:rPr>
              <a:t>CONDENSATION -- Conditional Density Propagation for Visual Tracking</a:t>
            </a:r>
            <a:r>
              <a:rPr lang="en-US" sz="2300" dirty="0" smtClean="0">
                <a:solidFill>
                  <a:schemeClr val="tx2"/>
                </a:solidFill>
              </a:rPr>
              <a:t>, International Journal of Computer Vision (IJCV), 29, 1, 5--28, (1998)</a:t>
            </a: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6676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429000" y="22860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29000" y="5103812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248400" y="37338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2000" y="36576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Probability density propagation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tx2"/>
                </a:solidFill>
              </a:rPr>
              <a:t>Gaussian densities </a:t>
            </a:r>
            <a:r>
              <a:rPr lang="en-US" dirty="0" smtClean="0">
                <a:solidFill>
                  <a:schemeClr val="tx2"/>
                </a:solidFill>
              </a:rPr>
              <a:t>→ </a:t>
            </a:r>
            <a:r>
              <a:rPr lang="en-US" dirty="0" err="1" smtClean="0">
                <a:solidFill>
                  <a:schemeClr val="tx2"/>
                </a:solidFill>
              </a:rPr>
              <a:t>Kalman</a:t>
            </a:r>
            <a:r>
              <a:rPr lang="en-US" dirty="0" smtClean="0">
                <a:solidFill>
                  <a:schemeClr val="tx2"/>
                </a:solidFill>
              </a:rPr>
              <a:t> filter</a:t>
            </a:r>
          </a:p>
        </p:txBody>
      </p:sp>
      <p:sp>
        <p:nvSpPr>
          <p:cNvPr id="7" name="Freeform 6"/>
          <p:cNvSpPr/>
          <p:nvPr/>
        </p:nvSpPr>
        <p:spPr>
          <a:xfrm>
            <a:off x="838200" y="4038600"/>
            <a:ext cx="1219836" cy="9837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75405" y="43418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61999" y="50276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3657601" y="3124200"/>
            <a:ext cx="1828800" cy="528180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2742406" y="2971800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429000" y="3657600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6477001" y="4572000"/>
            <a:ext cx="1828800" cy="5265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5561806" y="44180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248400" y="51038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7390606" y="4343400"/>
            <a:ext cx="1066800" cy="7551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4495801" y="5332412"/>
            <a:ext cx="838200" cy="1137780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2742406" y="57896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29000" y="64754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ent Arrow 29"/>
          <p:cNvSpPr/>
          <p:nvPr/>
        </p:nvSpPr>
        <p:spPr>
          <a:xfrm>
            <a:off x="1600200" y="2667000"/>
            <a:ext cx="1295400" cy="9144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/>
          <p:cNvSpPr/>
          <p:nvPr/>
        </p:nvSpPr>
        <p:spPr>
          <a:xfrm rot="5400000">
            <a:off x="6362700" y="2514600"/>
            <a:ext cx="876300" cy="12573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/>
          <p:cNvSpPr/>
          <p:nvPr/>
        </p:nvSpPr>
        <p:spPr>
          <a:xfrm rot="16200000">
            <a:off x="1714500" y="5067300"/>
            <a:ext cx="876300" cy="12573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rot="10800000">
            <a:off x="6019801" y="5334000"/>
            <a:ext cx="1295400" cy="9144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52600" y="24500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predict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6000" y="237386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measure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8400" y="609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correct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05000" y="6096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time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t+1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6880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429000" y="22860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29000" y="5103812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248400" y="37338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85800" y="36576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Probability density propagation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tx2"/>
                </a:solidFill>
              </a:rPr>
              <a:t>General densities </a:t>
            </a:r>
            <a:r>
              <a:rPr lang="en-US" dirty="0" smtClean="0">
                <a:solidFill>
                  <a:schemeClr val="tx2"/>
                </a:solidFill>
              </a:rPr>
              <a:t>→ particle filter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2742406" y="2971800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5561806" y="44180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2742406" y="57896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ent Arrow 29"/>
          <p:cNvSpPr/>
          <p:nvPr/>
        </p:nvSpPr>
        <p:spPr>
          <a:xfrm>
            <a:off x="1600200" y="2667000"/>
            <a:ext cx="1295400" cy="9144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/>
          <p:cNvSpPr/>
          <p:nvPr/>
        </p:nvSpPr>
        <p:spPr>
          <a:xfrm rot="5400000">
            <a:off x="6362700" y="2514600"/>
            <a:ext cx="876300" cy="12573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/>
          <p:cNvSpPr/>
          <p:nvPr/>
        </p:nvSpPr>
        <p:spPr>
          <a:xfrm rot="16200000">
            <a:off x="1714500" y="5067300"/>
            <a:ext cx="876300" cy="12573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rot="10800000">
            <a:off x="6019801" y="5334000"/>
            <a:ext cx="1295400" cy="9144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52600" y="24500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predict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6000" y="237386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measure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8400" y="609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correct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05000" y="6096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time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t+1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62000" y="4038600"/>
            <a:ext cx="1219836" cy="9837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066164" y="4426408"/>
            <a:ext cx="1372236" cy="6027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447164" y="4724400"/>
            <a:ext cx="1372236" cy="2979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75405" y="43418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61999" y="50276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810636" y="2672718"/>
            <a:ext cx="1219836" cy="9837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4114800" y="3060526"/>
            <a:ext cx="1372236" cy="6027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495800" y="3358518"/>
            <a:ext cx="1372236" cy="2979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2971800"/>
            <a:ext cx="5334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429000" y="3657600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6477000" y="4572000"/>
            <a:ext cx="1372236" cy="5265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6933564" y="4114800"/>
            <a:ext cx="1372236" cy="990600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7696200" y="4724400"/>
            <a:ext cx="838200" cy="3741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81364" y="4413882"/>
            <a:ext cx="5334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248400" y="51038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/>
          <p:cNvSpPr/>
          <p:nvPr/>
        </p:nvSpPr>
        <p:spPr>
          <a:xfrm>
            <a:off x="3581400" y="5638800"/>
            <a:ext cx="1600200" cy="8313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3810000" y="5486400"/>
            <a:ext cx="1752600" cy="990600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724400" y="6172200"/>
            <a:ext cx="991236" cy="2979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62600" y="5785482"/>
            <a:ext cx="381000" cy="107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429000" y="64754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spid="187290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Monte Carlo approximation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4877059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How can we represent an arbitrary probability density?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870851" name="Picture 3" descr="E:\Work\mypapers\thesis\images\montecarl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2667000"/>
            <a:ext cx="8096250" cy="28575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838200" y="2819400"/>
            <a:ext cx="2743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57200" y="2427514"/>
          <a:ext cx="762000" cy="544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981" name="Equation" r:id="rId6" imgW="355320" imgH="253800" progId="Equation.DSMT4">
                  <p:embed/>
                </p:oleObj>
              </mc:Choice>
              <mc:Fallback>
                <p:oleObj name="Equation" r:id="rId6" imgW="355320" imgH="253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427514"/>
                        <a:ext cx="762000" cy="5442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8077200" y="3962400"/>
            <a:ext cx="685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43400" y="5257800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Monte Caro approximation</a:t>
            </a:r>
            <a:endParaRPr lang="en-US" sz="1400" dirty="0">
              <a:solidFill>
                <a:schemeClr val="tx2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28565" y="5562600"/>
          <a:ext cx="303903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982" name="Equation" r:id="rId8" imgW="1434960" imgH="431640" progId="Equation.DSMT4">
                  <p:embed/>
                </p:oleObj>
              </mc:Choice>
              <mc:Fallback>
                <p:oleObj name="Equation" r:id="rId8" imgW="143496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8565" y="5562600"/>
                        <a:ext cx="303903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09600" y="4305822"/>
            <a:ext cx="7848600" cy="2171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70916" name="Picture 68" descr="C:\Users\ksmith\Desktop\Monaco-CIA_WFB_Ma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15" y="1194676"/>
            <a:ext cx="2133600" cy="229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01624" y="4267200"/>
            <a:ext cx="4351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A complicated density we’d like to represent with particles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7097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Monte Carlo approximation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Represent the density non-parametrically, as a set of (weighted) samples!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870851" name="Picture 3" descr="E:\Work\mypapers\thesis\images\montecarl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2667000"/>
            <a:ext cx="8096250" cy="28575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838200" y="2819400"/>
            <a:ext cx="2743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4229622"/>
            <a:ext cx="4267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57200" y="2427514"/>
          <a:ext cx="762000" cy="544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51" name="Equation" r:id="rId6" imgW="355320" imgH="253800" progId="Equation.DSMT4">
                  <p:embed/>
                </p:oleObj>
              </mc:Choice>
              <mc:Fallback>
                <p:oleObj name="Equation" r:id="rId6" imgW="35532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427514"/>
                        <a:ext cx="762000" cy="5442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8077200" y="3962400"/>
            <a:ext cx="685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43400" y="5257800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Monte Caro approximation</a:t>
            </a:r>
            <a:endParaRPr lang="en-US" sz="1400" dirty="0">
              <a:solidFill>
                <a:schemeClr val="tx2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28565" y="5562600"/>
          <a:ext cx="303903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52" name="Equation" r:id="rId8" imgW="1434960" imgH="431640" progId="Equation.DSMT4">
                  <p:embed/>
                </p:oleObj>
              </mc:Choice>
              <mc:Fallback>
                <p:oleObj name="Equation" r:id="rId8" imgW="143496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8565" y="5562600"/>
                        <a:ext cx="303903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87404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Particle approximation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800" dirty="0" smtClean="0">
                <a:solidFill>
                  <a:schemeClr val="tx2"/>
                </a:solidFill>
              </a:rPr>
              <a:t>Target distribution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577987" name="Picture 3" descr="E:\Work\mypapers\thesis\images\target_dis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2057400"/>
            <a:ext cx="5468815" cy="4114800"/>
          </a:xfrm>
          <a:prstGeom prst="rect">
            <a:avLst/>
          </a:prstGeom>
          <a:noFill/>
        </p:spPr>
      </p:pic>
    </p:spTree>
    <p:controls>
      <mc:AlternateContent xmlns:mc="http://schemas.openxmlformats.org/markup-compatibility/2006">
        <mc:Choice xmlns:v="urn:schemas-microsoft-com:vml" Requires="v">
          <p:control spid="157799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Particle approximation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800" dirty="0" smtClean="0">
                <a:solidFill>
                  <a:schemeClr val="tx2"/>
                </a:solidFill>
              </a:rPr>
              <a:t>Monte Carlo approximation – </a:t>
            </a:r>
            <a:r>
              <a:rPr lang="en-US" sz="2800" b="1" dirty="0" smtClean="0">
                <a:solidFill>
                  <a:schemeClr val="tx2"/>
                </a:solidFill>
              </a:rPr>
              <a:t>too few samples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885187" name="Picture 3" descr="E:\Work\mypapers\thesis\images\approx_too_few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2057400"/>
            <a:ext cx="5468815" cy="4114800"/>
          </a:xfrm>
          <a:prstGeom prst="rect">
            <a:avLst/>
          </a:prstGeom>
          <a:noFill/>
        </p:spPr>
      </p:pic>
    </p:spTree>
    <p:controls>
      <mc:AlternateContent xmlns:mc="http://schemas.openxmlformats.org/markup-compatibility/2006">
        <mc:Choice xmlns:v="urn:schemas-microsoft-com:vml" Requires="v">
          <p:control spid="188519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Particle approximation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800" dirty="0" smtClean="0">
                <a:solidFill>
                  <a:schemeClr val="tx2"/>
                </a:solidFill>
              </a:rPr>
              <a:t>Monte Carlo approx – </a:t>
            </a:r>
            <a:r>
              <a:rPr lang="en-US" sz="2800" b="1" dirty="0" smtClean="0">
                <a:solidFill>
                  <a:schemeClr val="tx2"/>
                </a:solidFill>
              </a:rPr>
              <a:t>added samples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886211" name="Picture 3" descr="E:\Work\mypapers\thesis\images\approx_dis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2057400"/>
            <a:ext cx="5484441" cy="4114800"/>
          </a:xfrm>
          <a:prstGeom prst="rect">
            <a:avLst/>
          </a:prstGeom>
          <a:noFill/>
        </p:spPr>
      </p:pic>
    </p:spTree>
    <p:controls>
      <mc:AlternateContent xmlns:mc="http://schemas.openxmlformats.org/markup-compatibility/2006">
        <mc:Choice xmlns:v="urn:schemas-microsoft-com:vml" Requires="v">
          <p:control spid="1886216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SIR particle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162800" y="640080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"/>
          </p:nvPr>
        </p:nvSpPr>
        <p:spPr>
          <a:xfrm rot="16200000">
            <a:off x="7010400" y="1295400"/>
            <a:ext cx="1981200" cy="13716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time </a:t>
            </a: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t-1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3178" y="3873674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update step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990600"/>
            <a:ext cx="8089726" cy="2362200"/>
          </a:xfrm>
          <a:prstGeom prst="rect">
            <a:avLst/>
          </a:prstGeom>
          <a:solidFill>
            <a:schemeClr val="accent1">
              <a:alpha val="13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7781" name="Picture 5" descr="E:\DropBox\Dropbox\CVcourse1\images\SIRtransparen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1098176"/>
            <a:ext cx="6809014" cy="560742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317326" y="308662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prediction step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 rot="16200000">
            <a:off x="7010400" y="3124200"/>
            <a:ext cx="1981200" cy="137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 </a:t>
            </a: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16074" y="3200400"/>
            <a:ext cx="8089726" cy="3657600"/>
          </a:xfrm>
          <a:prstGeom prst="rect">
            <a:avLst/>
          </a:prstGeom>
          <a:solidFill>
            <a:schemeClr val="accent2">
              <a:alpha val="13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6778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07157675"/>
              </p:ext>
            </p:extLst>
          </p:nvPr>
        </p:nvGraphicFramePr>
        <p:xfrm>
          <a:off x="612648" y="2362200"/>
          <a:ext cx="81534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93536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867150563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Homework assignment #5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800" dirty="0" smtClean="0">
                <a:solidFill>
                  <a:schemeClr val="tx2"/>
                </a:solidFill>
              </a:rPr>
              <a:t>Implement an SIR Particle filter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2800" dirty="0" smtClean="0">
              <a:solidFill>
                <a:schemeClr val="tx2"/>
              </a:solidFill>
            </a:endParaRP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2"/>
                </a:solidFill>
              </a:rPr>
              <a:t>Code – hand in electronically [7 </a:t>
            </a:r>
            <a:r>
              <a:rPr lang="en-US" sz="2400" dirty="0" err="1" smtClean="0">
                <a:solidFill>
                  <a:schemeClr val="tx2"/>
                </a:solidFill>
              </a:rPr>
              <a:t>pts</a:t>
            </a:r>
            <a:r>
              <a:rPr lang="en-US" sz="2400" dirty="0" smtClean="0">
                <a:solidFill>
                  <a:schemeClr val="tx2"/>
                </a:solidFill>
              </a:rPr>
              <a:t>]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2"/>
                </a:solidFill>
              </a:rPr>
              <a:t>Results on 3 sequences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8749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3886200"/>
            <a:ext cx="2032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495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00400" y="3886199"/>
            <a:ext cx="2036064" cy="1527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7495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5336" y="3886199"/>
            <a:ext cx="2036064" cy="1527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1143000" y="5410199"/>
            <a:ext cx="1812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Sequence 1. Toy car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0400" y="5410199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Sequence 2. Girl in Pink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76089" y="5410199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Sequence 3. Head tracking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6400" y="353322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[1 pts]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0" y="353322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[1 pts]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19800" y="353322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[1 pts]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7495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Homework assignment #5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tx2"/>
                </a:solidFill>
              </a:rPr>
              <a:t>Due </a:t>
            </a:r>
            <a:r>
              <a:rPr lang="en-US" sz="2800" dirty="0" smtClean="0">
                <a:solidFill>
                  <a:schemeClr val="tx2"/>
                </a:solidFill>
              </a:rPr>
              <a:t>on December 9</a:t>
            </a:r>
            <a:r>
              <a:rPr lang="en-US" sz="2800" baseline="30000" dirty="0" smtClean="0">
                <a:solidFill>
                  <a:schemeClr val="tx2"/>
                </a:solidFill>
              </a:rPr>
              <a:t>th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2800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2800" dirty="0" smtClean="0">
                <a:solidFill>
                  <a:schemeClr val="tx2"/>
                </a:solidFill>
              </a:rPr>
              <a:t>Skeleton code on course web site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2"/>
                </a:solidFill>
              </a:rPr>
              <a:t>Mundane tasks are already written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2"/>
                </a:solidFill>
              </a:rPr>
              <a:t>Hints provided</a:t>
            </a:r>
          </a:p>
          <a:p>
            <a:pPr lvl="1">
              <a:buSzPct val="120000"/>
              <a:buFont typeface="Wingdings" pitchFamily="2" charset="2"/>
              <a:buChar char="§"/>
            </a:pPr>
            <a:endParaRPr lang="en-US" sz="2400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Bonus points possible for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Original observation model, or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Automatic initialization</a:t>
            </a:r>
            <a:br>
              <a:rPr lang="en-US" dirty="0" smtClean="0">
                <a:solidFill>
                  <a:schemeClr val="tx2"/>
                </a:solidFill>
              </a:rPr>
            </a:br>
            <a:endParaRPr lang="en-US" dirty="0" smtClean="0">
              <a:solidFill>
                <a:schemeClr val="tx2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7700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Homework assignment #5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tx2"/>
                </a:solidFill>
              </a:rPr>
              <a:t>Sequence 1 </a:t>
            </a:r>
            <a:r>
              <a:rPr lang="en-US" sz="2800" dirty="0" smtClean="0">
                <a:solidFill>
                  <a:schemeClr val="tx2"/>
                </a:solidFill>
              </a:rPr>
              <a:t>Track the red toy car</a:t>
            </a:r>
            <a:endParaRPr lang="en-US" sz="2800" baseline="30000" dirty="0" smtClean="0">
              <a:solidFill>
                <a:schemeClr val="tx2"/>
              </a:solidFill>
            </a:endParaRPr>
          </a:p>
        </p:txBody>
      </p:sp>
      <p:pic>
        <p:nvPicPr>
          <p:cNvPr id="7" name="f0000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0" y="2019300"/>
            <a:ext cx="5715000" cy="4286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ontrols>
      <mc:AlternateContent xmlns:mc="http://schemas.openxmlformats.org/markup-compatibility/2006">
        <mc:Choice xmlns:v="urn:schemas-microsoft-com:vml" Requires="v">
          <p:control spid="1878024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Homework assignment #5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tx2"/>
                </a:solidFill>
              </a:rPr>
              <a:t>Sequence 1 </a:t>
            </a:r>
            <a:r>
              <a:rPr lang="en-US" sz="2800" dirty="0" smtClean="0">
                <a:solidFill>
                  <a:schemeClr val="tx2"/>
                </a:solidFill>
              </a:rPr>
              <a:t>Red toy car – </a:t>
            </a:r>
            <a:r>
              <a:rPr lang="en-US" sz="2800" b="1" dirty="0" smtClean="0">
                <a:solidFill>
                  <a:schemeClr val="accent2"/>
                </a:solidFill>
              </a:rPr>
              <a:t>my results</a:t>
            </a:r>
            <a:endParaRPr lang="en-US" sz="2800" b="1" baseline="30000" dirty="0" smtClean="0">
              <a:solidFill>
                <a:schemeClr val="accent2"/>
              </a:solidFill>
            </a:endParaRPr>
          </a:p>
        </p:txBody>
      </p:sp>
      <p:pic>
        <p:nvPicPr>
          <p:cNvPr id="8" name="seq1_result1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0" y="2018778"/>
            <a:ext cx="5715000" cy="4286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ontrols>
      <mc:AlternateContent xmlns:mc="http://schemas.openxmlformats.org/markup-compatibility/2006">
        <mc:Choice xmlns:v="urn:schemas-microsoft-com:vml" Requires="v">
          <p:control spid="1879048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Homework assignment #5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tx2"/>
                </a:solidFill>
              </a:rPr>
              <a:t>Sequence 2 </a:t>
            </a:r>
            <a:r>
              <a:rPr lang="en-US" sz="2800" dirty="0" smtClean="0">
                <a:solidFill>
                  <a:schemeClr val="tx2"/>
                </a:solidFill>
              </a:rPr>
              <a:t>Track the girl in pink</a:t>
            </a:r>
            <a:endParaRPr lang="en-US" sz="2800" b="1" baseline="30000" dirty="0" smtClean="0">
              <a:solidFill>
                <a:schemeClr val="accent2"/>
              </a:solidFill>
            </a:endParaRPr>
          </a:p>
        </p:txBody>
      </p:sp>
      <p:pic>
        <p:nvPicPr>
          <p:cNvPr id="3" name="sequence2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0" y="1919151"/>
            <a:ext cx="6096000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ontrols>
      <mc:AlternateContent xmlns:mc="http://schemas.openxmlformats.org/markup-compatibility/2006">
        <mc:Choice xmlns:v="urn:schemas-microsoft-com:vml" Requires="v">
          <p:control spid="1880072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Homework assignment #5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tx2"/>
                </a:solidFill>
              </a:rPr>
              <a:t>Sequence 2 </a:t>
            </a:r>
            <a:r>
              <a:rPr lang="en-US" sz="2800" dirty="0" smtClean="0">
                <a:solidFill>
                  <a:schemeClr val="tx2"/>
                </a:solidFill>
              </a:rPr>
              <a:t>Girl in pink– </a:t>
            </a:r>
            <a:r>
              <a:rPr lang="en-US" sz="2800" b="1" dirty="0" smtClean="0">
                <a:solidFill>
                  <a:schemeClr val="accent2"/>
                </a:solidFill>
              </a:rPr>
              <a:t>my results</a:t>
            </a:r>
            <a:endParaRPr lang="en-US" sz="2800" b="1" baseline="30000" dirty="0" smtClean="0">
              <a:solidFill>
                <a:schemeClr val="accent2"/>
              </a:solidFill>
            </a:endParaRPr>
          </a:p>
        </p:txBody>
      </p:sp>
      <p:pic>
        <p:nvPicPr>
          <p:cNvPr id="8" name="seq2_result2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1981200"/>
            <a:ext cx="5943600" cy="4457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ontrols>
      <mc:AlternateContent xmlns:mc="http://schemas.openxmlformats.org/markup-compatibility/2006">
        <mc:Choice xmlns:v="urn:schemas-microsoft-com:vml" Requires="v">
          <p:control spid="1881096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2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Homework assignment #5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tx2"/>
                </a:solidFill>
              </a:rPr>
              <a:t>Sequence 3 </a:t>
            </a:r>
            <a:r>
              <a:rPr lang="en-US" sz="2800" dirty="0" smtClean="0">
                <a:solidFill>
                  <a:schemeClr val="tx2"/>
                </a:solidFill>
              </a:rPr>
              <a:t>Track the head of the person on the left</a:t>
            </a:r>
            <a:endParaRPr lang="en-US" sz="2800" b="1" baseline="30000" dirty="0" smtClean="0">
              <a:solidFill>
                <a:schemeClr val="accent2"/>
              </a:solidFill>
            </a:endParaRPr>
          </a:p>
        </p:txBody>
      </p:sp>
      <p:pic>
        <p:nvPicPr>
          <p:cNvPr id="3" name="sequence3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2104" y="1981200"/>
            <a:ext cx="5949696" cy="44622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ontrols>
      <mc:AlternateContent xmlns:mc="http://schemas.openxmlformats.org/markup-compatibility/2006">
        <mc:Choice xmlns:v="urn:schemas-microsoft-com:vml" Requires="v">
          <p:control spid="1882120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Homework assignment #5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tx2"/>
                </a:solidFill>
              </a:rPr>
              <a:t>Sequence 3 </a:t>
            </a:r>
            <a:r>
              <a:rPr lang="en-US" sz="2800" dirty="0" smtClean="0">
                <a:solidFill>
                  <a:schemeClr val="tx2"/>
                </a:solidFill>
              </a:rPr>
              <a:t>Head tracking– </a:t>
            </a:r>
            <a:r>
              <a:rPr lang="en-US" sz="2800" b="1" dirty="0" smtClean="0">
                <a:solidFill>
                  <a:schemeClr val="accent2"/>
                </a:solidFill>
              </a:rPr>
              <a:t>my results</a:t>
            </a:r>
            <a:endParaRPr lang="en-US" sz="2800" b="1" baseline="30000" dirty="0" smtClean="0">
              <a:solidFill>
                <a:schemeClr val="accent2"/>
              </a:solidFill>
            </a:endParaRPr>
          </a:p>
        </p:txBody>
      </p:sp>
      <p:pic>
        <p:nvPicPr>
          <p:cNvPr id="7" name="seq3_results1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1981200"/>
            <a:ext cx="5943600" cy="4457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ontrols>
      <mc:AlternateContent xmlns:mc="http://schemas.openxmlformats.org/markup-compatibility/2006">
        <mc:Choice xmlns:v="urn:schemas-microsoft-com:vml" Requires="v">
          <p:control spid="1928198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98294849"/>
      </p:ext>
    </p:extLst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is a particle?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6629400" cy="50292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2"/>
                </a:solidFill>
              </a:rPr>
              <a:t>A “sample” of the posterior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2400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sz="2400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sz="2400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2"/>
                </a:solidFill>
              </a:rPr>
              <a:t>Particles contain a  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sz="2100" b="1" dirty="0" smtClean="0">
                <a:solidFill>
                  <a:schemeClr val="tx2"/>
                </a:solidFill>
              </a:rPr>
              <a:t>state estimate</a:t>
            </a:r>
            <a:r>
              <a:rPr lang="en-US" sz="2100" dirty="0" smtClean="0">
                <a:solidFill>
                  <a:schemeClr val="tx2"/>
                </a:solidFill>
              </a:rPr>
              <a:t>  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sz="2100" b="1" dirty="0" smtClean="0">
                <a:solidFill>
                  <a:schemeClr val="tx2"/>
                </a:solidFill>
              </a:rPr>
              <a:t>weight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 marL="0" indent="0">
              <a:buSzPct val="120000"/>
              <a:buNone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2"/>
                </a:solidFill>
              </a:rPr>
              <a:t>Summing the particles </a:t>
            </a:r>
            <a:br>
              <a:rPr lang="en-US" sz="2400" dirty="0" smtClean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gives an approximation to the target distribution</a:t>
            </a:r>
          </a:p>
        </p:txBody>
      </p:sp>
      <p:pic>
        <p:nvPicPr>
          <p:cNvPr id="1869827" name="Picture 3" descr="E:\DropBox\Dropbox\CVcourse1\A1files\sequence2\120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71900" y="1524000"/>
            <a:ext cx="5219700" cy="3914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69829" name="Picture 5" descr="E:\DropBox\Dropbox\CVcourse1\images\montecarl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1676400"/>
            <a:ext cx="3022600" cy="106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cxnSp>
        <p:nvCxnSpPr>
          <p:cNvPr id="18" name="Straight Connector 17"/>
          <p:cNvCxnSpPr/>
          <p:nvPr/>
        </p:nvCxnSpPr>
        <p:spPr>
          <a:xfrm>
            <a:off x="3886200" y="6324600"/>
            <a:ext cx="4953000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546948" y="6248400"/>
            <a:ext cx="164926" cy="152400"/>
          </a:xfrm>
          <a:prstGeom prst="ellipse">
            <a:avLst/>
          </a:prstGeom>
          <a:solidFill>
            <a:schemeClr val="accent1"/>
          </a:solidFill>
          <a:ln>
            <a:solidFill>
              <a:srgbClr val="6B85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029200" y="61341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6248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81800" y="6248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76800" y="6248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43400" y="6248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867400" y="60198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172200" y="61341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53200" y="62103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010400" y="6248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181600" y="60579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61348" y="5943600"/>
            <a:ext cx="762000" cy="762000"/>
          </a:xfrm>
          <a:prstGeom prst="ellipse">
            <a:avLst/>
          </a:prstGeom>
          <a:solidFill>
            <a:schemeClr val="accent1"/>
          </a:solidFill>
          <a:ln>
            <a:solidFill>
              <a:srgbClr val="6B85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698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283048"/>
              </p:ext>
            </p:extLst>
          </p:nvPr>
        </p:nvGraphicFramePr>
        <p:xfrm>
          <a:off x="685800" y="5943600"/>
          <a:ext cx="3124200" cy="73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902" name="Equation" r:id="rId7" imgW="1841400" imgH="431640" progId="Equation.DSMT4">
                  <p:embed/>
                </p:oleObj>
              </mc:Choice>
              <mc:Fallback>
                <p:oleObj name="Equation" r:id="rId7" imgW="184140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943600"/>
                        <a:ext cx="3124200" cy="7323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86394" y="4262735"/>
                <a:ext cx="21902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n-US" sz="2000" i="1" smtClean="0">
                          <a:latin typeface="Cambria Math"/>
                        </a:rPr>
                        <m:t>≜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394" y="4262735"/>
                <a:ext cx="2190206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869897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3886200" y="6096000"/>
            <a:ext cx="4953000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is a particle?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869827" name="Picture 3" descr="E:\DropBox\Dropbox\CVcourse1\A1files\sequence2\120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71900" y="1524000"/>
            <a:ext cx="5219700" cy="3914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10"/>
          <p:cNvSpPr/>
          <p:nvPr/>
        </p:nvSpPr>
        <p:spPr>
          <a:xfrm>
            <a:off x="5385148" y="3124200"/>
            <a:ext cx="990600" cy="2133600"/>
          </a:xfrm>
          <a:prstGeom prst="rect">
            <a:avLst/>
          </a:prstGeom>
          <a:solidFill>
            <a:schemeClr val="accent6">
              <a:alpha val="24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65948" y="2082449"/>
            <a:ext cx="990600" cy="2133600"/>
          </a:xfrm>
          <a:prstGeom prst="rect">
            <a:avLst/>
          </a:prstGeom>
          <a:solidFill>
            <a:schemeClr val="accent4">
              <a:alpha val="38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89748" y="2006249"/>
            <a:ext cx="152400" cy="1524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46948" y="6019800"/>
            <a:ext cx="164926" cy="1524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029200" y="59055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6019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81800" y="6019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76800" y="6019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43400" y="6019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172200" y="59055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53200" y="59817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010400" y="6019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11" idx="2"/>
          </p:cNvCxnSpPr>
          <p:nvPr/>
        </p:nvCxnSpPr>
        <p:spPr>
          <a:xfrm rot="5400000">
            <a:off x="5645324" y="5479876"/>
            <a:ext cx="457200" cy="1304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6200000" flipH="1">
            <a:off x="3746846" y="5092350"/>
            <a:ext cx="1752602" cy="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295378" y="3048000"/>
            <a:ext cx="152400" cy="152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425952" cy="50292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2"/>
                </a:solidFill>
              </a:rPr>
              <a:t>Each particle contains a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sz="2100" b="1" dirty="0" smtClean="0">
                <a:solidFill>
                  <a:schemeClr val="tx2"/>
                </a:solidFill>
              </a:rPr>
              <a:t>state estimate</a:t>
            </a:r>
            <a:r>
              <a:rPr lang="en-US" sz="2100" dirty="0" smtClean="0">
                <a:solidFill>
                  <a:schemeClr val="tx2"/>
                </a:solidFill>
              </a:rPr>
              <a:t> 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sz="2100" b="1" dirty="0" smtClean="0">
                <a:solidFill>
                  <a:schemeClr val="tx2"/>
                </a:solidFill>
              </a:rPr>
              <a:t>weight</a:t>
            </a:r>
          </a:p>
        </p:txBody>
      </p:sp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6553"/>
              </p:ext>
            </p:extLst>
          </p:nvPr>
        </p:nvGraphicFramePr>
        <p:xfrm>
          <a:off x="2133600" y="3296266"/>
          <a:ext cx="1066800" cy="302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2123" name="Equation" r:id="rId6" imgW="482400" imgH="1371600" progId="Equation.DSMT4">
                  <p:embed/>
                </p:oleObj>
              </mc:Choice>
              <mc:Fallback>
                <p:oleObj name="Equation" r:id="rId6" imgW="482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96266"/>
                        <a:ext cx="1066800" cy="3028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43000" y="2534266"/>
                <a:ext cx="2438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n-US" sz="2400" i="1" smtClean="0">
                          <a:latin typeface="Cambria Math"/>
                        </a:rPr>
                        <m:t>≜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b="1" i="0" smtClean="0">
                                  <a:latin typeface="Cambria Math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534266"/>
                <a:ext cx="2438400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229570" y="4572000"/>
                <a:ext cx="9040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</m:sup>
                      </m:sSubSup>
                      <m:r>
                        <a:rPr lang="en-US" sz="2400" b="0" i="1" smtClean="0">
                          <a:latin typeface="Cambria Math"/>
                        </a:rPr>
                        <m:t>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70" y="4572000"/>
                <a:ext cx="904030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4545874" y="6019800"/>
            <a:ext cx="164926" cy="152400"/>
          </a:xfrm>
          <a:prstGeom prst="ellipse">
            <a:avLst/>
          </a:prstGeom>
          <a:solidFill>
            <a:schemeClr val="accent1"/>
          </a:solidFill>
          <a:ln>
            <a:solidFill>
              <a:srgbClr val="6B85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181600" y="58293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867400" y="57912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61348" y="5715000"/>
            <a:ext cx="762000" cy="762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460274" y="5715000"/>
            <a:ext cx="762000" cy="762000"/>
          </a:xfrm>
          <a:prstGeom prst="ellipse">
            <a:avLst/>
          </a:prstGeom>
          <a:solidFill>
            <a:schemeClr val="accent1"/>
          </a:solidFill>
          <a:ln>
            <a:solidFill>
              <a:srgbClr val="6B85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2211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0" grpId="0" animBg="1"/>
      <p:bldP spid="38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Recap: approaches to tracking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648200" y="1447800"/>
            <a:ext cx="3883152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Probabilistic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lang="en-US" sz="2000" noProof="0" dirty="0" smtClean="0">
                <a:solidFill>
                  <a:schemeClr val="tx2"/>
                </a:solidFill>
              </a:rPr>
              <a:t>+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flexible, principled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+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multi-modal</a:t>
            </a: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lang="en-US" sz="2000" baseline="0" dirty="0" smtClean="0">
                <a:solidFill>
                  <a:schemeClr val="tx2"/>
                </a:solidFill>
              </a:rPr>
              <a:t>- slower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- interpretation</a:t>
            </a:r>
            <a:endParaRPr lang="en-US" sz="2000" baseline="0" dirty="0" smtClean="0">
              <a:solidFill>
                <a:schemeClr val="tx2"/>
              </a:soli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447800"/>
            <a:ext cx="3883152" cy="4495800"/>
          </a:xfrm>
        </p:spPr>
        <p:txBody>
          <a:bodyPr/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>
                <a:solidFill>
                  <a:schemeClr val="tx2"/>
                </a:solidFill>
              </a:rPr>
              <a:t>Non-probabilistic</a:t>
            </a:r>
          </a:p>
          <a:p>
            <a:pPr lvl="1">
              <a:buFont typeface="Wingdings" pitchFamily="2" charset="2"/>
              <a:buChar char=""/>
            </a:pPr>
            <a:r>
              <a:rPr lang="en-US" sz="2000" dirty="0" smtClean="0">
                <a:solidFill>
                  <a:schemeClr val="tx2"/>
                </a:solidFill>
              </a:rPr>
              <a:t>+ quick convergence*</a:t>
            </a:r>
          </a:p>
          <a:p>
            <a:pPr lvl="1">
              <a:buFont typeface="Wingdings" pitchFamily="2" charset="2"/>
              <a:buChar char=""/>
            </a:pPr>
            <a:r>
              <a:rPr lang="en-US" sz="2000" dirty="0" smtClean="0">
                <a:solidFill>
                  <a:schemeClr val="tx2"/>
                </a:solidFill>
              </a:rPr>
              <a:t>+ efficient</a:t>
            </a:r>
          </a:p>
          <a:p>
            <a:pPr lvl="1">
              <a:buFont typeface="Wingdings" pitchFamily="2" charset="2"/>
              <a:buChar char=""/>
            </a:pPr>
            <a:r>
              <a:rPr lang="en-US" sz="2000" dirty="0" smtClean="0">
                <a:solidFill>
                  <a:schemeClr val="tx2"/>
                </a:solidFill>
              </a:rPr>
              <a:t>- stuck in local max/min</a:t>
            </a:r>
          </a:p>
          <a:p>
            <a:pPr lvl="1">
              <a:buFont typeface="Wingdings" pitchFamily="2" charset="2"/>
              <a:buChar char=""/>
            </a:pPr>
            <a:r>
              <a:rPr lang="en-US" sz="2000" dirty="0" smtClean="0">
                <a:solidFill>
                  <a:schemeClr val="tx2"/>
                </a:solidFill>
              </a:rPr>
              <a:t>- modeling multiple objects</a:t>
            </a:r>
          </a:p>
        </p:txBody>
      </p:sp>
      <p:pic>
        <p:nvPicPr>
          <p:cNvPr id="10" name="Picture 3" descr="E:\Work\mypapers\thesis\images\target_dis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3810000"/>
            <a:ext cx="3544602" cy="2667000"/>
          </a:xfrm>
          <a:prstGeom prst="rect">
            <a:avLst/>
          </a:prstGeom>
          <a:noFill/>
        </p:spPr>
      </p:pic>
      <p:pic>
        <p:nvPicPr>
          <p:cNvPr id="11" name="Picture 4" descr="C:\Users\smith\Desktop\CVcourse1\images\350px-Gradient_descen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08074" y="3657600"/>
            <a:ext cx="2778125" cy="3048000"/>
          </a:xfrm>
          <a:prstGeom prst="rect">
            <a:avLst/>
          </a:prstGeom>
          <a:noFill/>
        </p:spPr>
      </p:pic>
    </p:spTree>
    <p:controls>
      <mc:AlternateContent xmlns:mc="http://schemas.openxmlformats.org/markup-compatibility/2006">
        <mc:Choice xmlns:v="urn:schemas-microsoft-com:vml" Requires="v">
          <p:control spid="169575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val 371"/>
          <p:cNvSpPr/>
          <p:nvPr/>
        </p:nvSpPr>
        <p:spPr>
          <a:xfrm>
            <a:off x="8402543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SIR particle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219200"/>
            <a:ext cx="2968752" cy="9144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</a:rPr>
              <a:t>Begin</a:t>
            </a:r>
            <a:r>
              <a:rPr lang="en-US" sz="2000" dirty="0" smtClean="0">
                <a:solidFill>
                  <a:schemeClr val="tx2"/>
                </a:solidFill>
              </a:rPr>
              <a:t> with weighted samples from </a:t>
            </a: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t-1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09600" y="2057400"/>
            <a:ext cx="2895600" cy="9144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Resample: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draw samples according to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{</a:t>
            </a:r>
            <a:r>
              <a:rPr kumimoji="0" lang="en-US" sz="2000" b="0" i="1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w</a:t>
            </a:r>
            <a:r>
              <a:rPr kumimoji="0" lang="en-US" sz="20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t-1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}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n=1:N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09600" y="3048000"/>
            <a:ext cx="28956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Drift: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apply motion model (no noise)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09600" y="3886200"/>
            <a:ext cx="28956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Diffuse: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apply noise to spread particles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609600" y="4800600"/>
            <a:ext cx="2895600" cy="9144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Measure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weights are assigned by likelihood response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609600" y="5867400"/>
            <a:ext cx="28956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Finish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density estimate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4267200" y="1612726"/>
            <a:ext cx="152400" cy="971154"/>
            <a:chOff x="4267200" y="1639093"/>
            <a:chExt cx="152400" cy="971154"/>
          </a:xfrm>
        </p:grpSpPr>
        <p:sp>
          <p:nvSpPr>
            <p:cNvPr id="38" name="Oval 37"/>
            <p:cNvSpPr/>
            <p:nvPr/>
          </p:nvSpPr>
          <p:spPr>
            <a:xfrm>
              <a:off x="4267200" y="245784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endCxn id="38" idx="0"/>
            </p:cNvCxnSpPr>
            <p:nvPr/>
          </p:nvCxnSpPr>
          <p:spPr>
            <a:xfrm rot="5400000">
              <a:off x="3933627" y="2048073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749452" y="1612726"/>
            <a:ext cx="152400" cy="971154"/>
            <a:chOff x="4763022" y="1619646"/>
            <a:chExt cx="152400" cy="971154"/>
          </a:xfrm>
        </p:grpSpPr>
        <p:sp>
          <p:nvSpPr>
            <p:cNvPr id="55" name="Oval 54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5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705600" y="1612726"/>
            <a:ext cx="152400" cy="971154"/>
            <a:chOff x="4763022" y="1619646"/>
            <a:chExt cx="152400" cy="971154"/>
          </a:xfrm>
        </p:grpSpPr>
        <p:sp>
          <p:nvSpPr>
            <p:cNvPr id="80" name="Oval 79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endCxn id="80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8610600" y="1612726"/>
            <a:ext cx="152400" cy="971154"/>
            <a:chOff x="4763022" y="1619646"/>
            <a:chExt cx="152400" cy="971154"/>
          </a:xfrm>
        </p:grpSpPr>
        <p:sp>
          <p:nvSpPr>
            <p:cNvPr id="83" name="Oval 82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>
              <a:endCxn id="83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425852" y="1612726"/>
            <a:ext cx="152400" cy="971154"/>
            <a:chOff x="5727526" y="2762646"/>
            <a:chExt cx="152400" cy="971154"/>
          </a:xfrm>
        </p:grpSpPr>
        <p:sp>
          <p:nvSpPr>
            <p:cNvPr id="85" name="Oval 8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Group 191"/>
          <p:cNvGrpSpPr/>
          <p:nvPr/>
        </p:nvGrpSpPr>
        <p:grpSpPr>
          <a:xfrm>
            <a:off x="3962400" y="2583880"/>
            <a:ext cx="381000" cy="997520"/>
            <a:chOff x="3962400" y="2583880"/>
            <a:chExt cx="381000" cy="997520"/>
          </a:xfrm>
        </p:grpSpPr>
        <p:sp>
          <p:nvSpPr>
            <p:cNvPr id="119" name="Oval 118"/>
            <p:cNvSpPr/>
            <p:nvPr/>
          </p:nvSpPr>
          <p:spPr>
            <a:xfrm>
              <a:off x="3962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/>
            <p:cNvCxnSpPr>
              <a:stCxn id="38" idx="4"/>
              <a:endCxn id="119" idx="0"/>
            </p:cNvCxnSpPr>
            <p:nvPr/>
          </p:nvCxnSpPr>
          <p:spPr>
            <a:xfrm rot="5400000">
              <a:off x="3768440" y="2854040"/>
              <a:ext cx="845120" cy="3048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4419600" y="2583880"/>
            <a:ext cx="406052" cy="997520"/>
            <a:chOff x="4419600" y="2583880"/>
            <a:chExt cx="406052" cy="997520"/>
          </a:xfrm>
        </p:grpSpPr>
        <p:sp>
          <p:nvSpPr>
            <p:cNvPr id="120" name="Oval 119"/>
            <p:cNvSpPr/>
            <p:nvPr/>
          </p:nvSpPr>
          <p:spPr>
            <a:xfrm>
              <a:off x="4419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/>
            <p:cNvCxnSpPr>
              <a:stCxn id="55" idx="4"/>
              <a:endCxn id="120" idx="0"/>
            </p:cNvCxnSpPr>
            <p:nvPr/>
          </p:nvCxnSpPr>
          <p:spPr>
            <a:xfrm rot="5400000">
              <a:off x="4238166" y="2841514"/>
              <a:ext cx="845120" cy="3298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Oval 120"/>
          <p:cNvSpPr/>
          <p:nvPr/>
        </p:nvSpPr>
        <p:spPr>
          <a:xfrm>
            <a:off x="4800600" y="3429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 rot="5400000">
            <a:off x="4519603" y="2848976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067823" y="243148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rot="5400000">
            <a:off x="4683895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>
            <a:off x="4797673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5208762" y="2474616"/>
            <a:ext cx="658638" cy="1106784"/>
            <a:chOff x="5208762" y="2474616"/>
            <a:chExt cx="658638" cy="1106784"/>
          </a:xfrm>
        </p:grpSpPr>
        <p:sp>
          <p:nvSpPr>
            <p:cNvPr id="122" name="Oval 121"/>
            <p:cNvSpPr/>
            <p:nvPr/>
          </p:nvSpPr>
          <p:spPr>
            <a:xfrm>
              <a:off x="52578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5715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>
              <a:stCxn id="59" idx="4"/>
              <a:endCxn id="122" idx="0"/>
            </p:cNvCxnSpPr>
            <p:nvPr/>
          </p:nvCxnSpPr>
          <p:spPr>
            <a:xfrm rot="5400000">
              <a:off x="5083151" y="2834729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5400000">
              <a:off x="4957913" y="278355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rot="5400000">
              <a:off x="5203862" y="288376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rot="5400000">
              <a:off x="5197390" y="2821719"/>
              <a:ext cx="777974" cy="31613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5400000">
              <a:off x="5053583" y="2725465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562600" y="1536526"/>
            <a:ext cx="230188" cy="1047354"/>
            <a:chOff x="5562600" y="1600200"/>
            <a:chExt cx="230188" cy="1047354"/>
          </a:xfrm>
        </p:grpSpPr>
        <p:grpSp>
          <p:nvGrpSpPr>
            <p:cNvPr id="58" name="Group 57"/>
            <p:cNvGrpSpPr/>
            <p:nvPr/>
          </p:nvGrpSpPr>
          <p:grpSpPr>
            <a:xfrm>
              <a:off x="5601222" y="1676400"/>
              <a:ext cx="152400" cy="971154"/>
              <a:chOff x="4763022" y="1619646"/>
              <a:chExt cx="152400" cy="97115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endCxn id="59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Arrow Connector 60"/>
            <p:cNvCxnSpPr/>
            <p:nvPr/>
          </p:nvCxnSpPr>
          <p:spPr>
            <a:xfrm rot="5400000">
              <a:off x="51536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>
              <a:off x="53822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>
              <a:off x="5217294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5400000">
              <a:off x="5331072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/>
          <p:cNvGrpSpPr/>
          <p:nvPr/>
        </p:nvGrpSpPr>
        <p:grpSpPr>
          <a:xfrm>
            <a:off x="5765304" y="2482059"/>
            <a:ext cx="415095" cy="941562"/>
            <a:chOff x="5765304" y="2482059"/>
            <a:chExt cx="415095" cy="941562"/>
          </a:xfrm>
        </p:grpSpPr>
        <p:cxnSp>
          <p:nvCxnSpPr>
            <p:cNvPr id="158" name="Straight Arrow Connector 157"/>
            <p:cNvCxnSpPr/>
            <p:nvPr/>
          </p:nvCxnSpPr>
          <p:spPr>
            <a:xfrm rot="5400000">
              <a:off x="5529921" y="2867449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5400000">
              <a:off x="5476356" y="2771007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5624228" y="2811750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6019800" y="1536526"/>
            <a:ext cx="152400" cy="1047354"/>
            <a:chOff x="6019800" y="1536526"/>
            <a:chExt cx="152400" cy="1047354"/>
          </a:xfrm>
        </p:grpSpPr>
        <p:grpSp>
          <p:nvGrpSpPr>
            <p:cNvPr id="73" name="Group 72"/>
            <p:cNvGrpSpPr/>
            <p:nvPr/>
          </p:nvGrpSpPr>
          <p:grpSpPr>
            <a:xfrm>
              <a:off x="6019800" y="1612726"/>
              <a:ext cx="152400" cy="971154"/>
              <a:chOff x="4763022" y="1619646"/>
              <a:chExt cx="152400" cy="971154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74"/>
              <p:cNvCxnSpPr>
                <a:endCxn id="74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75"/>
            <p:cNvCxnSpPr/>
            <p:nvPr/>
          </p:nvCxnSpPr>
          <p:spPr>
            <a:xfrm rot="5400000">
              <a:off x="5635872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>
              <a:off x="5749650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6324600" y="2547400"/>
            <a:ext cx="231334" cy="1034000"/>
            <a:chOff x="6324600" y="2547400"/>
            <a:chExt cx="231334" cy="1034000"/>
          </a:xfrm>
        </p:grpSpPr>
        <p:sp>
          <p:nvSpPr>
            <p:cNvPr id="124" name="Oval 123"/>
            <p:cNvSpPr/>
            <p:nvPr/>
          </p:nvSpPr>
          <p:spPr>
            <a:xfrm>
              <a:off x="6324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 rot="5400000">
              <a:off x="5930348" y="2941652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85" idx="5"/>
              <a:endCxn id="124" idx="7"/>
            </p:cNvCxnSpPr>
            <p:nvPr/>
          </p:nvCxnSpPr>
          <p:spPr>
            <a:xfrm rot="5400000">
              <a:off x="6060430" y="2955814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/>
          <p:cNvGrpSpPr/>
          <p:nvPr/>
        </p:nvGrpSpPr>
        <p:grpSpPr>
          <a:xfrm>
            <a:off x="6705600" y="2584674"/>
            <a:ext cx="152400" cy="996726"/>
            <a:chOff x="6705600" y="2584674"/>
            <a:chExt cx="152400" cy="996726"/>
          </a:xfrm>
        </p:grpSpPr>
        <p:sp>
          <p:nvSpPr>
            <p:cNvPr id="125" name="Oval 124"/>
            <p:cNvSpPr/>
            <p:nvPr/>
          </p:nvSpPr>
          <p:spPr>
            <a:xfrm>
              <a:off x="6705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/>
            <p:cNvCxnSpPr>
              <a:stCxn id="80" idx="4"/>
              <a:endCxn id="125" idx="0"/>
            </p:cNvCxnSpPr>
            <p:nvPr/>
          </p:nvCxnSpPr>
          <p:spPr>
            <a:xfrm rot="5400000">
              <a:off x="6359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7562018" y="2543344"/>
            <a:ext cx="286582" cy="1038056"/>
            <a:chOff x="7562018" y="2543344"/>
            <a:chExt cx="286582" cy="1038056"/>
          </a:xfrm>
        </p:grpSpPr>
        <p:sp>
          <p:nvSpPr>
            <p:cNvPr id="126" name="Oval 125"/>
            <p:cNvSpPr/>
            <p:nvPr/>
          </p:nvSpPr>
          <p:spPr>
            <a:xfrm>
              <a:off x="76962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 rot="16200000" flipH="1">
              <a:off x="7193340" y="2930240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rot="16200000" flipH="1">
              <a:off x="7317040" y="2912022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7543800" y="1612726"/>
            <a:ext cx="152400" cy="971154"/>
            <a:chOff x="5727526" y="2762646"/>
            <a:chExt cx="152400" cy="971154"/>
          </a:xfrm>
        </p:grpSpPr>
        <p:sp>
          <p:nvSpPr>
            <p:cNvPr id="91" name="Oval 90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961202" y="2481800"/>
            <a:ext cx="344598" cy="1099600"/>
            <a:chOff x="7961202" y="2481800"/>
            <a:chExt cx="344598" cy="1099600"/>
          </a:xfrm>
        </p:grpSpPr>
        <p:sp>
          <p:nvSpPr>
            <p:cNvPr id="127" name="Oval 126"/>
            <p:cNvSpPr/>
            <p:nvPr/>
          </p:nvSpPr>
          <p:spPr>
            <a:xfrm>
              <a:off x="8153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/>
            <p:cNvCxnSpPr>
              <a:stCxn id="102" idx="4"/>
              <a:endCxn id="127" idx="0"/>
            </p:cNvCxnSpPr>
            <p:nvPr/>
          </p:nvCxnSpPr>
          <p:spPr>
            <a:xfrm rot="16200000" flipH="1">
              <a:off x="7717792" y="2917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 rot="16200000" flipH="1">
              <a:off x="7627890" y="2849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rot="16200000" flipH="1">
              <a:off x="7767990" y="281511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/>
          <p:cNvGrpSpPr/>
          <p:nvPr/>
        </p:nvGrpSpPr>
        <p:grpSpPr>
          <a:xfrm>
            <a:off x="7974904" y="1536526"/>
            <a:ext cx="152400" cy="1047354"/>
            <a:chOff x="7974904" y="1536526"/>
            <a:chExt cx="152400" cy="1047354"/>
          </a:xfrm>
        </p:grpSpPr>
        <p:grpSp>
          <p:nvGrpSpPr>
            <p:cNvPr id="101" name="Group 100"/>
            <p:cNvGrpSpPr/>
            <p:nvPr/>
          </p:nvGrpSpPr>
          <p:grpSpPr>
            <a:xfrm>
              <a:off x="7974904" y="1612726"/>
              <a:ext cx="152400" cy="971154"/>
              <a:chOff x="4763022" y="1619646"/>
              <a:chExt cx="152400" cy="971154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/>
              <p:cNvCxnSpPr>
                <a:endCxn id="102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Arrow Connector 103"/>
            <p:cNvCxnSpPr/>
            <p:nvPr/>
          </p:nvCxnSpPr>
          <p:spPr>
            <a:xfrm rot="5400000">
              <a:off x="7590976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rot="5400000">
              <a:off x="7704754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8328118" y="2551500"/>
            <a:ext cx="206282" cy="1029900"/>
            <a:chOff x="8328118" y="2551500"/>
            <a:chExt cx="206282" cy="1029900"/>
          </a:xfrm>
        </p:grpSpPr>
        <p:sp>
          <p:nvSpPr>
            <p:cNvPr id="128" name="Oval 127"/>
            <p:cNvSpPr/>
            <p:nvPr/>
          </p:nvSpPr>
          <p:spPr>
            <a:xfrm>
              <a:off x="8382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Arrow Connector 184"/>
            <p:cNvCxnSpPr>
              <a:stCxn id="95" idx="3"/>
              <a:endCxn id="128" idx="1"/>
            </p:cNvCxnSpPr>
            <p:nvPr/>
          </p:nvCxnSpPr>
          <p:spPr>
            <a:xfrm rot="16200000" flipH="1">
              <a:off x="7921340" y="2968340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rot="16200000" flipH="1">
              <a:off x="8039122" y="2958278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8305800" y="1612726"/>
            <a:ext cx="152400" cy="971154"/>
            <a:chOff x="5727526" y="2762646"/>
            <a:chExt cx="152400" cy="971154"/>
          </a:xfrm>
        </p:grpSpPr>
        <p:sp>
          <p:nvSpPr>
            <p:cNvPr id="95" name="Oval 9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8610600" y="2584674"/>
            <a:ext cx="152400" cy="996726"/>
            <a:chOff x="8610600" y="2584674"/>
            <a:chExt cx="152400" cy="996726"/>
          </a:xfrm>
        </p:grpSpPr>
        <p:sp>
          <p:nvSpPr>
            <p:cNvPr id="129" name="Oval 128"/>
            <p:cNvSpPr/>
            <p:nvPr/>
          </p:nvSpPr>
          <p:spPr>
            <a:xfrm>
              <a:off x="8610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Arrow Connector 188"/>
            <p:cNvCxnSpPr>
              <a:stCxn id="83" idx="4"/>
              <a:endCxn id="129" idx="0"/>
            </p:cNvCxnSpPr>
            <p:nvPr/>
          </p:nvCxnSpPr>
          <p:spPr>
            <a:xfrm rot="5400000">
              <a:off x="8264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Oval 229"/>
          <p:cNvSpPr/>
          <p:nvPr/>
        </p:nvSpPr>
        <p:spPr>
          <a:xfrm>
            <a:off x="3962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120" idx="4"/>
            <a:endCxn id="204" idx="0"/>
          </p:cNvCxnSpPr>
          <p:nvPr/>
        </p:nvCxnSpPr>
        <p:spPr>
          <a:xfrm rot="5400000">
            <a:off x="40767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07" idx="0"/>
          </p:cNvCxnSpPr>
          <p:nvPr/>
        </p:nvCxnSpPr>
        <p:spPr>
          <a:xfrm rot="5400000">
            <a:off x="37338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121" idx="4"/>
            <a:endCxn id="205" idx="0"/>
          </p:cNvCxnSpPr>
          <p:nvPr/>
        </p:nvCxnSpPr>
        <p:spPr>
          <a:xfrm rot="5400000">
            <a:off x="4419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21" idx="4"/>
            <a:endCxn id="206" idx="0"/>
          </p:cNvCxnSpPr>
          <p:nvPr/>
        </p:nvCxnSpPr>
        <p:spPr>
          <a:xfrm rot="5400000">
            <a:off x="4533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22" idx="4"/>
            <a:endCxn id="208" idx="0"/>
          </p:cNvCxnSpPr>
          <p:nvPr/>
        </p:nvCxnSpPr>
        <p:spPr>
          <a:xfrm rot="5400000">
            <a:off x="49530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22" idx="4"/>
            <a:endCxn id="209" idx="0"/>
          </p:cNvCxnSpPr>
          <p:nvPr/>
        </p:nvCxnSpPr>
        <p:spPr>
          <a:xfrm rot="5400000">
            <a:off x="50292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stCxn id="122" idx="4"/>
            <a:endCxn id="210" idx="0"/>
          </p:cNvCxnSpPr>
          <p:nvPr/>
        </p:nvCxnSpPr>
        <p:spPr>
          <a:xfrm rot="16200000" flipH="1">
            <a:off x="5105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122" idx="4"/>
            <a:endCxn id="211" idx="0"/>
          </p:cNvCxnSpPr>
          <p:nvPr/>
        </p:nvCxnSpPr>
        <p:spPr>
          <a:xfrm rot="16200000" flipH="1">
            <a:off x="5181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 rot="5400000">
            <a:off x="4641733" y="2886165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22" idx="4"/>
            <a:endCxn id="212" idx="0"/>
          </p:cNvCxnSpPr>
          <p:nvPr/>
        </p:nvCxnSpPr>
        <p:spPr>
          <a:xfrm rot="5400000">
            <a:off x="48387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stCxn id="123" idx="4"/>
            <a:endCxn id="213" idx="0"/>
          </p:cNvCxnSpPr>
          <p:nvPr/>
        </p:nvCxnSpPr>
        <p:spPr>
          <a:xfrm rot="5400000">
            <a:off x="5486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123" idx="4"/>
            <a:endCxn id="214" idx="0"/>
          </p:cNvCxnSpPr>
          <p:nvPr/>
        </p:nvCxnSpPr>
        <p:spPr>
          <a:xfrm rot="16200000" flipH="1">
            <a:off x="55245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123" idx="4"/>
            <a:endCxn id="215" idx="0"/>
          </p:cNvCxnSpPr>
          <p:nvPr/>
        </p:nvCxnSpPr>
        <p:spPr>
          <a:xfrm rot="16200000" flipH="1">
            <a:off x="56769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24" idx="4"/>
            <a:endCxn id="216" idx="0"/>
          </p:cNvCxnSpPr>
          <p:nvPr/>
        </p:nvCxnSpPr>
        <p:spPr>
          <a:xfrm rot="5400000">
            <a:off x="6096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24" idx="4"/>
            <a:endCxn id="225" idx="0"/>
          </p:cNvCxnSpPr>
          <p:nvPr/>
        </p:nvCxnSpPr>
        <p:spPr>
          <a:xfrm rot="16200000" flipH="1">
            <a:off x="6134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endCxn id="217" idx="0"/>
          </p:cNvCxnSpPr>
          <p:nvPr/>
        </p:nvCxnSpPr>
        <p:spPr>
          <a:xfrm rot="5400000">
            <a:off x="6477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26" idx="4"/>
            <a:endCxn id="218" idx="7"/>
          </p:cNvCxnSpPr>
          <p:nvPr/>
        </p:nvCxnSpPr>
        <p:spPr>
          <a:xfrm rot="5400000">
            <a:off x="7140482" y="3581400"/>
            <a:ext cx="631918" cy="6319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>
            <a:stCxn id="126" idx="4"/>
            <a:endCxn id="219" idx="0"/>
          </p:cNvCxnSpPr>
          <p:nvPr/>
        </p:nvCxnSpPr>
        <p:spPr>
          <a:xfrm rot="5400000">
            <a:off x="7391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27" idx="4"/>
            <a:endCxn id="220" idx="7"/>
          </p:cNvCxnSpPr>
          <p:nvPr/>
        </p:nvCxnSpPr>
        <p:spPr>
          <a:xfrm rot="5400000">
            <a:off x="7711982" y="3695700"/>
            <a:ext cx="631918" cy="4033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27" idx="4"/>
            <a:endCxn id="221" idx="0"/>
          </p:cNvCxnSpPr>
          <p:nvPr/>
        </p:nvCxnSpPr>
        <p:spPr>
          <a:xfrm rot="5400000">
            <a:off x="78486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27" idx="4"/>
            <a:endCxn id="226" idx="0"/>
          </p:cNvCxnSpPr>
          <p:nvPr/>
        </p:nvCxnSpPr>
        <p:spPr>
          <a:xfrm rot="16200000" flipH="1">
            <a:off x="7962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4"/>
            <a:endCxn id="224" idx="0"/>
          </p:cNvCxnSpPr>
          <p:nvPr/>
        </p:nvCxnSpPr>
        <p:spPr>
          <a:xfrm rot="5400000">
            <a:off x="80391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128" idx="4"/>
            <a:endCxn id="227" idx="0"/>
          </p:cNvCxnSpPr>
          <p:nvPr/>
        </p:nvCxnSpPr>
        <p:spPr>
          <a:xfrm rot="5400000">
            <a:off x="8153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129" idx="4"/>
            <a:endCxn id="228" idx="0"/>
          </p:cNvCxnSpPr>
          <p:nvPr/>
        </p:nvCxnSpPr>
        <p:spPr>
          <a:xfrm rot="16200000" flipH="1">
            <a:off x="8420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257800" y="1143000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/>
          <p:cNvGrpSpPr/>
          <p:nvPr/>
        </p:nvGrpSpPr>
        <p:grpSpPr>
          <a:xfrm>
            <a:off x="4267200" y="1257300"/>
            <a:ext cx="4572000" cy="609600"/>
            <a:chOff x="4267200" y="1257300"/>
            <a:chExt cx="4572000" cy="609600"/>
          </a:xfrm>
        </p:grpSpPr>
        <p:sp>
          <p:nvSpPr>
            <p:cNvPr id="17" name="Oval 16"/>
            <p:cNvSpPr/>
            <p:nvPr/>
          </p:nvSpPr>
          <p:spPr>
            <a:xfrm>
              <a:off x="49530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056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95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67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4008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34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29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791200" y="125730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3152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6106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7244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467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772400" y="1295400"/>
              <a:ext cx="6096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7" name="Straight Arrow Connector 316"/>
          <p:cNvCxnSpPr/>
          <p:nvPr/>
        </p:nvCxnSpPr>
        <p:spPr>
          <a:xfrm rot="5400000">
            <a:off x="3238500" y="5067300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/>
          <p:nvPr/>
        </p:nvCxnSpPr>
        <p:spPr>
          <a:xfrm rot="5400000">
            <a:off x="346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rot="5400000">
            <a:off x="3772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 rot="5400000">
            <a:off x="3999706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rot="5400000">
            <a:off x="415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/>
          <p:nvPr/>
        </p:nvCxnSpPr>
        <p:spPr>
          <a:xfrm rot="5400000">
            <a:off x="4382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rot="5400000">
            <a:off x="4534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/>
          <p:nvPr/>
        </p:nvCxnSpPr>
        <p:spPr>
          <a:xfrm rot="5400000">
            <a:off x="4687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rot="5400000">
            <a:off x="4839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rot="5400000">
            <a:off x="4991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/>
          <p:nvPr/>
        </p:nvCxnSpPr>
        <p:spPr>
          <a:xfrm rot="5400000">
            <a:off x="5068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/>
          <p:nvPr/>
        </p:nvCxnSpPr>
        <p:spPr>
          <a:xfrm rot="5400000">
            <a:off x="5372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/>
          <p:nvPr/>
        </p:nvCxnSpPr>
        <p:spPr>
          <a:xfrm rot="5400000">
            <a:off x="5601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/>
          <p:cNvCxnSpPr/>
          <p:nvPr/>
        </p:nvCxnSpPr>
        <p:spPr>
          <a:xfrm rot="5400000">
            <a:off x="5677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/>
          <p:nvPr/>
        </p:nvCxnSpPr>
        <p:spPr>
          <a:xfrm rot="5400000">
            <a:off x="5982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/>
          <p:nvPr/>
        </p:nvCxnSpPr>
        <p:spPr>
          <a:xfrm rot="5400000">
            <a:off x="6287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 rot="5400000">
            <a:off x="6820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/>
          <p:nvPr/>
        </p:nvCxnSpPr>
        <p:spPr>
          <a:xfrm rot="5400000">
            <a:off x="6973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/>
          <p:nvPr/>
        </p:nvCxnSpPr>
        <p:spPr>
          <a:xfrm rot="5400000">
            <a:off x="727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/>
          <p:nvPr/>
        </p:nvCxnSpPr>
        <p:spPr>
          <a:xfrm rot="5400000">
            <a:off x="7430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 rot="5400000">
            <a:off x="7506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/>
          <p:nvPr/>
        </p:nvCxnSpPr>
        <p:spPr>
          <a:xfrm rot="5400000">
            <a:off x="7658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1" name="Group 320"/>
          <p:cNvGrpSpPr/>
          <p:nvPr/>
        </p:nvGrpSpPr>
        <p:grpSpPr>
          <a:xfrm>
            <a:off x="3657600" y="4572000"/>
            <a:ext cx="5486400" cy="909180"/>
            <a:chOff x="3657600" y="4648200"/>
            <a:chExt cx="5486400" cy="9091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7" name="Freeform 6"/>
            <p:cNvSpPr/>
            <p:nvPr/>
          </p:nvSpPr>
          <p:spPr>
            <a:xfrm>
              <a:off x="4572000" y="4648200"/>
              <a:ext cx="3048000" cy="909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6858000" y="4953000"/>
              <a:ext cx="2286000" cy="604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3657600" y="5334000"/>
              <a:ext cx="1752600" cy="223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4038600" y="5029200"/>
              <a:ext cx="2666999" cy="528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5" name="Straight Connector 344"/>
          <p:cNvCxnSpPr/>
          <p:nvPr/>
        </p:nvCxnSpPr>
        <p:spPr>
          <a:xfrm>
            <a:off x="3733800" y="5486400"/>
            <a:ext cx="5257800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Oval 349"/>
          <p:cNvSpPr/>
          <p:nvPr/>
        </p:nvSpPr>
        <p:spPr>
          <a:xfrm>
            <a:off x="41910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/>
          <p:cNvSpPr/>
          <p:nvPr/>
        </p:nvSpPr>
        <p:spPr>
          <a:xfrm>
            <a:off x="67056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7010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/>
          <p:cNvSpPr/>
          <p:nvPr/>
        </p:nvSpPr>
        <p:spPr>
          <a:xfrm>
            <a:off x="86868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44958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/>
          <p:cNvSpPr/>
          <p:nvPr/>
        </p:nvSpPr>
        <p:spPr>
          <a:xfrm>
            <a:off x="4724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/>
          <p:cNvSpPr/>
          <p:nvPr/>
        </p:nvSpPr>
        <p:spPr>
          <a:xfrm>
            <a:off x="4844996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8229600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8153400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7511996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4992755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6300747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6211955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5149796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5310147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7588196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5518204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7812155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/>
          <p:cNvSpPr/>
          <p:nvPr/>
        </p:nvSpPr>
        <p:spPr>
          <a:xfrm>
            <a:off x="5614947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5791200" y="590497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3" name="Straight Arrow Connector 342"/>
          <p:cNvCxnSpPr/>
          <p:nvPr/>
        </p:nvCxnSpPr>
        <p:spPr>
          <a:xfrm rot="5400000">
            <a:off x="796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19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495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724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3962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5105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5257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5410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5562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487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715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5791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6096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6324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705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7010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543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696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800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8153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400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29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382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68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8416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429000" y="22860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29000" y="5103812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248400" y="37338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85800" y="3657600"/>
            <a:ext cx="2133600" cy="13716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Probability density propagation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tx2"/>
                </a:solidFill>
              </a:rPr>
              <a:t>Notice </a:t>
            </a:r>
            <a:r>
              <a:rPr lang="en-US" dirty="0" smtClean="0">
                <a:solidFill>
                  <a:schemeClr val="tx2"/>
                </a:solidFill>
              </a:rPr>
              <a:t>similarities to the familiar recursive process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2742406" y="2971800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5561806" y="44180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2742406" y="57896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ent Arrow 29"/>
          <p:cNvSpPr/>
          <p:nvPr/>
        </p:nvSpPr>
        <p:spPr>
          <a:xfrm>
            <a:off x="1600200" y="2667000"/>
            <a:ext cx="1295400" cy="9144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/>
          <p:cNvSpPr/>
          <p:nvPr/>
        </p:nvSpPr>
        <p:spPr>
          <a:xfrm rot="5400000">
            <a:off x="6362700" y="2514600"/>
            <a:ext cx="876300" cy="12573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/>
          <p:cNvSpPr/>
          <p:nvPr/>
        </p:nvSpPr>
        <p:spPr>
          <a:xfrm rot="16200000">
            <a:off x="1714500" y="5067300"/>
            <a:ext cx="876300" cy="12573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rot="10800000">
            <a:off x="6019801" y="5334000"/>
            <a:ext cx="1295400" cy="914400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52600" y="24500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predict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6000" y="237386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measure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8400" y="60960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correct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05000" y="609600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time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t+1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62000" y="4038600"/>
            <a:ext cx="1219836" cy="9837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066164" y="4426408"/>
            <a:ext cx="1372236" cy="6027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447164" y="4724400"/>
            <a:ext cx="1372236" cy="2979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75405" y="4341812"/>
            <a:ext cx="1372394" cy="794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61999" y="50276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810636" y="2672718"/>
            <a:ext cx="1219836" cy="9837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4114800" y="3060526"/>
            <a:ext cx="1372236" cy="6027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495800" y="3358518"/>
            <a:ext cx="1372236" cy="2979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2971800"/>
            <a:ext cx="5334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429000" y="3657600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6477000" y="4572000"/>
            <a:ext cx="1372236" cy="5265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6933564" y="4114800"/>
            <a:ext cx="1372236" cy="990600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7696200" y="4724400"/>
            <a:ext cx="838200" cy="3741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81364" y="4413882"/>
            <a:ext cx="5334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248400" y="51038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/>
          <p:cNvSpPr/>
          <p:nvPr/>
        </p:nvSpPr>
        <p:spPr>
          <a:xfrm>
            <a:off x="3581400" y="5638800"/>
            <a:ext cx="1600200" cy="8313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3810000" y="5486400"/>
            <a:ext cx="1752600" cy="990600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724400" y="6172200"/>
            <a:ext cx="991236" cy="297992"/>
          </a:xfrm>
          <a:custGeom>
            <a:avLst/>
            <a:gdLst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586630 h 1599156"/>
              <a:gd name="connsiteX1" fmla="*/ 250520 w 3219189"/>
              <a:gd name="connsiteY1" fmla="*/ 1561578 h 1599156"/>
              <a:gd name="connsiteX2" fmla="*/ 526093 w 3219189"/>
              <a:gd name="connsiteY2" fmla="*/ 1486422 h 1599156"/>
              <a:gd name="connsiteX3" fmla="*/ 726509 w 3219189"/>
              <a:gd name="connsiteY3" fmla="*/ 1323584 h 1599156"/>
              <a:gd name="connsiteX4" fmla="*/ 939452 w 3219189"/>
              <a:gd name="connsiteY4" fmla="*/ 985381 h 1599156"/>
              <a:gd name="connsiteX5" fmla="*/ 1227550 w 3219189"/>
              <a:gd name="connsiteY5" fmla="*/ 384132 h 1599156"/>
              <a:gd name="connsiteX6" fmla="*/ 1327759 w 3219189"/>
              <a:gd name="connsiteY6" fmla="*/ 196241 h 1599156"/>
              <a:gd name="connsiteX7" fmla="*/ 1440493 w 3219189"/>
              <a:gd name="connsiteY7" fmla="*/ 83507 h 1599156"/>
              <a:gd name="connsiteX8" fmla="*/ 1565753 w 3219189"/>
              <a:gd name="connsiteY8" fmla="*/ 8351 h 1599156"/>
              <a:gd name="connsiteX9" fmla="*/ 1665961 w 3219189"/>
              <a:gd name="connsiteY9" fmla="*/ 33403 h 1599156"/>
              <a:gd name="connsiteX10" fmla="*/ 1803748 w 3219189"/>
              <a:gd name="connsiteY10" fmla="*/ 171189 h 1599156"/>
              <a:gd name="connsiteX11" fmla="*/ 1991638 w 3219189"/>
              <a:gd name="connsiteY11" fmla="*/ 484340 h 1599156"/>
              <a:gd name="connsiteX12" fmla="*/ 2167003 w 3219189"/>
              <a:gd name="connsiteY12" fmla="*/ 847595 h 1599156"/>
              <a:gd name="connsiteX13" fmla="*/ 2292263 w 3219189"/>
              <a:gd name="connsiteY13" fmla="*/ 1060537 h 1599156"/>
              <a:gd name="connsiteX14" fmla="*/ 2442575 w 3219189"/>
              <a:gd name="connsiteY14" fmla="*/ 1286006 h 1599156"/>
              <a:gd name="connsiteX15" fmla="*/ 2580361 w 3219189"/>
              <a:gd name="connsiteY15" fmla="*/ 1411266 h 1599156"/>
              <a:gd name="connsiteX16" fmla="*/ 2818356 w 3219189"/>
              <a:gd name="connsiteY16" fmla="*/ 1524000 h 1599156"/>
              <a:gd name="connsiteX17" fmla="*/ 3068877 w 3219189"/>
              <a:gd name="connsiteY17" fmla="*/ 1586630 h 1599156"/>
              <a:gd name="connsiteX18" fmla="*/ 3219189 w 3219189"/>
              <a:gd name="connsiteY18" fmla="*/ 1599156 h 1599156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605419 h 1617945"/>
              <a:gd name="connsiteX1" fmla="*/ 250520 w 3219189"/>
              <a:gd name="connsiteY1" fmla="*/ 1580367 h 1617945"/>
              <a:gd name="connsiteX2" fmla="*/ 526093 w 3219189"/>
              <a:gd name="connsiteY2" fmla="*/ 1505211 h 1617945"/>
              <a:gd name="connsiteX3" fmla="*/ 726509 w 3219189"/>
              <a:gd name="connsiteY3" fmla="*/ 1342373 h 1617945"/>
              <a:gd name="connsiteX4" fmla="*/ 939452 w 3219189"/>
              <a:gd name="connsiteY4" fmla="*/ 1004170 h 1617945"/>
              <a:gd name="connsiteX5" fmla="*/ 1227550 w 3219189"/>
              <a:gd name="connsiteY5" fmla="*/ 402921 h 1617945"/>
              <a:gd name="connsiteX6" fmla="*/ 1327759 w 3219189"/>
              <a:gd name="connsiteY6" fmla="*/ 215030 h 1617945"/>
              <a:gd name="connsiteX7" fmla="*/ 1565753 w 3219189"/>
              <a:gd name="connsiteY7" fmla="*/ 27140 h 1617945"/>
              <a:gd name="connsiteX8" fmla="*/ 1665961 w 3219189"/>
              <a:gd name="connsiteY8" fmla="*/ 52192 h 1617945"/>
              <a:gd name="connsiteX9" fmla="*/ 1803748 w 3219189"/>
              <a:gd name="connsiteY9" fmla="*/ 189978 h 1617945"/>
              <a:gd name="connsiteX10" fmla="*/ 1991638 w 3219189"/>
              <a:gd name="connsiteY10" fmla="*/ 503129 h 1617945"/>
              <a:gd name="connsiteX11" fmla="*/ 2167003 w 3219189"/>
              <a:gd name="connsiteY11" fmla="*/ 866384 h 1617945"/>
              <a:gd name="connsiteX12" fmla="*/ 2292263 w 3219189"/>
              <a:gd name="connsiteY12" fmla="*/ 1079326 h 1617945"/>
              <a:gd name="connsiteX13" fmla="*/ 2442575 w 3219189"/>
              <a:gd name="connsiteY13" fmla="*/ 1304795 h 1617945"/>
              <a:gd name="connsiteX14" fmla="*/ 2580361 w 3219189"/>
              <a:gd name="connsiteY14" fmla="*/ 1430055 h 1617945"/>
              <a:gd name="connsiteX15" fmla="*/ 2818356 w 3219189"/>
              <a:gd name="connsiteY15" fmla="*/ 1542789 h 1617945"/>
              <a:gd name="connsiteX16" fmla="*/ 3068877 w 3219189"/>
              <a:gd name="connsiteY16" fmla="*/ 1605419 h 1617945"/>
              <a:gd name="connsiteX17" fmla="*/ 3219189 w 3219189"/>
              <a:gd name="connsiteY17" fmla="*/ 1617945 h 1617945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6160 h 1598686"/>
              <a:gd name="connsiteX1" fmla="*/ 250520 w 3219189"/>
              <a:gd name="connsiteY1" fmla="*/ 1561108 h 1598686"/>
              <a:gd name="connsiteX2" fmla="*/ 526093 w 3219189"/>
              <a:gd name="connsiteY2" fmla="*/ 1485952 h 1598686"/>
              <a:gd name="connsiteX3" fmla="*/ 726509 w 3219189"/>
              <a:gd name="connsiteY3" fmla="*/ 1323114 h 1598686"/>
              <a:gd name="connsiteX4" fmla="*/ 939452 w 3219189"/>
              <a:gd name="connsiteY4" fmla="*/ 984911 h 1598686"/>
              <a:gd name="connsiteX5" fmla="*/ 1227550 w 3219189"/>
              <a:gd name="connsiteY5" fmla="*/ 383662 h 1598686"/>
              <a:gd name="connsiteX6" fmla="*/ 1327759 w 3219189"/>
              <a:gd name="connsiteY6" fmla="*/ 195771 h 1598686"/>
              <a:gd name="connsiteX7" fmla="*/ 1565753 w 3219189"/>
              <a:gd name="connsiteY7" fmla="*/ 7881 h 1598686"/>
              <a:gd name="connsiteX8" fmla="*/ 1665961 w 3219189"/>
              <a:gd name="connsiteY8" fmla="*/ 32933 h 1598686"/>
              <a:gd name="connsiteX9" fmla="*/ 1803748 w 3219189"/>
              <a:gd name="connsiteY9" fmla="*/ 170719 h 1598686"/>
              <a:gd name="connsiteX10" fmla="*/ 1991638 w 3219189"/>
              <a:gd name="connsiteY10" fmla="*/ 483870 h 1598686"/>
              <a:gd name="connsiteX11" fmla="*/ 2167003 w 3219189"/>
              <a:gd name="connsiteY11" fmla="*/ 847125 h 1598686"/>
              <a:gd name="connsiteX12" fmla="*/ 2292263 w 3219189"/>
              <a:gd name="connsiteY12" fmla="*/ 1060067 h 1598686"/>
              <a:gd name="connsiteX13" fmla="*/ 2442575 w 3219189"/>
              <a:gd name="connsiteY13" fmla="*/ 1285536 h 1598686"/>
              <a:gd name="connsiteX14" fmla="*/ 2580361 w 3219189"/>
              <a:gd name="connsiteY14" fmla="*/ 1410796 h 1598686"/>
              <a:gd name="connsiteX15" fmla="*/ 2818356 w 3219189"/>
              <a:gd name="connsiteY15" fmla="*/ 1523530 h 1598686"/>
              <a:gd name="connsiteX16" fmla="*/ 3068877 w 3219189"/>
              <a:gd name="connsiteY16" fmla="*/ 1586160 h 1598686"/>
              <a:gd name="connsiteX17" fmla="*/ 3219189 w 3219189"/>
              <a:gd name="connsiteY17" fmla="*/ 1598686 h 1598686"/>
              <a:gd name="connsiteX0" fmla="*/ 0 w 3219189"/>
              <a:gd name="connsiteY0" fmla="*/ 1582454 h 1594980"/>
              <a:gd name="connsiteX1" fmla="*/ 250520 w 3219189"/>
              <a:gd name="connsiteY1" fmla="*/ 1557402 h 1594980"/>
              <a:gd name="connsiteX2" fmla="*/ 526093 w 3219189"/>
              <a:gd name="connsiteY2" fmla="*/ 1482246 h 1594980"/>
              <a:gd name="connsiteX3" fmla="*/ 726509 w 3219189"/>
              <a:gd name="connsiteY3" fmla="*/ 1319408 h 1594980"/>
              <a:gd name="connsiteX4" fmla="*/ 939452 w 3219189"/>
              <a:gd name="connsiteY4" fmla="*/ 981205 h 1594980"/>
              <a:gd name="connsiteX5" fmla="*/ 1227550 w 3219189"/>
              <a:gd name="connsiteY5" fmla="*/ 379956 h 1594980"/>
              <a:gd name="connsiteX6" fmla="*/ 1327759 w 3219189"/>
              <a:gd name="connsiteY6" fmla="*/ 192065 h 1594980"/>
              <a:gd name="connsiteX7" fmla="*/ 1565753 w 3219189"/>
              <a:gd name="connsiteY7" fmla="*/ 4175 h 1594980"/>
              <a:gd name="connsiteX8" fmla="*/ 1803748 w 3219189"/>
              <a:gd name="connsiteY8" fmla="*/ 167013 h 1594980"/>
              <a:gd name="connsiteX9" fmla="*/ 1991638 w 3219189"/>
              <a:gd name="connsiteY9" fmla="*/ 480164 h 1594980"/>
              <a:gd name="connsiteX10" fmla="*/ 2167003 w 3219189"/>
              <a:gd name="connsiteY10" fmla="*/ 843419 h 1594980"/>
              <a:gd name="connsiteX11" fmla="*/ 2292263 w 3219189"/>
              <a:gd name="connsiteY11" fmla="*/ 1056361 h 1594980"/>
              <a:gd name="connsiteX12" fmla="*/ 2442575 w 3219189"/>
              <a:gd name="connsiteY12" fmla="*/ 1281830 h 1594980"/>
              <a:gd name="connsiteX13" fmla="*/ 2580361 w 3219189"/>
              <a:gd name="connsiteY13" fmla="*/ 1407090 h 1594980"/>
              <a:gd name="connsiteX14" fmla="*/ 2818356 w 3219189"/>
              <a:gd name="connsiteY14" fmla="*/ 1519824 h 1594980"/>
              <a:gd name="connsiteX15" fmla="*/ 3068877 w 3219189"/>
              <a:gd name="connsiteY15" fmla="*/ 1582454 h 1594980"/>
              <a:gd name="connsiteX16" fmla="*/ 3219189 w 3219189"/>
              <a:gd name="connsiteY16" fmla="*/ 1594980 h 15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19189" h="1594980">
                <a:moveTo>
                  <a:pt x="0" y="1582454"/>
                </a:moveTo>
                <a:cubicBezTo>
                  <a:pt x="81419" y="1578278"/>
                  <a:pt x="162838" y="1574103"/>
                  <a:pt x="250520" y="1557402"/>
                </a:cubicBezTo>
                <a:cubicBezTo>
                  <a:pt x="338202" y="1540701"/>
                  <a:pt x="446762" y="1521912"/>
                  <a:pt x="526093" y="1482246"/>
                </a:cubicBezTo>
                <a:cubicBezTo>
                  <a:pt x="605424" y="1442580"/>
                  <a:pt x="657616" y="1402915"/>
                  <a:pt x="726509" y="1319408"/>
                </a:cubicBezTo>
                <a:cubicBezTo>
                  <a:pt x="795402" y="1235901"/>
                  <a:pt x="855945" y="1137780"/>
                  <a:pt x="939452" y="981205"/>
                </a:cubicBezTo>
                <a:cubicBezTo>
                  <a:pt x="1022959" y="824630"/>
                  <a:pt x="1162832" y="511479"/>
                  <a:pt x="1227550" y="379956"/>
                </a:cubicBezTo>
                <a:cubicBezTo>
                  <a:pt x="1258773" y="335519"/>
                  <a:pt x="1263799" y="299110"/>
                  <a:pt x="1327759" y="192065"/>
                </a:cubicBezTo>
                <a:cubicBezTo>
                  <a:pt x="1446091" y="34813"/>
                  <a:pt x="1478403" y="13730"/>
                  <a:pt x="1565753" y="4175"/>
                </a:cubicBezTo>
                <a:cubicBezTo>
                  <a:pt x="1645084" y="0"/>
                  <a:pt x="1732767" y="87682"/>
                  <a:pt x="1803748" y="167013"/>
                </a:cubicBezTo>
                <a:cubicBezTo>
                  <a:pt x="1874729" y="246344"/>
                  <a:pt x="1931096" y="367430"/>
                  <a:pt x="1991638" y="480164"/>
                </a:cubicBezTo>
                <a:cubicBezTo>
                  <a:pt x="2052180" y="592898"/>
                  <a:pt x="2116899" y="747386"/>
                  <a:pt x="2167003" y="843419"/>
                </a:cubicBezTo>
                <a:cubicBezTo>
                  <a:pt x="2217107" y="939452"/>
                  <a:pt x="2246334" y="983293"/>
                  <a:pt x="2292263" y="1056361"/>
                </a:cubicBezTo>
                <a:cubicBezTo>
                  <a:pt x="2338192" y="1129429"/>
                  <a:pt x="2394559" y="1223375"/>
                  <a:pt x="2442575" y="1281830"/>
                </a:cubicBezTo>
                <a:cubicBezTo>
                  <a:pt x="2490591" y="1340285"/>
                  <a:pt x="2517731" y="1367424"/>
                  <a:pt x="2580361" y="1407090"/>
                </a:cubicBezTo>
                <a:cubicBezTo>
                  <a:pt x="2642991" y="1446756"/>
                  <a:pt x="2736937" y="1490597"/>
                  <a:pt x="2818356" y="1519824"/>
                </a:cubicBezTo>
                <a:cubicBezTo>
                  <a:pt x="2899775" y="1549051"/>
                  <a:pt x="3002071" y="1569928"/>
                  <a:pt x="3068877" y="1582454"/>
                </a:cubicBezTo>
                <a:cubicBezTo>
                  <a:pt x="3135683" y="1594980"/>
                  <a:pt x="3219189" y="1594980"/>
                  <a:pt x="3219189" y="159498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62600" y="5785482"/>
            <a:ext cx="381000" cy="107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429000" y="6475412"/>
            <a:ext cx="2209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spid="192410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/>
          <p:cNvSpPr/>
          <p:nvPr/>
        </p:nvSpPr>
        <p:spPr>
          <a:xfrm>
            <a:off x="533400" y="990599"/>
            <a:ext cx="8394526" cy="2064879"/>
          </a:xfrm>
          <a:prstGeom prst="rect">
            <a:avLst/>
          </a:prstGeom>
          <a:solidFill>
            <a:schemeClr val="accent2">
              <a:alpha val="24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33400" y="2895600"/>
            <a:ext cx="8394526" cy="1828800"/>
          </a:xfrm>
          <a:prstGeom prst="rect">
            <a:avLst/>
          </a:prstGeom>
          <a:solidFill>
            <a:schemeClr val="accent3">
              <a:alpha val="23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33400" y="4572000"/>
            <a:ext cx="8394526" cy="1295400"/>
          </a:xfrm>
          <a:prstGeom prst="rect">
            <a:avLst/>
          </a:prstGeom>
          <a:solidFill>
            <a:schemeClr val="accent4">
              <a:alpha val="24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533400" y="5715000"/>
            <a:ext cx="8394526" cy="1143000"/>
          </a:xfrm>
          <a:prstGeom prst="rect">
            <a:avLst/>
          </a:prstGeom>
          <a:solidFill>
            <a:schemeClr val="accent2">
              <a:alpha val="24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8402543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SIR particle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219200"/>
            <a:ext cx="2968752" cy="9144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</a:rPr>
              <a:t>Begin</a:t>
            </a:r>
            <a:r>
              <a:rPr lang="en-US" sz="2000" dirty="0" smtClean="0">
                <a:solidFill>
                  <a:schemeClr val="tx2"/>
                </a:solidFill>
              </a:rPr>
              <a:t> with weighted samples from </a:t>
            </a: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t-1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09600" y="2057400"/>
            <a:ext cx="2895600" cy="9144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Resample: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draw samples according to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{</a:t>
            </a:r>
            <a:r>
              <a:rPr kumimoji="0" lang="en-US" sz="2000" b="0" i="1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w</a:t>
            </a:r>
            <a:r>
              <a:rPr kumimoji="0" lang="en-US" sz="20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t-1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}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n=1:N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09600" y="3048000"/>
            <a:ext cx="28956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Drift: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apply motion model (no noise)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09600" y="3886200"/>
            <a:ext cx="28956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Diffuse: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apply noise to spread particles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609600" y="4800600"/>
            <a:ext cx="2895600" cy="9144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Measure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weights are assigned by likelihood response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609600" y="5867400"/>
            <a:ext cx="28956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Finish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density estimate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109"/>
          <p:cNvGrpSpPr/>
          <p:nvPr/>
        </p:nvGrpSpPr>
        <p:grpSpPr>
          <a:xfrm>
            <a:off x="4267200" y="1612726"/>
            <a:ext cx="152400" cy="971154"/>
            <a:chOff x="4267200" y="1639093"/>
            <a:chExt cx="152400" cy="971154"/>
          </a:xfrm>
        </p:grpSpPr>
        <p:sp>
          <p:nvSpPr>
            <p:cNvPr id="38" name="Oval 37"/>
            <p:cNvSpPr/>
            <p:nvPr/>
          </p:nvSpPr>
          <p:spPr>
            <a:xfrm>
              <a:off x="4267200" y="245784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endCxn id="38" idx="0"/>
            </p:cNvCxnSpPr>
            <p:nvPr/>
          </p:nvCxnSpPr>
          <p:spPr>
            <a:xfrm rot="5400000">
              <a:off x="3933627" y="2048073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6"/>
          <p:cNvGrpSpPr/>
          <p:nvPr/>
        </p:nvGrpSpPr>
        <p:grpSpPr>
          <a:xfrm>
            <a:off x="4749452" y="1612726"/>
            <a:ext cx="152400" cy="971154"/>
            <a:chOff x="4763022" y="1619646"/>
            <a:chExt cx="152400" cy="971154"/>
          </a:xfrm>
        </p:grpSpPr>
        <p:sp>
          <p:nvSpPr>
            <p:cNvPr id="55" name="Oval 54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5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78"/>
          <p:cNvGrpSpPr/>
          <p:nvPr/>
        </p:nvGrpSpPr>
        <p:grpSpPr>
          <a:xfrm>
            <a:off x="6705600" y="1612726"/>
            <a:ext cx="152400" cy="971154"/>
            <a:chOff x="4763022" y="1619646"/>
            <a:chExt cx="152400" cy="971154"/>
          </a:xfrm>
        </p:grpSpPr>
        <p:sp>
          <p:nvSpPr>
            <p:cNvPr id="80" name="Oval 79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endCxn id="80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81"/>
          <p:cNvGrpSpPr/>
          <p:nvPr/>
        </p:nvGrpSpPr>
        <p:grpSpPr>
          <a:xfrm>
            <a:off x="8610600" y="1612726"/>
            <a:ext cx="152400" cy="971154"/>
            <a:chOff x="4763022" y="1619646"/>
            <a:chExt cx="152400" cy="971154"/>
          </a:xfrm>
        </p:grpSpPr>
        <p:sp>
          <p:nvSpPr>
            <p:cNvPr id="83" name="Oval 82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>
              <a:endCxn id="83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87"/>
          <p:cNvGrpSpPr/>
          <p:nvPr/>
        </p:nvGrpSpPr>
        <p:grpSpPr>
          <a:xfrm>
            <a:off x="6425852" y="1612726"/>
            <a:ext cx="152400" cy="971154"/>
            <a:chOff x="5727526" y="2762646"/>
            <a:chExt cx="152400" cy="971154"/>
          </a:xfrm>
        </p:grpSpPr>
        <p:sp>
          <p:nvSpPr>
            <p:cNvPr id="85" name="Oval 8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191"/>
          <p:cNvGrpSpPr/>
          <p:nvPr/>
        </p:nvGrpSpPr>
        <p:grpSpPr>
          <a:xfrm>
            <a:off x="3962400" y="2583880"/>
            <a:ext cx="381000" cy="997520"/>
            <a:chOff x="3962400" y="2583880"/>
            <a:chExt cx="381000" cy="997520"/>
          </a:xfrm>
        </p:grpSpPr>
        <p:sp>
          <p:nvSpPr>
            <p:cNvPr id="119" name="Oval 118"/>
            <p:cNvSpPr/>
            <p:nvPr/>
          </p:nvSpPr>
          <p:spPr>
            <a:xfrm>
              <a:off x="3962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/>
            <p:cNvCxnSpPr>
              <a:stCxn id="38" idx="4"/>
              <a:endCxn id="119" idx="0"/>
            </p:cNvCxnSpPr>
            <p:nvPr/>
          </p:nvCxnSpPr>
          <p:spPr>
            <a:xfrm rot="5400000">
              <a:off x="3768440" y="2854040"/>
              <a:ext cx="845120" cy="3048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92"/>
          <p:cNvGrpSpPr/>
          <p:nvPr/>
        </p:nvGrpSpPr>
        <p:grpSpPr>
          <a:xfrm>
            <a:off x="4419600" y="2583880"/>
            <a:ext cx="406052" cy="997520"/>
            <a:chOff x="4419600" y="2583880"/>
            <a:chExt cx="406052" cy="997520"/>
          </a:xfrm>
        </p:grpSpPr>
        <p:sp>
          <p:nvSpPr>
            <p:cNvPr id="120" name="Oval 119"/>
            <p:cNvSpPr/>
            <p:nvPr/>
          </p:nvSpPr>
          <p:spPr>
            <a:xfrm>
              <a:off x="4419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/>
            <p:cNvCxnSpPr>
              <a:stCxn id="55" idx="4"/>
              <a:endCxn id="120" idx="0"/>
            </p:cNvCxnSpPr>
            <p:nvPr/>
          </p:nvCxnSpPr>
          <p:spPr>
            <a:xfrm rot="5400000">
              <a:off x="4238166" y="2841514"/>
              <a:ext cx="845120" cy="3298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Oval 120"/>
          <p:cNvSpPr/>
          <p:nvPr/>
        </p:nvSpPr>
        <p:spPr>
          <a:xfrm>
            <a:off x="4800600" y="3429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 rot="5400000">
            <a:off x="4519603" y="2848976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067823" y="243148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rot="5400000">
            <a:off x="4683895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>
            <a:off x="4797673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194"/>
          <p:cNvGrpSpPr/>
          <p:nvPr/>
        </p:nvGrpSpPr>
        <p:grpSpPr>
          <a:xfrm>
            <a:off x="5208762" y="2474616"/>
            <a:ext cx="658638" cy="1106784"/>
            <a:chOff x="5208762" y="2474616"/>
            <a:chExt cx="658638" cy="1106784"/>
          </a:xfrm>
        </p:grpSpPr>
        <p:sp>
          <p:nvSpPr>
            <p:cNvPr id="122" name="Oval 121"/>
            <p:cNvSpPr/>
            <p:nvPr/>
          </p:nvSpPr>
          <p:spPr>
            <a:xfrm>
              <a:off x="52578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5715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>
              <a:stCxn id="59" idx="4"/>
              <a:endCxn id="122" idx="0"/>
            </p:cNvCxnSpPr>
            <p:nvPr/>
          </p:nvCxnSpPr>
          <p:spPr>
            <a:xfrm rot="5400000">
              <a:off x="5083151" y="2834729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5400000">
              <a:off x="4957913" y="278355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rot="5400000">
              <a:off x="5203862" y="288376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rot="5400000">
              <a:off x="5197390" y="2821719"/>
              <a:ext cx="777974" cy="31613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5400000">
              <a:off x="5053583" y="2725465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1"/>
          <p:cNvGrpSpPr/>
          <p:nvPr/>
        </p:nvGrpSpPr>
        <p:grpSpPr>
          <a:xfrm>
            <a:off x="5562600" y="1536526"/>
            <a:ext cx="230188" cy="1047354"/>
            <a:chOff x="5562600" y="1600200"/>
            <a:chExt cx="230188" cy="1047354"/>
          </a:xfrm>
        </p:grpSpPr>
        <p:grpSp>
          <p:nvGrpSpPr>
            <p:cNvPr id="36" name="Group 57"/>
            <p:cNvGrpSpPr/>
            <p:nvPr/>
          </p:nvGrpSpPr>
          <p:grpSpPr>
            <a:xfrm>
              <a:off x="5601222" y="1676400"/>
              <a:ext cx="152400" cy="971154"/>
              <a:chOff x="4763022" y="1619646"/>
              <a:chExt cx="152400" cy="97115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endCxn id="59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Arrow Connector 60"/>
            <p:cNvCxnSpPr/>
            <p:nvPr/>
          </p:nvCxnSpPr>
          <p:spPr>
            <a:xfrm rot="5400000">
              <a:off x="51536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>
              <a:off x="53822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>
              <a:off x="5217294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5400000">
              <a:off x="5331072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95"/>
          <p:cNvGrpSpPr/>
          <p:nvPr/>
        </p:nvGrpSpPr>
        <p:grpSpPr>
          <a:xfrm>
            <a:off x="5765304" y="2482059"/>
            <a:ext cx="415095" cy="941562"/>
            <a:chOff x="5765304" y="2482059"/>
            <a:chExt cx="415095" cy="941562"/>
          </a:xfrm>
        </p:grpSpPr>
        <p:cxnSp>
          <p:nvCxnSpPr>
            <p:cNvPr id="158" name="Straight Arrow Connector 157"/>
            <p:cNvCxnSpPr/>
            <p:nvPr/>
          </p:nvCxnSpPr>
          <p:spPr>
            <a:xfrm rot="5400000">
              <a:off x="5529921" y="2867449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5400000">
              <a:off x="5476356" y="2771007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5624228" y="2811750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156"/>
          <p:cNvGrpSpPr/>
          <p:nvPr/>
        </p:nvGrpSpPr>
        <p:grpSpPr>
          <a:xfrm>
            <a:off x="6019800" y="1536526"/>
            <a:ext cx="152400" cy="1047354"/>
            <a:chOff x="6019800" y="1536526"/>
            <a:chExt cx="152400" cy="1047354"/>
          </a:xfrm>
        </p:grpSpPr>
        <p:grpSp>
          <p:nvGrpSpPr>
            <p:cNvPr id="40" name="Group 72"/>
            <p:cNvGrpSpPr/>
            <p:nvPr/>
          </p:nvGrpSpPr>
          <p:grpSpPr>
            <a:xfrm>
              <a:off x="6019800" y="1612726"/>
              <a:ext cx="152400" cy="971154"/>
              <a:chOff x="4763022" y="1619646"/>
              <a:chExt cx="152400" cy="971154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74"/>
              <p:cNvCxnSpPr>
                <a:endCxn id="74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75"/>
            <p:cNvCxnSpPr/>
            <p:nvPr/>
          </p:nvCxnSpPr>
          <p:spPr>
            <a:xfrm rot="5400000">
              <a:off x="5635872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>
              <a:off x="5749650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196"/>
          <p:cNvGrpSpPr/>
          <p:nvPr/>
        </p:nvGrpSpPr>
        <p:grpSpPr>
          <a:xfrm>
            <a:off x="6324600" y="2547400"/>
            <a:ext cx="231334" cy="1034000"/>
            <a:chOff x="6324600" y="2547400"/>
            <a:chExt cx="231334" cy="1034000"/>
          </a:xfrm>
        </p:grpSpPr>
        <p:sp>
          <p:nvSpPr>
            <p:cNvPr id="124" name="Oval 123"/>
            <p:cNvSpPr/>
            <p:nvPr/>
          </p:nvSpPr>
          <p:spPr>
            <a:xfrm>
              <a:off x="6324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 rot="5400000">
              <a:off x="5930348" y="2941652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85" idx="5"/>
              <a:endCxn id="124" idx="7"/>
            </p:cNvCxnSpPr>
            <p:nvPr/>
          </p:nvCxnSpPr>
          <p:spPr>
            <a:xfrm rot="5400000">
              <a:off x="6060430" y="2955814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197"/>
          <p:cNvGrpSpPr/>
          <p:nvPr/>
        </p:nvGrpSpPr>
        <p:grpSpPr>
          <a:xfrm>
            <a:off x="6705600" y="2584674"/>
            <a:ext cx="152400" cy="996726"/>
            <a:chOff x="6705600" y="2584674"/>
            <a:chExt cx="152400" cy="996726"/>
          </a:xfrm>
        </p:grpSpPr>
        <p:sp>
          <p:nvSpPr>
            <p:cNvPr id="125" name="Oval 124"/>
            <p:cNvSpPr/>
            <p:nvPr/>
          </p:nvSpPr>
          <p:spPr>
            <a:xfrm>
              <a:off x="6705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/>
            <p:cNvCxnSpPr>
              <a:stCxn id="80" idx="4"/>
              <a:endCxn id="125" idx="0"/>
            </p:cNvCxnSpPr>
            <p:nvPr/>
          </p:nvCxnSpPr>
          <p:spPr>
            <a:xfrm rot="5400000">
              <a:off x="6359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198"/>
          <p:cNvGrpSpPr/>
          <p:nvPr/>
        </p:nvGrpSpPr>
        <p:grpSpPr>
          <a:xfrm>
            <a:off x="7562018" y="2543344"/>
            <a:ext cx="286582" cy="1038056"/>
            <a:chOff x="7562018" y="2543344"/>
            <a:chExt cx="286582" cy="1038056"/>
          </a:xfrm>
        </p:grpSpPr>
        <p:sp>
          <p:nvSpPr>
            <p:cNvPr id="126" name="Oval 125"/>
            <p:cNvSpPr/>
            <p:nvPr/>
          </p:nvSpPr>
          <p:spPr>
            <a:xfrm>
              <a:off x="76962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 rot="16200000" flipH="1">
              <a:off x="7193340" y="2930240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rot="16200000" flipH="1">
              <a:off x="7317040" y="2912022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89"/>
          <p:cNvGrpSpPr/>
          <p:nvPr/>
        </p:nvGrpSpPr>
        <p:grpSpPr>
          <a:xfrm>
            <a:off x="7543800" y="1612726"/>
            <a:ext cx="152400" cy="971154"/>
            <a:chOff x="5727526" y="2762646"/>
            <a:chExt cx="152400" cy="971154"/>
          </a:xfrm>
        </p:grpSpPr>
        <p:sp>
          <p:nvSpPr>
            <p:cNvPr id="91" name="Oval 90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222"/>
          <p:cNvGrpSpPr/>
          <p:nvPr/>
        </p:nvGrpSpPr>
        <p:grpSpPr>
          <a:xfrm>
            <a:off x="7961202" y="2481800"/>
            <a:ext cx="344598" cy="1099600"/>
            <a:chOff x="7961202" y="2481800"/>
            <a:chExt cx="344598" cy="1099600"/>
          </a:xfrm>
        </p:grpSpPr>
        <p:sp>
          <p:nvSpPr>
            <p:cNvPr id="127" name="Oval 126"/>
            <p:cNvSpPr/>
            <p:nvPr/>
          </p:nvSpPr>
          <p:spPr>
            <a:xfrm>
              <a:off x="8153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/>
            <p:cNvCxnSpPr>
              <a:stCxn id="102" idx="4"/>
              <a:endCxn id="127" idx="0"/>
            </p:cNvCxnSpPr>
            <p:nvPr/>
          </p:nvCxnSpPr>
          <p:spPr>
            <a:xfrm rot="16200000" flipH="1">
              <a:off x="7717792" y="2917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 rot="16200000" flipH="1">
              <a:off x="7627890" y="2849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rot="16200000" flipH="1">
              <a:off x="7767990" y="281511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221"/>
          <p:cNvGrpSpPr/>
          <p:nvPr/>
        </p:nvGrpSpPr>
        <p:grpSpPr>
          <a:xfrm>
            <a:off x="7974904" y="1536526"/>
            <a:ext cx="152400" cy="1047354"/>
            <a:chOff x="7974904" y="1536526"/>
            <a:chExt cx="152400" cy="1047354"/>
          </a:xfrm>
        </p:grpSpPr>
        <p:grpSp>
          <p:nvGrpSpPr>
            <p:cNvPr id="47" name="Group 100"/>
            <p:cNvGrpSpPr/>
            <p:nvPr/>
          </p:nvGrpSpPr>
          <p:grpSpPr>
            <a:xfrm>
              <a:off x="7974904" y="1612726"/>
              <a:ext cx="152400" cy="971154"/>
              <a:chOff x="4763022" y="1619646"/>
              <a:chExt cx="152400" cy="971154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/>
              <p:cNvCxnSpPr>
                <a:endCxn id="102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Arrow Connector 103"/>
            <p:cNvCxnSpPr/>
            <p:nvPr/>
          </p:nvCxnSpPr>
          <p:spPr>
            <a:xfrm rot="5400000">
              <a:off x="7590976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rot="5400000">
              <a:off x="7704754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200"/>
          <p:cNvGrpSpPr/>
          <p:nvPr/>
        </p:nvGrpSpPr>
        <p:grpSpPr>
          <a:xfrm>
            <a:off x="8328118" y="2551500"/>
            <a:ext cx="206282" cy="1029900"/>
            <a:chOff x="8328118" y="2551500"/>
            <a:chExt cx="206282" cy="1029900"/>
          </a:xfrm>
        </p:grpSpPr>
        <p:sp>
          <p:nvSpPr>
            <p:cNvPr id="128" name="Oval 127"/>
            <p:cNvSpPr/>
            <p:nvPr/>
          </p:nvSpPr>
          <p:spPr>
            <a:xfrm>
              <a:off x="8382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Arrow Connector 184"/>
            <p:cNvCxnSpPr>
              <a:stCxn id="95" idx="3"/>
              <a:endCxn id="128" idx="1"/>
            </p:cNvCxnSpPr>
            <p:nvPr/>
          </p:nvCxnSpPr>
          <p:spPr>
            <a:xfrm rot="16200000" flipH="1">
              <a:off x="7921340" y="2968340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rot="16200000" flipH="1">
              <a:off x="8039122" y="2958278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93"/>
          <p:cNvGrpSpPr/>
          <p:nvPr/>
        </p:nvGrpSpPr>
        <p:grpSpPr>
          <a:xfrm>
            <a:off x="8305800" y="1612726"/>
            <a:ext cx="152400" cy="971154"/>
            <a:chOff x="5727526" y="2762646"/>
            <a:chExt cx="152400" cy="971154"/>
          </a:xfrm>
        </p:grpSpPr>
        <p:sp>
          <p:nvSpPr>
            <p:cNvPr id="95" name="Oval 9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199"/>
          <p:cNvGrpSpPr/>
          <p:nvPr/>
        </p:nvGrpSpPr>
        <p:grpSpPr>
          <a:xfrm>
            <a:off x="8610600" y="2584674"/>
            <a:ext cx="152400" cy="996726"/>
            <a:chOff x="8610600" y="2584674"/>
            <a:chExt cx="152400" cy="996726"/>
          </a:xfrm>
        </p:grpSpPr>
        <p:sp>
          <p:nvSpPr>
            <p:cNvPr id="129" name="Oval 128"/>
            <p:cNvSpPr/>
            <p:nvPr/>
          </p:nvSpPr>
          <p:spPr>
            <a:xfrm>
              <a:off x="8610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Arrow Connector 188"/>
            <p:cNvCxnSpPr>
              <a:stCxn id="83" idx="4"/>
              <a:endCxn id="129" idx="0"/>
            </p:cNvCxnSpPr>
            <p:nvPr/>
          </p:nvCxnSpPr>
          <p:spPr>
            <a:xfrm rot="5400000">
              <a:off x="8264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Oval 229"/>
          <p:cNvSpPr/>
          <p:nvPr/>
        </p:nvSpPr>
        <p:spPr>
          <a:xfrm>
            <a:off x="3962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120" idx="4"/>
            <a:endCxn id="204" idx="0"/>
          </p:cNvCxnSpPr>
          <p:nvPr/>
        </p:nvCxnSpPr>
        <p:spPr>
          <a:xfrm rot="5400000">
            <a:off x="40767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07" idx="0"/>
          </p:cNvCxnSpPr>
          <p:nvPr/>
        </p:nvCxnSpPr>
        <p:spPr>
          <a:xfrm rot="5400000">
            <a:off x="37338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121" idx="4"/>
            <a:endCxn id="205" idx="0"/>
          </p:cNvCxnSpPr>
          <p:nvPr/>
        </p:nvCxnSpPr>
        <p:spPr>
          <a:xfrm rot="5400000">
            <a:off x="4419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21" idx="4"/>
            <a:endCxn id="206" idx="0"/>
          </p:cNvCxnSpPr>
          <p:nvPr/>
        </p:nvCxnSpPr>
        <p:spPr>
          <a:xfrm rot="5400000">
            <a:off x="4533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22" idx="4"/>
            <a:endCxn id="208" idx="0"/>
          </p:cNvCxnSpPr>
          <p:nvPr/>
        </p:nvCxnSpPr>
        <p:spPr>
          <a:xfrm rot="5400000">
            <a:off x="49530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22" idx="4"/>
            <a:endCxn id="209" idx="0"/>
          </p:cNvCxnSpPr>
          <p:nvPr/>
        </p:nvCxnSpPr>
        <p:spPr>
          <a:xfrm rot="5400000">
            <a:off x="50292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stCxn id="122" idx="4"/>
            <a:endCxn id="210" idx="0"/>
          </p:cNvCxnSpPr>
          <p:nvPr/>
        </p:nvCxnSpPr>
        <p:spPr>
          <a:xfrm rot="16200000" flipH="1">
            <a:off x="5105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122" idx="4"/>
            <a:endCxn id="211" idx="0"/>
          </p:cNvCxnSpPr>
          <p:nvPr/>
        </p:nvCxnSpPr>
        <p:spPr>
          <a:xfrm rot="16200000" flipH="1">
            <a:off x="5181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 rot="5400000">
            <a:off x="4641733" y="2886165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22" idx="4"/>
            <a:endCxn id="212" idx="0"/>
          </p:cNvCxnSpPr>
          <p:nvPr/>
        </p:nvCxnSpPr>
        <p:spPr>
          <a:xfrm rot="5400000">
            <a:off x="48387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stCxn id="123" idx="4"/>
            <a:endCxn id="213" idx="0"/>
          </p:cNvCxnSpPr>
          <p:nvPr/>
        </p:nvCxnSpPr>
        <p:spPr>
          <a:xfrm rot="5400000">
            <a:off x="5486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123" idx="4"/>
            <a:endCxn id="214" idx="0"/>
          </p:cNvCxnSpPr>
          <p:nvPr/>
        </p:nvCxnSpPr>
        <p:spPr>
          <a:xfrm rot="16200000" flipH="1">
            <a:off x="55245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123" idx="4"/>
            <a:endCxn id="215" idx="0"/>
          </p:cNvCxnSpPr>
          <p:nvPr/>
        </p:nvCxnSpPr>
        <p:spPr>
          <a:xfrm rot="16200000" flipH="1">
            <a:off x="56769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24" idx="4"/>
            <a:endCxn id="216" idx="0"/>
          </p:cNvCxnSpPr>
          <p:nvPr/>
        </p:nvCxnSpPr>
        <p:spPr>
          <a:xfrm rot="5400000">
            <a:off x="6096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24" idx="4"/>
            <a:endCxn id="225" idx="0"/>
          </p:cNvCxnSpPr>
          <p:nvPr/>
        </p:nvCxnSpPr>
        <p:spPr>
          <a:xfrm rot="16200000" flipH="1">
            <a:off x="6134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endCxn id="217" idx="0"/>
          </p:cNvCxnSpPr>
          <p:nvPr/>
        </p:nvCxnSpPr>
        <p:spPr>
          <a:xfrm rot="5400000">
            <a:off x="6477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26" idx="4"/>
            <a:endCxn id="218" idx="7"/>
          </p:cNvCxnSpPr>
          <p:nvPr/>
        </p:nvCxnSpPr>
        <p:spPr>
          <a:xfrm rot="5400000">
            <a:off x="7140482" y="3581400"/>
            <a:ext cx="631918" cy="6319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>
            <a:stCxn id="126" idx="4"/>
            <a:endCxn id="219" idx="0"/>
          </p:cNvCxnSpPr>
          <p:nvPr/>
        </p:nvCxnSpPr>
        <p:spPr>
          <a:xfrm rot="5400000">
            <a:off x="7391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27" idx="4"/>
            <a:endCxn id="220" idx="7"/>
          </p:cNvCxnSpPr>
          <p:nvPr/>
        </p:nvCxnSpPr>
        <p:spPr>
          <a:xfrm rot="5400000">
            <a:off x="7711982" y="3695700"/>
            <a:ext cx="631918" cy="4033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27" idx="4"/>
            <a:endCxn id="221" idx="0"/>
          </p:cNvCxnSpPr>
          <p:nvPr/>
        </p:nvCxnSpPr>
        <p:spPr>
          <a:xfrm rot="5400000">
            <a:off x="78486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27" idx="4"/>
            <a:endCxn id="226" idx="0"/>
          </p:cNvCxnSpPr>
          <p:nvPr/>
        </p:nvCxnSpPr>
        <p:spPr>
          <a:xfrm rot="16200000" flipH="1">
            <a:off x="7962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4"/>
            <a:endCxn id="224" idx="0"/>
          </p:cNvCxnSpPr>
          <p:nvPr/>
        </p:nvCxnSpPr>
        <p:spPr>
          <a:xfrm rot="5400000">
            <a:off x="80391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128" idx="4"/>
            <a:endCxn id="227" idx="0"/>
          </p:cNvCxnSpPr>
          <p:nvPr/>
        </p:nvCxnSpPr>
        <p:spPr>
          <a:xfrm rot="5400000">
            <a:off x="8153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129" idx="4"/>
            <a:endCxn id="228" idx="0"/>
          </p:cNvCxnSpPr>
          <p:nvPr/>
        </p:nvCxnSpPr>
        <p:spPr>
          <a:xfrm rot="16200000" flipH="1">
            <a:off x="8420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257800" y="1143000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375"/>
          <p:cNvGrpSpPr/>
          <p:nvPr/>
        </p:nvGrpSpPr>
        <p:grpSpPr>
          <a:xfrm>
            <a:off x="4267200" y="1257300"/>
            <a:ext cx="4572000" cy="609600"/>
            <a:chOff x="4267200" y="1257300"/>
            <a:chExt cx="4572000" cy="609600"/>
          </a:xfrm>
        </p:grpSpPr>
        <p:sp>
          <p:nvSpPr>
            <p:cNvPr id="17" name="Oval 16"/>
            <p:cNvSpPr/>
            <p:nvPr/>
          </p:nvSpPr>
          <p:spPr>
            <a:xfrm>
              <a:off x="49530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056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95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67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4008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34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29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791200" y="125730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3152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6106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7244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467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772400" y="1295400"/>
              <a:ext cx="6096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7" name="Straight Arrow Connector 316"/>
          <p:cNvCxnSpPr/>
          <p:nvPr/>
        </p:nvCxnSpPr>
        <p:spPr>
          <a:xfrm rot="5400000">
            <a:off x="3238500" y="5067300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/>
          <p:nvPr/>
        </p:nvCxnSpPr>
        <p:spPr>
          <a:xfrm rot="5400000">
            <a:off x="346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rot="5400000">
            <a:off x="3772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 rot="5400000">
            <a:off x="3999706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rot="5400000">
            <a:off x="415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/>
          <p:nvPr/>
        </p:nvCxnSpPr>
        <p:spPr>
          <a:xfrm rot="5400000">
            <a:off x="4382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rot="5400000">
            <a:off x="4534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/>
          <p:nvPr/>
        </p:nvCxnSpPr>
        <p:spPr>
          <a:xfrm rot="5400000">
            <a:off x="4687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rot="5400000">
            <a:off x="4839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rot="5400000">
            <a:off x="4991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/>
          <p:nvPr/>
        </p:nvCxnSpPr>
        <p:spPr>
          <a:xfrm rot="5400000">
            <a:off x="5068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/>
          <p:nvPr/>
        </p:nvCxnSpPr>
        <p:spPr>
          <a:xfrm rot="5400000">
            <a:off x="5372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/>
          <p:nvPr/>
        </p:nvCxnSpPr>
        <p:spPr>
          <a:xfrm rot="5400000">
            <a:off x="5601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/>
          <p:cNvCxnSpPr/>
          <p:nvPr/>
        </p:nvCxnSpPr>
        <p:spPr>
          <a:xfrm rot="5400000">
            <a:off x="5677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/>
          <p:nvPr/>
        </p:nvCxnSpPr>
        <p:spPr>
          <a:xfrm rot="5400000">
            <a:off x="5982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/>
          <p:nvPr/>
        </p:nvCxnSpPr>
        <p:spPr>
          <a:xfrm rot="5400000">
            <a:off x="6287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 rot="5400000">
            <a:off x="6820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/>
          <p:nvPr/>
        </p:nvCxnSpPr>
        <p:spPr>
          <a:xfrm rot="5400000">
            <a:off x="6973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/>
          <p:nvPr/>
        </p:nvCxnSpPr>
        <p:spPr>
          <a:xfrm rot="5400000">
            <a:off x="727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/>
          <p:nvPr/>
        </p:nvCxnSpPr>
        <p:spPr>
          <a:xfrm rot="5400000">
            <a:off x="7430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 rot="5400000">
            <a:off x="7506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/>
          <p:nvPr/>
        </p:nvCxnSpPr>
        <p:spPr>
          <a:xfrm rot="5400000">
            <a:off x="7658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20"/>
          <p:cNvGrpSpPr/>
          <p:nvPr/>
        </p:nvGrpSpPr>
        <p:grpSpPr>
          <a:xfrm>
            <a:off x="3657600" y="4572000"/>
            <a:ext cx="5486400" cy="909180"/>
            <a:chOff x="3657600" y="4648200"/>
            <a:chExt cx="5486400" cy="9091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7" name="Freeform 6"/>
            <p:cNvSpPr/>
            <p:nvPr/>
          </p:nvSpPr>
          <p:spPr>
            <a:xfrm>
              <a:off x="4572000" y="4648200"/>
              <a:ext cx="3048000" cy="909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6858000" y="4953000"/>
              <a:ext cx="2286000" cy="604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3657600" y="5334000"/>
              <a:ext cx="1752600" cy="223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4038600" y="5029200"/>
              <a:ext cx="2666999" cy="528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5" name="Straight Connector 344"/>
          <p:cNvCxnSpPr/>
          <p:nvPr/>
        </p:nvCxnSpPr>
        <p:spPr>
          <a:xfrm>
            <a:off x="3733800" y="5486400"/>
            <a:ext cx="5257800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Oval 349"/>
          <p:cNvSpPr/>
          <p:nvPr/>
        </p:nvSpPr>
        <p:spPr>
          <a:xfrm>
            <a:off x="41910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/>
          <p:cNvSpPr/>
          <p:nvPr/>
        </p:nvSpPr>
        <p:spPr>
          <a:xfrm>
            <a:off x="67056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7010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/>
          <p:cNvSpPr/>
          <p:nvPr/>
        </p:nvSpPr>
        <p:spPr>
          <a:xfrm>
            <a:off x="86868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44958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/>
          <p:cNvSpPr/>
          <p:nvPr/>
        </p:nvSpPr>
        <p:spPr>
          <a:xfrm>
            <a:off x="4724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/>
          <p:cNvSpPr/>
          <p:nvPr/>
        </p:nvSpPr>
        <p:spPr>
          <a:xfrm>
            <a:off x="4844996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8229600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8153400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7511996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4992755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6300747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6211955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5149796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5310147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7588196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5518204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7812155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/>
          <p:cNvSpPr/>
          <p:nvPr/>
        </p:nvSpPr>
        <p:spPr>
          <a:xfrm>
            <a:off x="5614947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5791200" y="590497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3" name="Straight Arrow Connector 342"/>
          <p:cNvCxnSpPr/>
          <p:nvPr/>
        </p:nvCxnSpPr>
        <p:spPr>
          <a:xfrm rot="5400000">
            <a:off x="796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19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495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724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3962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5105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5257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5410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5562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487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715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5791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6096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6324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705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7010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543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696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800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8153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400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29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382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68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5" name="Straight Connector 234"/>
          <p:cNvCxnSpPr/>
          <p:nvPr/>
        </p:nvCxnSpPr>
        <p:spPr>
          <a:xfrm>
            <a:off x="3657600" y="2971800"/>
            <a:ext cx="5334000" cy="798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/>
              <p:cNvSpPr txBox="1"/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8" name="TextBox 2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/>
              <p:cNvSpPr txBox="1"/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9" name="TextBox 2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92512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val 371"/>
          <p:cNvSpPr/>
          <p:nvPr/>
        </p:nvSpPr>
        <p:spPr>
          <a:xfrm>
            <a:off x="8402543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SIR particle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219200"/>
            <a:ext cx="2968752" cy="9144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</a:rPr>
              <a:t>Begin</a:t>
            </a:r>
            <a:r>
              <a:rPr lang="en-US" sz="2000" dirty="0" smtClean="0">
                <a:solidFill>
                  <a:schemeClr val="tx2"/>
                </a:solidFill>
              </a:rPr>
              <a:t> with weighted samples from </a:t>
            </a: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t-1</a:t>
            </a:r>
          </a:p>
        </p:txBody>
      </p:sp>
      <p:grpSp>
        <p:nvGrpSpPr>
          <p:cNvPr id="3" name="Group 109"/>
          <p:cNvGrpSpPr/>
          <p:nvPr/>
        </p:nvGrpSpPr>
        <p:grpSpPr>
          <a:xfrm>
            <a:off x="4267200" y="1612726"/>
            <a:ext cx="152400" cy="971154"/>
            <a:chOff x="4267200" y="1639093"/>
            <a:chExt cx="152400" cy="971154"/>
          </a:xfrm>
        </p:grpSpPr>
        <p:sp>
          <p:nvSpPr>
            <p:cNvPr id="38" name="Oval 37"/>
            <p:cNvSpPr/>
            <p:nvPr/>
          </p:nvSpPr>
          <p:spPr>
            <a:xfrm>
              <a:off x="4267200" y="245784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endCxn id="38" idx="0"/>
            </p:cNvCxnSpPr>
            <p:nvPr/>
          </p:nvCxnSpPr>
          <p:spPr>
            <a:xfrm rot="5400000">
              <a:off x="3933627" y="2048073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6"/>
          <p:cNvGrpSpPr/>
          <p:nvPr/>
        </p:nvGrpSpPr>
        <p:grpSpPr>
          <a:xfrm>
            <a:off x="4749452" y="1612726"/>
            <a:ext cx="152400" cy="971154"/>
            <a:chOff x="4763022" y="1619646"/>
            <a:chExt cx="152400" cy="971154"/>
          </a:xfrm>
        </p:grpSpPr>
        <p:sp>
          <p:nvSpPr>
            <p:cNvPr id="55" name="Oval 54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5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78"/>
          <p:cNvGrpSpPr/>
          <p:nvPr/>
        </p:nvGrpSpPr>
        <p:grpSpPr>
          <a:xfrm>
            <a:off x="6705600" y="1612726"/>
            <a:ext cx="152400" cy="971154"/>
            <a:chOff x="4763022" y="1619646"/>
            <a:chExt cx="152400" cy="971154"/>
          </a:xfrm>
        </p:grpSpPr>
        <p:sp>
          <p:nvSpPr>
            <p:cNvPr id="80" name="Oval 79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endCxn id="80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81"/>
          <p:cNvGrpSpPr/>
          <p:nvPr/>
        </p:nvGrpSpPr>
        <p:grpSpPr>
          <a:xfrm>
            <a:off x="8610600" y="1612726"/>
            <a:ext cx="152400" cy="971154"/>
            <a:chOff x="4763022" y="1619646"/>
            <a:chExt cx="152400" cy="971154"/>
          </a:xfrm>
        </p:grpSpPr>
        <p:sp>
          <p:nvSpPr>
            <p:cNvPr id="83" name="Oval 82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>
              <a:endCxn id="83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87"/>
          <p:cNvGrpSpPr/>
          <p:nvPr/>
        </p:nvGrpSpPr>
        <p:grpSpPr>
          <a:xfrm>
            <a:off x="6425852" y="1612726"/>
            <a:ext cx="152400" cy="971154"/>
            <a:chOff x="5727526" y="2762646"/>
            <a:chExt cx="152400" cy="971154"/>
          </a:xfrm>
        </p:grpSpPr>
        <p:sp>
          <p:nvSpPr>
            <p:cNvPr id="85" name="Oval 8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191"/>
          <p:cNvGrpSpPr/>
          <p:nvPr/>
        </p:nvGrpSpPr>
        <p:grpSpPr>
          <a:xfrm>
            <a:off x="3962400" y="2583880"/>
            <a:ext cx="381000" cy="997520"/>
            <a:chOff x="3962400" y="2583880"/>
            <a:chExt cx="381000" cy="997520"/>
          </a:xfrm>
        </p:grpSpPr>
        <p:sp>
          <p:nvSpPr>
            <p:cNvPr id="119" name="Oval 118"/>
            <p:cNvSpPr/>
            <p:nvPr/>
          </p:nvSpPr>
          <p:spPr>
            <a:xfrm>
              <a:off x="3962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/>
            <p:cNvCxnSpPr>
              <a:stCxn id="38" idx="4"/>
              <a:endCxn id="119" idx="0"/>
            </p:cNvCxnSpPr>
            <p:nvPr/>
          </p:nvCxnSpPr>
          <p:spPr>
            <a:xfrm rot="5400000">
              <a:off x="3768440" y="2854040"/>
              <a:ext cx="845120" cy="3048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92"/>
          <p:cNvGrpSpPr/>
          <p:nvPr/>
        </p:nvGrpSpPr>
        <p:grpSpPr>
          <a:xfrm>
            <a:off x="4419600" y="2583880"/>
            <a:ext cx="406052" cy="997520"/>
            <a:chOff x="4419600" y="2583880"/>
            <a:chExt cx="406052" cy="997520"/>
          </a:xfrm>
        </p:grpSpPr>
        <p:sp>
          <p:nvSpPr>
            <p:cNvPr id="120" name="Oval 119"/>
            <p:cNvSpPr/>
            <p:nvPr/>
          </p:nvSpPr>
          <p:spPr>
            <a:xfrm>
              <a:off x="4419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/>
            <p:cNvCxnSpPr>
              <a:stCxn id="55" idx="4"/>
              <a:endCxn id="120" idx="0"/>
            </p:cNvCxnSpPr>
            <p:nvPr/>
          </p:nvCxnSpPr>
          <p:spPr>
            <a:xfrm rot="5400000">
              <a:off x="4238166" y="2841514"/>
              <a:ext cx="845120" cy="3298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Oval 120"/>
          <p:cNvSpPr/>
          <p:nvPr/>
        </p:nvSpPr>
        <p:spPr>
          <a:xfrm>
            <a:off x="4800600" y="3429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 rot="5400000">
            <a:off x="4519603" y="2848976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067823" y="243148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rot="5400000">
            <a:off x="4683895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>
            <a:off x="4797673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194"/>
          <p:cNvGrpSpPr/>
          <p:nvPr/>
        </p:nvGrpSpPr>
        <p:grpSpPr>
          <a:xfrm>
            <a:off x="5208762" y="2474616"/>
            <a:ext cx="658638" cy="1106784"/>
            <a:chOff x="5208762" y="2474616"/>
            <a:chExt cx="658638" cy="1106784"/>
          </a:xfrm>
        </p:grpSpPr>
        <p:sp>
          <p:nvSpPr>
            <p:cNvPr id="122" name="Oval 121"/>
            <p:cNvSpPr/>
            <p:nvPr/>
          </p:nvSpPr>
          <p:spPr>
            <a:xfrm>
              <a:off x="52578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5715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>
              <a:stCxn id="59" idx="4"/>
              <a:endCxn id="122" idx="0"/>
            </p:cNvCxnSpPr>
            <p:nvPr/>
          </p:nvCxnSpPr>
          <p:spPr>
            <a:xfrm rot="5400000">
              <a:off x="5083151" y="2834729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5400000">
              <a:off x="4957913" y="278355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rot="5400000">
              <a:off x="5203862" y="288376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rot="5400000">
              <a:off x="5197390" y="2821719"/>
              <a:ext cx="777974" cy="31613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5400000">
              <a:off x="5053583" y="2725465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1"/>
          <p:cNvGrpSpPr/>
          <p:nvPr/>
        </p:nvGrpSpPr>
        <p:grpSpPr>
          <a:xfrm>
            <a:off x="5562600" y="1536526"/>
            <a:ext cx="230188" cy="1047354"/>
            <a:chOff x="5562600" y="1600200"/>
            <a:chExt cx="230188" cy="1047354"/>
          </a:xfrm>
        </p:grpSpPr>
        <p:grpSp>
          <p:nvGrpSpPr>
            <p:cNvPr id="36" name="Group 57"/>
            <p:cNvGrpSpPr/>
            <p:nvPr/>
          </p:nvGrpSpPr>
          <p:grpSpPr>
            <a:xfrm>
              <a:off x="5601222" y="1676400"/>
              <a:ext cx="152400" cy="971154"/>
              <a:chOff x="4763022" y="1619646"/>
              <a:chExt cx="152400" cy="97115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endCxn id="59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Arrow Connector 60"/>
            <p:cNvCxnSpPr/>
            <p:nvPr/>
          </p:nvCxnSpPr>
          <p:spPr>
            <a:xfrm rot="5400000">
              <a:off x="51536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>
              <a:off x="53822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>
              <a:off x="5217294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5400000">
              <a:off x="5331072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95"/>
          <p:cNvGrpSpPr/>
          <p:nvPr/>
        </p:nvGrpSpPr>
        <p:grpSpPr>
          <a:xfrm>
            <a:off x="5765304" y="2482059"/>
            <a:ext cx="415095" cy="941562"/>
            <a:chOff x="5765304" y="2482059"/>
            <a:chExt cx="415095" cy="941562"/>
          </a:xfrm>
        </p:grpSpPr>
        <p:cxnSp>
          <p:nvCxnSpPr>
            <p:cNvPr id="158" name="Straight Arrow Connector 157"/>
            <p:cNvCxnSpPr/>
            <p:nvPr/>
          </p:nvCxnSpPr>
          <p:spPr>
            <a:xfrm rot="5400000">
              <a:off x="5529921" y="2867449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5400000">
              <a:off x="5476356" y="2771007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5624228" y="2811750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156"/>
          <p:cNvGrpSpPr/>
          <p:nvPr/>
        </p:nvGrpSpPr>
        <p:grpSpPr>
          <a:xfrm>
            <a:off x="6019800" y="1536526"/>
            <a:ext cx="152400" cy="1047354"/>
            <a:chOff x="6019800" y="1536526"/>
            <a:chExt cx="152400" cy="1047354"/>
          </a:xfrm>
        </p:grpSpPr>
        <p:grpSp>
          <p:nvGrpSpPr>
            <p:cNvPr id="40" name="Group 72"/>
            <p:cNvGrpSpPr/>
            <p:nvPr/>
          </p:nvGrpSpPr>
          <p:grpSpPr>
            <a:xfrm>
              <a:off x="6019800" y="1612726"/>
              <a:ext cx="152400" cy="971154"/>
              <a:chOff x="4763022" y="1619646"/>
              <a:chExt cx="152400" cy="971154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74"/>
              <p:cNvCxnSpPr>
                <a:endCxn id="74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75"/>
            <p:cNvCxnSpPr/>
            <p:nvPr/>
          </p:nvCxnSpPr>
          <p:spPr>
            <a:xfrm rot="5400000">
              <a:off x="5635872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>
              <a:off x="5749650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196"/>
          <p:cNvGrpSpPr/>
          <p:nvPr/>
        </p:nvGrpSpPr>
        <p:grpSpPr>
          <a:xfrm>
            <a:off x="6324600" y="2547400"/>
            <a:ext cx="231334" cy="1034000"/>
            <a:chOff x="6324600" y="2547400"/>
            <a:chExt cx="231334" cy="1034000"/>
          </a:xfrm>
        </p:grpSpPr>
        <p:sp>
          <p:nvSpPr>
            <p:cNvPr id="124" name="Oval 123"/>
            <p:cNvSpPr/>
            <p:nvPr/>
          </p:nvSpPr>
          <p:spPr>
            <a:xfrm>
              <a:off x="6324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 rot="5400000">
              <a:off x="5930348" y="2941652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85" idx="5"/>
              <a:endCxn id="124" idx="7"/>
            </p:cNvCxnSpPr>
            <p:nvPr/>
          </p:nvCxnSpPr>
          <p:spPr>
            <a:xfrm rot="5400000">
              <a:off x="6060430" y="2955814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197"/>
          <p:cNvGrpSpPr/>
          <p:nvPr/>
        </p:nvGrpSpPr>
        <p:grpSpPr>
          <a:xfrm>
            <a:off x="6705600" y="2584674"/>
            <a:ext cx="152400" cy="996726"/>
            <a:chOff x="6705600" y="2584674"/>
            <a:chExt cx="152400" cy="996726"/>
          </a:xfrm>
        </p:grpSpPr>
        <p:sp>
          <p:nvSpPr>
            <p:cNvPr id="125" name="Oval 124"/>
            <p:cNvSpPr/>
            <p:nvPr/>
          </p:nvSpPr>
          <p:spPr>
            <a:xfrm>
              <a:off x="6705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/>
            <p:cNvCxnSpPr>
              <a:stCxn id="80" idx="4"/>
              <a:endCxn id="125" idx="0"/>
            </p:cNvCxnSpPr>
            <p:nvPr/>
          </p:nvCxnSpPr>
          <p:spPr>
            <a:xfrm rot="5400000">
              <a:off x="6359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198"/>
          <p:cNvGrpSpPr/>
          <p:nvPr/>
        </p:nvGrpSpPr>
        <p:grpSpPr>
          <a:xfrm>
            <a:off x="7562018" y="2543344"/>
            <a:ext cx="286582" cy="1038056"/>
            <a:chOff x="7562018" y="2543344"/>
            <a:chExt cx="286582" cy="1038056"/>
          </a:xfrm>
        </p:grpSpPr>
        <p:sp>
          <p:nvSpPr>
            <p:cNvPr id="126" name="Oval 125"/>
            <p:cNvSpPr/>
            <p:nvPr/>
          </p:nvSpPr>
          <p:spPr>
            <a:xfrm>
              <a:off x="76962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 rot="16200000" flipH="1">
              <a:off x="7193340" y="2930240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rot="16200000" flipH="1">
              <a:off x="7317040" y="2912022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89"/>
          <p:cNvGrpSpPr/>
          <p:nvPr/>
        </p:nvGrpSpPr>
        <p:grpSpPr>
          <a:xfrm>
            <a:off x="7543800" y="1612726"/>
            <a:ext cx="152400" cy="971154"/>
            <a:chOff x="5727526" y="2762646"/>
            <a:chExt cx="152400" cy="971154"/>
          </a:xfrm>
        </p:grpSpPr>
        <p:sp>
          <p:nvSpPr>
            <p:cNvPr id="91" name="Oval 90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222"/>
          <p:cNvGrpSpPr/>
          <p:nvPr/>
        </p:nvGrpSpPr>
        <p:grpSpPr>
          <a:xfrm>
            <a:off x="7961202" y="2481800"/>
            <a:ext cx="344598" cy="1099600"/>
            <a:chOff x="7961202" y="2481800"/>
            <a:chExt cx="344598" cy="1099600"/>
          </a:xfrm>
        </p:grpSpPr>
        <p:sp>
          <p:nvSpPr>
            <p:cNvPr id="127" name="Oval 126"/>
            <p:cNvSpPr/>
            <p:nvPr/>
          </p:nvSpPr>
          <p:spPr>
            <a:xfrm>
              <a:off x="8153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/>
            <p:cNvCxnSpPr>
              <a:stCxn id="102" idx="4"/>
              <a:endCxn id="127" idx="0"/>
            </p:cNvCxnSpPr>
            <p:nvPr/>
          </p:nvCxnSpPr>
          <p:spPr>
            <a:xfrm rot="16200000" flipH="1">
              <a:off x="7717792" y="2917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 rot="16200000" flipH="1">
              <a:off x="7627890" y="2849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rot="16200000" flipH="1">
              <a:off x="7767990" y="281511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221"/>
          <p:cNvGrpSpPr/>
          <p:nvPr/>
        </p:nvGrpSpPr>
        <p:grpSpPr>
          <a:xfrm>
            <a:off x="7974904" y="1536526"/>
            <a:ext cx="152400" cy="1047354"/>
            <a:chOff x="7974904" y="1536526"/>
            <a:chExt cx="152400" cy="1047354"/>
          </a:xfrm>
        </p:grpSpPr>
        <p:grpSp>
          <p:nvGrpSpPr>
            <p:cNvPr id="47" name="Group 100"/>
            <p:cNvGrpSpPr/>
            <p:nvPr/>
          </p:nvGrpSpPr>
          <p:grpSpPr>
            <a:xfrm>
              <a:off x="7974904" y="1612726"/>
              <a:ext cx="152400" cy="971154"/>
              <a:chOff x="4763022" y="1619646"/>
              <a:chExt cx="152400" cy="971154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/>
              <p:cNvCxnSpPr>
                <a:endCxn id="102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Arrow Connector 103"/>
            <p:cNvCxnSpPr/>
            <p:nvPr/>
          </p:nvCxnSpPr>
          <p:spPr>
            <a:xfrm rot="5400000">
              <a:off x="7590976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rot="5400000">
              <a:off x="7704754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200"/>
          <p:cNvGrpSpPr/>
          <p:nvPr/>
        </p:nvGrpSpPr>
        <p:grpSpPr>
          <a:xfrm>
            <a:off x="8328118" y="2551500"/>
            <a:ext cx="206282" cy="1029900"/>
            <a:chOff x="8328118" y="2551500"/>
            <a:chExt cx="206282" cy="1029900"/>
          </a:xfrm>
        </p:grpSpPr>
        <p:sp>
          <p:nvSpPr>
            <p:cNvPr id="128" name="Oval 127"/>
            <p:cNvSpPr/>
            <p:nvPr/>
          </p:nvSpPr>
          <p:spPr>
            <a:xfrm>
              <a:off x="8382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Arrow Connector 184"/>
            <p:cNvCxnSpPr>
              <a:stCxn id="95" idx="3"/>
              <a:endCxn id="128" idx="1"/>
            </p:cNvCxnSpPr>
            <p:nvPr/>
          </p:nvCxnSpPr>
          <p:spPr>
            <a:xfrm rot="16200000" flipH="1">
              <a:off x="7921340" y="2968340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rot="16200000" flipH="1">
              <a:off x="8039122" y="2958278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93"/>
          <p:cNvGrpSpPr/>
          <p:nvPr/>
        </p:nvGrpSpPr>
        <p:grpSpPr>
          <a:xfrm>
            <a:off x="8305800" y="1612726"/>
            <a:ext cx="152400" cy="971154"/>
            <a:chOff x="5727526" y="2762646"/>
            <a:chExt cx="152400" cy="971154"/>
          </a:xfrm>
        </p:grpSpPr>
        <p:sp>
          <p:nvSpPr>
            <p:cNvPr id="95" name="Oval 9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199"/>
          <p:cNvGrpSpPr/>
          <p:nvPr/>
        </p:nvGrpSpPr>
        <p:grpSpPr>
          <a:xfrm>
            <a:off x="8610600" y="2584674"/>
            <a:ext cx="152400" cy="996726"/>
            <a:chOff x="8610600" y="2584674"/>
            <a:chExt cx="152400" cy="996726"/>
          </a:xfrm>
        </p:grpSpPr>
        <p:sp>
          <p:nvSpPr>
            <p:cNvPr id="129" name="Oval 128"/>
            <p:cNvSpPr/>
            <p:nvPr/>
          </p:nvSpPr>
          <p:spPr>
            <a:xfrm>
              <a:off x="8610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Arrow Connector 188"/>
            <p:cNvCxnSpPr>
              <a:stCxn id="83" idx="4"/>
              <a:endCxn id="129" idx="0"/>
            </p:cNvCxnSpPr>
            <p:nvPr/>
          </p:nvCxnSpPr>
          <p:spPr>
            <a:xfrm rot="5400000">
              <a:off x="8264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Oval 229"/>
          <p:cNvSpPr/>
          <p:nvPr/>
        </p:nvSpPr>
        <p:spPr>
          <a:xfrm>
            <a:off x="3962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120" idx="4"/>
            <a:endCxn id="204" idx="0"/>
          </p:cNvCxnSpPr>
          <p:nvPr/>
        </p:nvCxnSpPr>
        <p:spPr>
          <a:xfrm rot="5400000">
            <a:off x="40767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07" idx="0"/>
          </p:cNvCxnSpPr>
          <p:nvPr/>
        </p:nvCxnSpPr>
        <p:spPr>
          <a:xfrm rot="5400000">
            <a:off x="37338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121" idx="4"/>
            <a:endCxn id="205" idx="0"/>
          </p:cNvCxnSpPr>
          <p:nvPr/>
        </p:nvCxnSpPr>
        <p:spPr>
          <a:xfrm rot="5400000">
            <a:off x="4419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21" idx="4"/>
            <a:endCxn id="206" idx="0"/>
          </p:cNvCxnSpPr>
          <p:nvPr/>
        </p:nvCxnSpPr>
        <p:spPr>
          <a:xfrm rot="5400000">
            <a:off x="4533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22" idx="4"/>
            <a:endCxn id="208" idx="0"/>
          </p:cNvCxnSpPr>
          <p:nvPr/>
        </p:nvCxnSpPr>
        <p:spPr>
          <a:xfrm rot="5400000">
            <a:off x="49530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22" idx="4"/>
            <a:endCxn id="209" idx="0"/>
          </p:cNvCxnSpPr>
          <p:nvPr/>
        </p:nvCxnSpPr>
        <p:spPr>
          <a:xfrm rot="5400000">
            <a:off x="50292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stCxn id="122" idx="4"/>
            <a:endCxn id="210" idx="0"/>
          </p:cNvCxnSpPr>
          <p:nvPr/>
        </p:nvCxnSpPr>
        <p:spPr>
          <a:xfrm rot="16200000" flipH="1">
            <a:off x="5105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122" idx="4"/>
            <a:endCxn id="211" idx="0"/>
          </p:cNvCxnSpPr>
          <p:nvPr/>
        </p:nvCxnSpPr>
        <p:spPr>
          <a:xfrm rot="16200000" flipH="1">
            <a:off x="5181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 rot="5400000">
            <a:off x="4641733" y="2886165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22" idx="4"/>
            <a:endCxn id="212" idx="0"/>
          </p:cNvCxnSpPr>
          <p:nvPr/>
        </p:nvCxnSpPr>
        <p:spPr>
          <a:xfrm rot="5400000">
            <a:off x="48387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stCxn id="123" idx="4"/>
            <a:endCxn id="213" idx="0"/>
          </p:cNvCxnSpPr>
          <p:nvPr/>
        </p:nvCxnSpPr>
        <p:spPr>
          <a:xfrm rot="5400000">
            <a:off x="5486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123" idx="4"/>
            <a:endCxn id="214" idx="0"/>
          </p:cNvCxnSpPr>
          <p:nvPr/>
        </p:nvCxnSpPr>
        <p:spPr>
          <a:xfrm rot="16200000" flipH="1">
            <a:off x="55245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123" idx="4"/>
            <a:endCxn id="215" idx="0"/>
          </p:cNvCxnSpPr>
          <p:nvPr/>
        </p:nvCxnSpPr>
        <p:spPr>
          <a:xfrm rot="16200000" flipH="1">
            <a:off x="56769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24" idx="4"/>
            <a:endCxn id="216" idx="0"/>
          </p:cNvCxnSpPr>
          <p:nvPr/>
        </p:nvCxnSpPr>
        <p:spPr>
          <a:xfrm rot="5400000">
            <a:off x="6096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24" idx="4"/>
            <a:endCxn id="225" idx="0"/>
          </p:cNvCxnSpPr>
          <p:nvPr/>
        </p:nvCxnSpPr>
        <p:spPr>
          <a:xfrm rot="16200000" flipH="1">
            <a:off x="6134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endCxn id="217" idx="0"/>
          </p:cNvCxnSpPr>
          <p:nvPr/>
        </p:nvCxnSpPr>
        <p:spPr>
          <a:xfrm rot="5400000">
            <a:off x="6477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26" idx="4"/>
            <a:endCxn id="218" idx="7"/>
          </p:cNvCxnSpPr>
          <p:nvPr/>
        </p:nvCxnSpPr>
        <p:spPr>
          <a:xfrm rot="5400000">
            <a:off x="7140482" y="3581400"/>
            <a:ext cx="631918" cy="6319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>
            <a:stCxn id="126" idx="4"/>
            <a:endCxn id="219" idx="0"/>
          </p:cNvCxnSpPr>
          <p:nvPr/>
        </p:nvCxnSpPr>
        <p:spPr>
          <a:xfrm rot="5400000">
            <a:off x="7391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27" idx="4"/>
            <a:endCxn id="220" idx="7"/>
          </p:cNvCxnSpPr>
          <p:nvPr/>
        </p:nvCxnSpPr>
        <p:spPr>
          <a:xfrm rot="5400000">
            <a:off x="7711982" y="3695700"/>
            <a:ext cx="631918" cy="4033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27" idx="4"/>
            <a:endCxn id="221" idx="0"/>
          </p:cNvCxnSpPr>
          <p:nvPr/>
        </p:nvCxnSpPr>
        <p:spPr>
          <a:xfrm rot="5400000">
            <a:off x="78486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27" idx="4"/>
            <a:endCxn id="226" idx="0"/>
          </p:cNvCxnSpPr>
          <p:nvPr/>
        </p:nvCxnSpPr>
        <p:spPr>
          <a:xfrm rot="16200000" flipH="1">
            <a:off x="7962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4"/>
            <a:endCxn id="224" idx="0"/>
          </p:cNvCxnSpPr>
          <p:nvPr/>
        </p:nvCxnSpPr>
        <p:spPr>
          <a:xfrm rot="5400000">
            <a:off x="80391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128" idx="4"/>
            <a:endCxn id="227" idx="0"/>
          </p:cNvCxnSpPr>
          <p:nvPr/>
        </p:nvCxnSpPr>
        <p:spPr>
          <a:xfrm rot="5400000">
            <a:off x="8153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129" idx="4"/>
            <a:endCxn id="228" idx="0"/>
          </p:cNvCxnSpPr>
          <p:nvPr/>
        </p:nvCxnSpPr>
        <p:spPr>
          <a:xfrm rot="16200000" flipH="1">
            <a:off x="8420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/>
          <p:cNvGrpSpPr/>
          <p:nvPr/>
        </p:nvGrpSpPr>
        <p:grpSpPr>
          <a:xfrm>
            <a:off x="4267200" y="1143000"/>
            <a:ext cx="4572000" cy="838200"/>
            <a:chOff x="4267200" y="1143000"/>
            <a:chExt cx="4572000" cy="8382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27" name="Oval 26"/>
            <p:cNvSpPr/>
            <p:nvPr/>
          </p:nvSpPr>
          <p:spPr>
            <a:xfrm>
              <a:off x="5257800" y="1143000"/>
              <a:ext cx="838200" cy="838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9530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056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95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67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4008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34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29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791200" y="125730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3152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6106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7244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467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772400" y="1295400"/>
              <a:ext cx="6096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7" name="Straight Arrow Connector 316"/>
          <p:cNvCxnSpPr/>
          <p:nvPr/>
        </p:nvCxnSpPr>
        <p:spPr>
          <a:xfrm rot="5400000">
            <a:off x="3238500" y="5067300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/>
          <p:nvPr/>
        </p:nvCxnSpPr>
        <p:spPr>
          <a:xfrm rot="5400000">
            <a:off x="346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rot="5400000">
            <a:off x="3772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rot="5400000">
            <a:off x="415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/>
          <p:nvPr/>
        </p:nvCxnSpPr>
        <p:spPr>
          <a:xfrm rot="5400000">
            <a:off x="4382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rot="5400000">
            <a:off x="4534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/>
          <p:nvPr/>
        </p:nvCxnSpPr>
        <p:spPr>
          <a:xfrm rot="5400000">
            <a:off x="4687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rot="5400000">
            <a:off x="4839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rot="5400000">
            <a:off x="4991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/>
          <p:nvPr/>
        </p:nvCxnSpPr>
        <p:spPr>
          <a:xfrm rot="5400000">
            <a:off x="5068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/>
          <p:nvPr/>
        </p:nvCxnSpPr>
        <p:spPr>
          <a:xfrm rot="5400000">
            <a:off x="5372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/>
          <p:nvPr/>
        </p:nvCxnSpPr>
        <p:spPr>
          <a:xfrm rot="5400000">
            <a:off x="5601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/>
          <p:cNvCxnSpPr/>
          <p:nvPr/>
        </p:nvCxnSpPr>
        <p:spPr>
          <a:xfrm rot="5400000">
            <a:off x="5677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/>
          <p:nvPr/>
        </p:nvCxnSpPr>
        <p:spPr>
          <a:xfrm rot="5400000">
            <a:off x="5982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/>
          <p:nvPr/>
        </p:nvCxnSpPr>
        <p:spPr>
          <a:xfrm rot="5400000">
            <a:off x="6287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 rot="5400000">
            <a:off x="6820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/>
          <p:nvPr/>
        </p:nvCxnSpPr>
        <p:spPr>
          <a:xfrm rot="5400000">
            <a:off x="6973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/>
          <p:nvPr/>
        </p:nvCxnSpPr>
        <p:spPr>
          <a:xfrm rot="5400000">
            <a:off x="727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/>
          <p:nvPr/>
        </p:nvCxnSpPr>
        <p:spPr>
          <a:xfrm rot="5400000">
            <a:off x="7430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 rot="5400000">
            <a:off x="7506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/>
          <p:nvPr/>
        </p:nvCxnSpPr>
        <p:spPr>
          <a:xfrm rot="5400000">
            <a:off x="7658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/>
          <p:nvPr/>
        </p:nvCxnSpPr>
        <p:spPr>
          <a:xfrm rot="5400000">
            <a:off x="796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20"/>
          <p:cNvGrpSpPr/>
          <p:nvPr/>
        </p:nvGrpSpPr>
        <p:grpSpPr>
          <a:xfrm>
            <a:off x="3657600" y="4572000"/>
            <a:ext cx="5486400" cy="909180"/>
            <a:chOff x="3657600" y="4648200"/>
            <a:chExt cx="5486400" cy="9091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7" name="Freeform 6"/>
            <p:cNvSpPr/>
            <p:nvPr/>
          </p:nvSpPr>
          <p:spPr>
            <a:xfrm>
              <a:off x="4572000" y="4648200"/>
              <a:ext cx="3048000" cy="909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6858000" y="4953000"/>
              <a:ext cx="2286000" cy="604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3657600" y="5334000"/>
              <a:ext cx="1752600" cy="223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4038600" y="5029200"/>
              <a:ext cx="2666999" cy="528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5" name="Straight Connector 344"/>
          <p:cNvCxnSpPr/>
          <p:nvPr/>
        </p:nvCxnSpPr>
        <p:spPr>
          <a:xfrm>
            <a:off x="3733800" y="5486400"/>
            <a:ext cx="5257800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Oval 349"/>
          <p:cNvSpPr/>
          <p:nvPr/>
        </p:nvSpPr>
        <p:spPr>
          <a:xfrm>
            <a:off x="41910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/>
          <p:cNvSpPr/>
          <p:nvPr/>
        </p:nvSpPr>
        <p:spPr>
          <a:xfrm>
            <a:off x="67056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7010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/>
          <p:cNvSpPr/>
          <p:nvPr/>
        </p:nvSpPr>
        <p:spPr>
          <a:xfrm>
            <a:off x="86868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44958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/>
          <p:cNvSpPr/>
          <p:nvPr/>
        </p:nvSpPr>
        <p:spPr>
          <a:xfrm>
            <a:off x="4724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/>
          <p:cNvSpPr/>
          <p:nvPr/>
        </p:nvSpPr>
        <p:spPr>
          <a:xfrm>
            <a:off x="4844996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8229600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8153400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7511996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4992755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6300747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6211955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5149796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5310147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7588196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5518204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7812155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/>
          <p:cNvSpPr/>
          <p:nvPr/>
        </p:nvSpPr>
        <p:spPr>
          <a:xfrm>
            <a:off x="5614947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5791200" y="590497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3" name="Object 222"/>
          <p:cNvGraphicFramePr>
            <a:graphicFrameLocks noChangeAspect="1"/>
          </p:cNvGraphicFramePr>
          <p:nvPr/>
        </p:nvGraphicFramePr>
        <p:xfrm>
          <a:off x="6400800" y="762000"/>
          <a:ext cx="113080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410" name="Equation" r:id="rId5" imgW="672840" imgH="317160" progId="Equation.DSMT4">
                  <p:embed/>
                </p:oleObj>
              </mc:Choice>
              <mc:Fallback>
                <p:oleObj name="Equation" r:id="rId5" imgW="672840" imgH="3171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762000"/>
                        <a:ext cx="113080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9285" name="Object 5"/>
          <p:cNvGraphicFramePr>
            <a:graphicFrameLocks noChangeAspect="1"/>
          </p:cNvGraphicFramePr>
          <p:nvPr/>
        </p:nvGraphicFramePr>
        <p:xfrm>
          <a:off x="457200" y="2057400"/>
          <a:ext cx="3581400" cy="716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411" name="Equation" r:id="rId7" imgW="2158920" imgH="431640" progId="Equation.DSMT4">
                  <p:embed/>
                </p:oleObj>
              </mc:Choice>
              <mc:Fallback>
                <p:oleObj name="Equation" r:id="rId7" imgW="215892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057400"/>
                        <a:ext cx="3581400" cy="7162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4" name="Straight Arrow Connector 323"/>
          <p:cNvCxnSpPr/>
          <p:nvPr/>
        </p:nvCxnSpPr>
        <p:spPr>
          <a:xfrm rot="5400000">
            <a:off x="3999706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419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495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724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3962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5105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5257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5410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5562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487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715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5791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6096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6324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705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7010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543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696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800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8153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400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29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382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68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/>
          <p:cNvCxnSpPr/>
          <p:nvPr/>
        </p:nvCxnSpPr>
        <p:spPr>
          <a:xfrm>
            <a:off x="3657600" y="2971800"/>
            <a:ext cx="5334000" cy="798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/>
              <p:cNvSpPr txBox="1"/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9" name="TextBox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/>
              <p:cNvSpPr txBox="1"/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4" name="TextBox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889401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827" name="Picture 3" descr="E:\DropBox\Dropbox\CVcourse1\A1files\sequence2\120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71900" y="1524000"/>
            <a:ext cx="5219700" cy="3914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Oval 31"/>
          <p:cNvSpPr/>
          <p:nvPr/>
        </p:nvSpPr>
        <p:spPr>
          <a:xfrm>
            <a:off x="5715000" y="40386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181600" y="39624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Previous estimate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425952" cy="50292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2"/>
                </a:solidFill>
              </a:rPr>
              <a:t>Receive posterior estimate from previous time step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2400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sz="2400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sz="2400" dirty="0" smtClean="0">
              <a:solidFill>
                <a:schemeClr val="tx2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334000" y="35814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72200" y="4648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436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388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86400" y="4572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486400" y="37338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43600" y="37338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15000" y="4495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8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91334" name="Object 5"/>
          <p:cNvGraphicFramePr>
            <a:graphicFrameLocks noChangeAspect="1"/>
          </p:cNvGraphicFramePr>
          <p:nvPr/>
        </p:nvGraphicFramePr>
        <p:xfrm>
          <a:off x="3810000" y="5638800"/>
          <a:ext cx="4267200" cy="85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446" name="Equation" r:id="rId6" imgW="2158920" imgH="431640" progId="Equation.DSMT4">
                  <p:embed/>
                </p:oleObj>
              </mc:Choice>
              <mc:Fallback>
                <p:oleObj name="Equation" r:id="rId6" imgW="215892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638800"/>
                        <a:ext cx="4267200" cy="853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Oval 30"/>
          <p:cNvSpPr/>
          <p:nvPr/>
        </p:nvSpPr>
        <p:spPr>
          <a:xfrm>
            <a:off x="5410200" y="3124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endCxn id="19" idx="2"/>
          </p:cNvCxnSpPr>
          <p:nvPr/>
        </p:nvCxnSpPr>
        <p:spPr>
          <a:xfrm flipV="1">
            <a:off x="2743200" y="3771900"/>
            <a:ext cx="2590800" cy="342900"/>
          </a:xfrm>
          <a:prstGeom prst="straightConnector1">
            <a:avLst/>
          </a:prstGeom>
          <a:ln w="38100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743200" y="4114800"/>
            <a:ext cx="2438400" cy="76200"/>
          </a:xfrm>
          <a:prstGeom prst="straightConnector1">
            <a:avLst/>
          </a:prstGeom>
          <a:ln w="38100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6" idx="2"/>
          </p:cNvCxnSpPr>
          <p:nvPr/>
        </p:nvCxnSpPr>
        <p:spPr>
          <a:xfrm flipV="1">
            <a:off x="2743200" y="4038600"/>
            <a:ext cx="2743200" cy="76200"/>
          </a:xfrm>
          <a:prstGeom prst="straightConnector1">
            <a:avLst/>
          </a:prstGeom>
          <a:ln w="38100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1" idx="2"/>
          </p:cNvCxnSpPr>
          <p:nvPr/>
        </p:nvCxnSpPr>
        <p:spPr>
          <a:xfrm>
            <a:off x="2819400" y="4114800"/>
            <a:ext cx="2895600" cy="495300"/>
          </a:xfrm>
          <a:prstGeom prst="straightConnector1">
            <a:avLst/>
          </a:prstGeom>
          <a:ln w="38100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1" idx="3"/>
          </p:cNvCxnSpPr>
          <p:nvPr/>
        </p:nvCxnSpPr>
        <p:spPr>
          <a:xfrm flipV="1">
            <a:off x="2819400" y="3254282"/>
            <a:ext cx="2613118" cy="860518"/>
          </a:xfrm>
          <a:prstGeom prst="straightConnector1">
            <a:avLst/>
          </a:prstGeom>
          <a:ln w="38100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37688" y="3950625"/>
                <a:ext cx="2310312" cy="46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latin typeface="Cambria Math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88" y="3950625"/>
                <a:ext cx="2310312" cy="468975"/>
              </a:xfrm>
              <a:prstGeom prst="rect">
                <a:avLst/>
              </a:prstGeom>
              <a:blipFill rotWithShape="1">
                <a:blip r:embed="rId8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891441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val 371"/>
          <p:cNvSpPr/>
          <p:nvPr/>
        </p:nvSpPr>
        <p:spPr>
          <a:xfrm>
            <a:off x="8402543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SIR particle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09600" y="2057400"/>
            <a:ext cx="2895600" cy="4191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Resample: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draw samples according to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{</a:t>
            </a:r>
            <a:r>
              <a:rPr kumimoji="0" lang="en-US" sz="2000" b="0" i="1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w</a:t>
            </a:r>
            <a:r>
              <a:rPr kumimoji="0" lang="en-US" sz="20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t-1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}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n=1:N</a:t>
            </a:r>
            <a:r>
              <a:rPr lang="en-US" sz="2000" baseline="30000" noProof="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baseline="30000" noProof="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000" noProof="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tabLst/>
              <a:defRPr/>
            </a:pPr>
            <a:r>
              <a:rPr lang="en-US" sz="2000" noProof="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	N </a:t>
            </a:r>
            <a:r>
              <a:rPr lang="en-US" sz="2000" noProof="0" dirty="0" smtClean="0">
                <a:solidFill>
                  <a:schemeClr val="tx2"/>
                </a:solidFill>
                <a:cs typeface="Times New Roman" pitchFamily="18" charset="0"/>
              </a:rPr>
              <a:t>new samples are drawn from the previous set </a:t>
            </a:r>
            <a:r>
              <a:rPr lang="en-US" sz="2000" b="1" noProof="0" dirty="0" smtClean="0">
                <a:solidFill>
                  <a:schemeClr val="tx2"/>
                </a:solidFill>
                <a:cs typeface="Times New Roman" pitchFamily="18" charset="0"/>
              </a:rPr>
              <a:t>with replacement</a:t>
            </a:r>
            <a:r>
              <a:rPr lang="en-US" sz="2000" noProof="0" dirty="0" smtClean="0">
                <a:solidFill>
                  <a:schemeClr val="tx2"/>
                </a:solidFill>
                <a:cs typeface="Times New Roman" pitchFamily="18" charset="0"/>
              </a:rPr>
              <a:t>.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tabLst/>
              <a:defRPr/>
            </a:pPr>
            <a:r>
              <a:rPr lang="en-US" sz="2000" dirty="0" smtClean="0">
                <a:solidFill>
                  <a:schemeClr val="tx2"/>
                </a:solidFill>
                <a:cs typeface="Times New Roman" pitchFamily="18" charset="0"/>
              </a:rPr>
              <a:t>	</a:t>
            </a:r>
            <a:br>
              <a:rPr lang="en-US" sz="2000" dirty="0" smtClean="0">
                <a:solidFill>
                  <a:schemeClr val="tx2"/>
                </a:solidFill>
                <a:cs typeface="Times New Roman" pitchFamily="18" charset="0"/>
              </a:rPr>
            </a:br>
            <a:r>
              <a:rPr lang="en-US" sz="2000" dirty="0" smtClean="0">
                <a:solidFill>
                  <a:schemeClr val="tx2"/>
                </a:solidFill>
                <a:cs typeface="Times New Roman" pitchFamily="18" charset="0"/>
              </a:rPr>
              <a:t>New samples are assigned </a:t>
            </a:r>
            <a:r>
              <a:rPr lang="en-US" sz="2000" b="1" dirty="0" smtClean="0">
                <a:solidFill>
                  <a:schemeClr val="tx2"/>
                </a:solidFill>
                <a:cs typeface="Times New Roman" pitchFamily="18" charset="0"/>
              </a:rPr>
              <a:t>uniform weights</a:t>
            </a:r>
            <a:r>
              <a:rPr lang="en-US" sz="2000" dirty="0" smtClean="0">
                <a:solidFill>
                  <a:schemeClr val="tx2"/>
                </a:solidFill>
                <a:cs typeface="Times New Roman" pitchFamily="18" charset="0"/>
              </a:rPr>
              <a:t>.</a:t>
            </a:r>
            <a:r>
              <a:rPr lang="en-US" sz="2000" noProof="0" dirty="0" smtClean="0">
                <a:solidFill>
                  <a:schemeClr val="tx2"/>
                </a:solidFill>
                <a:cs typeface="Times New Roman" pitchFamily="18" charset="0"/>
              </a:rPr>
              <a:t> 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Times New Roman" pitchFamily="18" charset="0"/>
            </a:endParaRPr>
          </a:p>
        </p:txBody>
      </p:sp>
      <p:cxnSp>
        <p:nvCxnSpPr>
          <p:cNvPr id="52" name="Straight Arrow Connector 51"/>
          <p:cNvCxnSpPr>
            <a:endCxn id="38" idx="0"/>
          </p:cNvCxnSpPr>
          <p:nvPr/>
        </p:nvCxnSpPr>
        <p:spPr>
          <a:xfrm rot="5400000">
            <a:off x="3933627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5" idx="0"/>
          </p:cNvCxnSpPr>
          <p:nvPr/>
        </p:nvCxnSpPr>
        <p:spPr>
          <a:xfrm rot="5400000">
            <a:off x="4415879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80" idx="0"/>
          </p:cNvCxnSpPr>
          <p:nvPr/>
        </p:nvCxnSpPr>
        <p:spPr>
          <a:xfrm rot="5400000">
            <a:off x="6372027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83" idx="0"/>
          </p:cNvCxnSpPr>
          <p:nvPr/>
        </p:nvCxnSpPr>
        <p:spPr>
          <a:xfrm rot="5400000">
            <a:off x="8277027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>
            <a:off x="6041380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rot="5400000">
            <a:off x="6156746" y="202731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191"/>
          <p:cNvGrpSpPr/>
          <p:nvPr/>
        </p:nvGrpSpPr>
        <p:grpSpPr>
          <a:xfrm>
            <a:off x="3962400" y="2583880"/>
            <a:ext cx="381000" cy="997520"/>
            <a:chOff x="3962400" y="2583880"/>
            <a:chExt cx="381000" cy="997520"/>
          </a:xfrm>
        </p:grpSpPr>
        <p:sp>
          <p:nvSpPr>
            <p:cNvPr id="119" name="Oval 118"/>
            <p:cNvSpPr/>
            <p:nvPr/>
          </p:nvSpPr>
          <p:spPr>
            <a:xfrm>
              <a:off x="3962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/>
            <p:cNvCxnSpPr>
              <a:stCxn id="38" idx="4"/>
              <a:endCxn id="119" idx="0"/>
            </p:cNvCxnSpPr>
            <p:nvPr/>
          </p:nvCxnSpPr>
          <p:spPr>
            <a:xfrm rot="5400000">
              <a:off x="3768440" y="2854040"/>
              <a:ext cx="845120" cy="3048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92"/>
          <p:cNvGrpSpPr/>
          <p:nvPr/>
        </p:nvGrpSpPr>
        <p:grpSpPr>
          <a:xfrm>
            <a:off x="4419600" y="2583880"/>
            <a:ext cx="406052" cy="997520"/>
            <a:chOff x="4419600" y="2583880"/>
            <a:chExt cx="406052" cy="997520"/>
          </a:xfrm>
        </p:grpSpPr>
        <p:sp>
          <p:nvSpPr>
            <p:cNvPr id="120" name="Oval 119"/>
            <p:cNvSpPr/>
            <p:nvPr/>
          </p:nvSpPr>
          <p:spPr>
            <a:xfrm>
              <a:off x="4419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/>
            <p:cNvCxnSpPr>
              <a:stCxn id="55" idx="4"/>
              <a:endCxn id="120" idx="0"/>
            </p:cNvCxnSpPr>
            <p:nvPr/>
          </p:nvCxnSpPr>
          <p:spPr>
            <a:xfrm rot="5400000">
              <a:off x="4238166" y="2841514"/>
              <a:ext cx="845120" cy="3298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Oval 120"/>
          <p:cNvSpPr/>
          <p:nvPr/>
        </p:nvSpPr>
        <p:spPr>
          <a:xfrm>
            <a:off x="4800600" y="3429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 rot="5400000">
            <a:off x="4519603" y="2848976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>
            <a:off x="4683895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>
            <a:off x="4797673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194"/>
          <p:cNvGrpSpPr/>
          <p:nvPr/>
        </p:nvGrpSpPr>
        <p:grpSpPr>
          <a:xfrm>
            <a:off x="5208762" y="2474616"/>
            <a:ext cx="658638" cy="1106784"/>
            <a:chOff x="5208762" y="2474616"/>
            <a:chExt cx="658638" cy="1106784"/>
          </a:xfrm>
        </p:grpSpPr>
        <p:sp>
          <p:nvSpPr>
            <p:cNvPr id="122" name="Oval 121"/>
            <p:cNvSpPr/>
            <p:nvPr/>
          </p:nvSpPr>
          <p:spPr>
            <a:xfrm>
              <a:off x="52578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5715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>
              <a:stCxn id="59" idx="4"/>
              <a:endCxn id="122" idx="0"/>
            </p:cNvCxnSpPr>
            <p:nvPr/>
          </p:nvCxnSpPr>
          <p:spPr>
            <a:xfrm rot="5400000">
              <a:off x="5083151" y="2834729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5400000">
              <a:off x="4957913" y="278355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rot="5400000">
              <a:off x="5203862" y="288376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rot="5400000">
              <a:off x="5197390" y="2821719"/>
              <a:ext cx="777974" cy="31613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5400000">
              <a:off x="5053583" y="2725465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/>
          <p:cNvCxnSpPr>
            <a:endCxn id="59" idx="0"/>
          </p:cNvCxnSpPr>
          <p:nvPr/>
        </p:nvCxnSpPr>
        <p:spPr>
          <a:xfrm rot="5400000">
            <a:off x="5267649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5153620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5400000">
            <a:off x="5382220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rot="5400000">
            <a:off x="5217294" y="19455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5331072" y="19455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195"/>
          <p:cNvGrpSpPr/>
          <p:nvPr/>
        </p:nvGrpSpPr>
        <p:grpSpPr>
          <a:xfrm>
            <a:off x="5765304" y="2482059"/>
            <a:ext cx="415095" cy="941562"/>
            <a:chOff x="5765304" y="2482059"/>
            <a:chExt cx="415095" cy="941562"/>
          </a:xfrm>
        </p:grpSpPr>
        <p:cxnSp>
          <p:nvCxnSpPr>
            <p:cNvPr id="158" name="Straight Arrow Connector 157"/>
            <p:cNvCxnSpPr/>
            <p:nvPr/>
          </p:nvCxnSpPr>
          <p:spPr>
            <a:xfrm rot="5400000">
              <a:off x="5529921" y="2867449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5400000">
              <a:off x="5476356" y="2771007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5624228" y="2811750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/>
          <p:cNvCxnSpPr>
            <a:endCxn id="74" idx="0"/>
          </p:cNvCxnSpPr>
          <p:nvPr/>
        </p:nvCxnSpPr>
        <p:spPr>
          <a:xfrm rot="5400000">
            <a:off x="5686227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>
            <a:off x="5635872" y="19455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5749650" y="19455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196"/>
          <p:cNvGrpSpPr/>
          <p:nvPr/>
        </p:nvGrpSpPr>
        <p:grpSpPr>
          <a:xfrm>
            <a:off x="6324600" y="2547400"/>
            <a:ext cx="231334" cy="1034000"/>
            <a:chOff x="6324600" y="2547400"/>
            <a:chExt cx="231334" cy="1034000"/>
          </a:xfrm>
        </p:grpSpPr>
        <p:sp>
          <p:nvSpPr>
            <p:cNvPr id="124" name="Oval 123"/>
            <p:cNvSpPr/>
            <p:nvPr/>
          </p:nvSpPr>
          <p:spPr>
            <a:xfrm>
              <a:off x="6324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 rot="5400000">
              <a:off x="5930348" y="2941652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85" idx="5"/>
              <a:endCxn id="124" idx="7"/>
            </p:cNvCxnSpPr>
            <p:nvPr/>
          </p:nvCxnSpPr>
          <p:spPr>
            <a:xfrm rot="5400000">
              <a:off x="6060430" y="2955814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197"/>
          <p:cNvGrpSpPr/>
          <p:nvPr/>
        </p:nvGrpSpPr>
        <p:grpSpPr>
          <a:xfrm>
            <a:off x="6705600" y="2584674"/>
            <a:ext cx="152400" cy="996726"/>
            <a:chOff x="6705600" y="2584674"/>
            <a:chExt cx="152400" cy="996726"/>
          </a:xfrm>
        </p:grpSpPr>
        <p:sp>
          <p:nvSpPr>
            <p:cNvPr id="125" name="Oval 124"/>
            <p:cNvSpPr/>
            <p:nvPr/>
          </p:nvSpPr>
          <p:spPr>
            <a:xfrm>
              <a:off x="6705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/>
            <p:cNvCxnSpPr>
              <a:stCxn id="80" idx="4"/>
              <a:endCxn id="125" idx="0"/>
            </p:cNvCxnSpPr>
            <p:nvPr/>
          </p:nvCxnSpPr>
          <p:spPr>
            <a:xfrm rot="5400000">
              <a:off x="6359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198"/>
          <p:cNvGrpSpPr/>
          <p:nvPr/>
        </p:nvGrpSpPr>
        <p:grpSpPr>
          <a:xfrm>
            <a:off x="7562018" y="2543344"/>
            <a:ext cx="286582" cy="1038056"/>
            <a:chOff x="7562018" y="2543344"/>
            <a:chExt cx="286582" cy="1038056"/>
          </a:xfrm>
        </p:grpSpPr>
        <p:sp>
          <p:nvSpPr>
            <p:cNvPr id="126" name="Oval 125"/>
            <p:cNvSpPr/>
            <p:nvPr/>
          </p:nvSpPr>
          <p:spPr>
            <a:xfrm>
              <a:off x="76962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 rot="16200000" flipH="1">
              <a:off x="7193340" y="2930240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rot="16200000" flipH="1">
              <a:off x="7317040" y="2912022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Arrow Connector 91"/>
          <p:cNvCxnSpPr/>
          <p:nvPr/>
        </p:nvCxnSpPr>
        <p:spPr>
          <a:xfrm rot="5400000">
            <a:off x="7159328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>
            <a:off x="7274694" y="202731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222"/>
          <p:cNvGrpSpPr/>
          <p:nvPr/>
        </p:nvGrpSpPr>
        <p:grpSpPr>
          <a:xfrm>
            <a:off x="7961202" y="2481800"/>
            <a:ext cx="344598" cy="1099600"/>
            <a:chOff x="7961202" y="2481800"/>
            <a:chExt cx="344598" cy="1099600"/>
          </a:xfrm>
        </p:grpSpPr>
        <p:sp>
          <p:nvSpPr>
            <p:cNvPr id="127" name="Oval 126"/>
            <p:cNvSpPr/>
            <p:nvPr/>
          </p:nvSpPr>
          <p:spPr>
            <a:xfrm>
              <a:off x="8153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/>
            <p:cNvCxnSpPr>
              <a:stCxn id="102" idx="4"/>
              <a:endCxn id="127" idx="0"/>
            </p:cNvCxnSpPr>
            <p:nvPr/>
          </p:nvCxnSpPr>
          <p:spPr>
            <a:xfrm rot="16200000" flipH="1">
              <a:off x="7717792" y="2917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 rot="16200000" flipH="1">
              <a:off x="7627890" y="2849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rot="16200000" flipH="1">
              <a:off x="7767990" y="281511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Arrow Connector 102"/>
          <p:cNvCxnSpPr>
            <a:endCxn id="102" idx="0"/>
          </p:cNvCxnSpPr>
          <p:nvPr/>
        </p:nvCxnSpPr>
        <p:spPr>
          <a:xfrm rot="5400000">
            <a:off x="7641331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rot="5400000">
            <a:off x="7590976" y="19455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rot="5400000">
            <a:off x="7704754" y="19455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200"/>
          <p:cNvGrpSpPr/>
          <p:nvPr/>
        </p:nvGrpSpPr>
        <p:grpSpPr>
          <a:xfrm>
            <a:off x="8328118" y="2551500"/>
            <a:ext cx="206282" cy="1029900"/>
            <a:chOff x="8328118" y="2551500"/>
            <a:chExt cx="206282" cy="1029900"/>
          </a:xfrm>
        </p:grpSpPr>
        <p:sp>
          <p:nvSpPr>
            <p:cNvPr id="128" name="Oval 127"/>
            <p:cNvSpPr/>
            <p:nvPr/>
          </p:nvSpPr>
          <p:spPr>
            <a:xfrm>
              <a:off x="8382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Arrow Connector 184"/>
            <p:cNvCxnSpPr>
              <a:stCxn id="95" idx="3"/>
              <a:endCxn id="128" idx="1"/>
            </p:cNvCxnSpPr>
            <p:nvPr/>
          </p:nvCxnSpPr>
          <p:spPr>
            <a:xfrm rot="16200000" flipH="1">
              <a:off x="7921340" y="2968340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rot="16200000" flipH="1">
              <a:off x="8039122" y="2958278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4267200" y="2431480"/>
            <a:ext cx="4495800" cy="152400"/>
            <a:chOff x="4267200" y="2431480"/>
            <a:chExt cx="4495800" cy="1524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59" name="Oval 58"/>
            <p:cNvSpPr/>
            <p:nvPr/>
          </p:nvSpPr>
          <p:spPr>
            <a:xfrm>
              <a:off x="5601222" y="24314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019800" y="24314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974904" y="24314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267200" y="24314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49452" y="24314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705600" y="24314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8610600" y="24314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425852" y="24314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067823" y="24314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543800" y="24314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8305800" y="24314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6" name="Straight Arrow Connector 95"/>
          <p:cNvCxnSpPr/>
          <p:nvPr/>
        </p:nvCxnSpPr>
        <p:spPr>
          <a:xfrm rot="5400000">
            <a:off x="7921328" y="2021706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5400000">
            <a:off x="8036694" y="202731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199"/>
          <p:cNvGrpSpPr/>
          <p:nvPr/>
        </p:nvGrpSpPr>
        <p:grpSpPr>
          <a:xfrm>
            <a:off x="8610600" y="2584674"/>
            <a:ext cx="152400" cy="996726"/>
            <a:chOff x="8610600" y="2584674"/>
            <a:chExt cx="152400" cy="996726"/>
          </a:xfrm>
        </p:grpSpPr>
        <p:sp>
          <p:nvSpPr>
            <p:cNvPr id="129" name="Oval 128"/>
            <p:cNvSpPr/>
            <p:nvPr/>
          </p:nvSpPr>
          <p:spPr>
            <a:xfrm>
              <a:off x="8610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Arrow Connector 188"/>
            <p:cNvCxnSpPr>
              <a:stCxn id="83" idx="4"/>
              <a:endCxn id="129" idx="0"/>
            </p:cNvCxnSpPr>
            <p:nvPr/>
          </p:nvCxnSpPr>
          <p:spPr>
            <a:xfrm rot="5400000">
              <a:off x="8264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Oval 229"/>
          <p:cNvSpPr/>
          <p:nvPr/>
        </p:nvSpPr>
        <p:spPr>
          <a:xfrm>
            <a:off x="3962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120" idx="4"/>
            <a:endCxn id="204" idx="0"/>
          </p:cNvCxnSpPr>
          <p:nvPr/>
        </p:nvCxnSpPr>
        <p:spPr>
          <a:xfrm rot="5400000">
            <a:off x="40767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07" idx="0"/>
          </p:cNvCxnSpPr>
          <p:nvPr/>
        </p:nvCxnSpPr>
        <p:spPr>
          <a:xfrm rot="5400000">
            <a:off x="37338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121" idx="4"/>
            <a:endCxn id="205" idx="0"/>
          </p:cNvCxnSpPr>
          <p:nvPr/>
        </p:nvCxnSpPr>
        <p:spPr>
          <a:xfrm rot="5400000">
            <a:off x="4419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21" idx="4"/>
            <a:endCxn id="206" idx="0"/>
          </p:cNvCxnSpPr>
          <p:nvPr/>
        </p:nvCxnSpPr>
        <p:spPr>
          <a:xfrm rot="5400000">
            <a:off x="4533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22" idx="4"/>
            <a:endCxn id="208" idx="0"/>
          </p:cNvCxnSpPr>
          <p:nvPr/>
        </p:nvCxnSpPr>
        <p:spPr>
          <a:xfrm rot="5400000">
            <a:off x="49530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22" idx="4"/>
            <a:endCxn id="209" idx="0"/>
          </p:cNvCxnSpPr>
          <p:nvPr/>
        </p:nvCxnSpPr>
        <p:spPr>
          <a:xfrm rot="5400000">
            <a:off x="50292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stCxn id="122" idx="4"/>
            <a:endCxn id="210" idx="0"/>
          </p:cNvCxnSpPr>
          <p:nvPr/>
        </p:nvCxnSpPr>
        <p:spPr>
          <a:xfrm rot="16200000" flipH="1">
            <a:off x="5105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122" idx="4"/>
            <a:endCxn id="211" idx="0"/>
          </p:cNvCxnSpPr>
          <p:nvPr/>
        </p:nvCxnSpPr>
        <p:spPr>
          <a:xfrm rot="16200000" flipH="1">
            <a:off x="5181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 rot="5400000">
            <a:off x="4641733" y="2886165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22" idx="4"/>
            <a:endCxn id="212" idx="0"/>
          </p:cNvCxnSpPr>
          <p:nvPr/>
        </p:nvCxnSpPr>
        <p:spPr>
          <a:xfrm rot="5400000">
            <a:off x="48387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stCxn id="123" idx="4"/>
            <a:endCxn id="213" idx="0"/>
          </p:cNvCxnSpPr>
          <p:nvPr/>
        </p:nvCxnSpPr>
        <p:spPr>
          <a:xfrm rot="5400000">
            <a:off x="5486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123" idx="4"/>
            <a:endCxn id="214" idx="0"/>
          </p:cNvCxnSpPr>
          <p:nvPr/>
        </p:nvCxnSpPr>
        <p:spPr>
          <a:xfrm rot="16200000" flipH="1">
            <a:off x="55245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123" idx="4"/>
            <a:endCxn id="215" idx="0"/>
          </p:cNvCxnSpPr>
          <p:nvPr/>
        </p:nvCxnSpPr>
        <p:spPr>
          <a:xfrm rot="16200000" flipH="1">
            <a:off x="56769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24" idx="4"/>
            <a:endCxn id="216" idx="0"/>
          </p:cNvCxnSpPr>
          <p:nvPr/>
        </p:nvCxnSpPr>
        <p:spPr>
          <a:xfrm rot="5400000">
            <a:off x="6096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24" idx="4"/>
            <a:endCxn id="225" idx="0"/>
          </p:cNvCxnSpPr>
          <p:nvPr/>
        </p:nvCxnSpPr>
        <p:spPr>
          <a:xfrm rot="16200000" flipH="1">
            <a:off x="6134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endCxn id="217" idx="0"/>
          </p:cNvCxnSpPr>
          <p:nvPr/>
        </p:nvCxnSpPr>
        <p:spPr>
          <a:xfrm rot="5400000">
            <a:off x="6477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26" idx="4"/>
            <a:endCxn id="218" idx="7"/>
          </p:cNvCxnSpPr>
          <p:nvPr/>
        </p:nvCxnSpPr>
        <p:spPr>
          <a:xfrm rot="5400000">
            <a:off x="7140482" y="3581400"/>
            <a:ext cx="631918" cy="6319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>
            <a:stCxn id="126" idx="4"/>
            <a:endCxn id="219" idx="0"/>
          </p:cNvCxnSpPr>
          <p:nvPr/>
        </p:nvCxnSpPr>
        <p:spPr>
          <a:xfrm rot="5400000">
            <a:off x="7391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27" idx="4"/>
            <a:endCxn id="220" idx="7"/>
          </p:cNvCxnSpPr>
          <p:nvPr/>
        </p:nvCxnSpPr>
        <p:spPr>
          <a:xfrm rot="5400000">
            <a:off x="7711982" y="3695700"/>
            <a:ext cx="631918" cy="4033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27" idx="4"/>
            <a:endCxn id="221" idx="0"/>
          </p:cNvCxnSpPr>
          <p:nvPr/>
        </p:nvCxnSpPr>
        <p:spPr>
          <a:xfrm rot="5400000">
            <a:off x="78486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27" idx="4"/>
            <a:endCxn id="226" idx="0"/>
          </p:cNvCxnSpPr>
          <p:nvPr/>
        </p:nvCxnSpPr>
        <p:spPr>
          <a:xfrm rot="16200000" flipH="1">
            <a:off x="7962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4"/>
            <a:endCxn id="224" idx="0"/>
          </p:cNvCxnSpPr>
          <p:nvPr/>
        </p:nvCxnSpPr>
        <p:spPr>
          <a:xfrm rot="5400000">
            <a:off x="80391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128" idx="4"/>
            <a:endCxn id="227" idx="0"/>
          </p:cNvCxnSpPr>
          <p:nvPr/>
        </p:nvCxnSpPr>
        <p:spPr>
          <a:xfrm rot="5400000">
            <a:off x="8153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129" idx="4"/>
            <a:endCxn id="228" idx="0"/>
          </p:cNvCxnSpPr>
          <p:nvPr/>
        </p:nvCxnSpPr>
        <p:spPr>
          <a:xfrm rot="16200000" flipH="1">
            <a:off x="8420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257800" y="1143000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375"/>
          <p:cNvGrpSpPr/>
          <p:nvPr/>
        </p:nvGrpSpPr>
        <p:grpSpPr>
          <a:xfrm>
            <a:off x="4267200" y="1257300"/>
            <a:ext cx="4572000" cy="609600"/>
            <a:chOff x="4267200" y="1257300"/>
            <a:chExt cx="4572000" cy="609600"/>
          </a:xfrm>
        </p:grpSpPr>
        <p:sp>
          <p:nvSpPr>
            <p:cNvPr id="17" name="Oval 16"/>
            <p:cNvSpPr/>
            <p:nvPr/>
          </p:nvSpPr>
          <p:spPr>
            <a:xfrm>
              <a:off x="49530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056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95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67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4008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34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29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791200" y="125730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3152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6106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7244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467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772400" y="1295400"/>
              <a:ext cx="6096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7" name="Straight Arrow Connector 316"/>
          <p:cNvCxnSpPr/>
          <p:nvPr/>
        </p:nvCxnSpPr>
        <p:spPr>
          <a:xfrm rot="5400000">
            <a:off x="3238500" y="5067300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/>
          <p:nvPr/>
        </p:nvCxnSpPr>
        <p:spPr>
          <a:xfrm rot="5400000">
            <a:off x="346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rot="5400000">
            <a:off x="3772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 rot="5400000">
            <a:off x="3999706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rot="5400000">
            <a:off x="415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/>
          <p:nvPr/>
        </p:nvCxnSpPr>
        <p:spPr>
          <a:xfrm rot="5400000">
            <a:off x="4382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rot="5400000">
            <a:off x="4534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/>
          <p:nvPr/>
        </p:nvCxnSpPr>
        <p:spPr>
          <a:xfrm rot="5400000">
            <a:off x="4687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rot="5400000">
            <a:off x="4839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rot="5400000">
            <a:off x="4991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/>
          <p:nvPr/>
        </p:nvCxnSpPr>
        <p:spPr>
          <a:xfrm rot="5400000">
            <a:off x="5068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/>
          <p:nvPr/>
        </p:nvCxnSpPr>
        <p:spPr>
          <a:xfrm rot="5400000">
            <a:off x="5372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/>
          <p:nvPr/>
        </p:nvCxnSpPr>
        <p:spPr>
          <a:xfrm rot="5400000">
            <a:off x="5601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/>
          <p:cNvCxnSpPr/>
          <p:nvPr/>
        </p:nvCxnSpPr>
        <p:spPr>
          <a:xfrm rot="5400000">
            <a:off x="5677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/>
          <p:nvPr/>
        </p:nvCxnSpPr>
        <p:spPr>
          <a:xfrm rot="5400000">
            <a:off x="5982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/>
          <p:nvPr/>
        </p:nvCxnSpPr>
        <p:spPr>
          <a:xfrm rot="5400000">
            <a:off x="6287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 rot="5400000">
            <a:off x="6820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/>
          <p:nvPr/>
        </p:nvCxnSpPr>
        <p:spPr>
          <a:xfrm rot="5400000">
            <a:off x="6973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/>
          <p:nvPr/>
        </p:nvCxnSpPr>
        <p:spPr>
          <a:xfrm rot="5400000">
            <a:off x="727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/>
          <p:nvPr/>
        </p:nvCxnSpPr>
        <p:spPr>
          <a:xfrm rot="5400000">
            <a:off x="7430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 rot="5400000">
            <a:off x="7506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/>
          <p:nvPr/>
        </p:nvCxnSpPr>
        <p:spPr>
          <a:xfrm rot="5400000">
            <a:off x="7658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/>
          <p:nvPr/>
        </p:nvCxnSpPr>
        <p:spPr>
          <a:xfrm rot="5400000">
            <a:off x="796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20"/>
          <p:cNvGrpSpPr/>
          <p:nvPr/>
        </p:nvGrpSpPr>
        <p:grpSpPr>
          <a:xfrm>
            <a:off x="3657600" y="4572000"/>
            <a:ext cx="5486400" cy="909180"/>
            <a:chOff x="3657600" y="4648200"/>
            <a:chExt cx="5486400" cy="9091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7" name="Freeform 6"/>
            <p:cNvSpPr/>
            <p:nvPr/>
          </p:nvSpPr>
          <p:spPr>
            <a:xfrm>
              <a:off x="4572000" y="4648200"/>
              <a:ext cx="3048000" cy="909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6858000" y="4953000"/>
              <a:ext cx="2286000" cy="604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3657600" y="5334000"/>
              <a:ext cx="1752600" cy="223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4038600" y="5029200"/>
              <a:ext cx="2666999" cy="528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5" name="Straight Connector 344"/>
          <p:cNvCxnSpPr/>
          <p:nvPr/>
        </p:nvCxnSpPr>
        <p:spPr>
          <a:xfrm>
            <a:off x="3733800" y="5486400"/>
            <a:ext cx="5257800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Oval 349"/>
          <p:cNvSpPr/>
          <p:nvPr/>
        </p:nvSpPr>
        <p:spPr>
          <a:xfrm>
            <a:off x="41910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/>
          <p:cNvSpPr/>
          <p:nvPr/>
        </p:nvSpPr>
        <p:spPr>
          <a:xfrm>
            <a:off x="67056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7010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/>
          <p:cNvSpPr/>
          <p:nvPr/>
        </p:nvSpPr>
        <p:spPr>
          <a:xfrm>
            <a:off x="86868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44958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/>
          <p:cNvSpPr/>
          <p:nvPr/>
        </p:nvSpPr>
        <p:spPr>
          <a:xfrm>
            <a:off x="4724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/>
          <p:cNvSpPr/>
          <p:nvPr/>
        </p:nvSpPr>
        <p:spPr>
          <a:xfrm>
            <a:off x="4844996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8229600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8153400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7511996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4992755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6300747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6211955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5149796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5310147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7588196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5518204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7812155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/>
          <p:cNvSpPr/>
          <p:nvPr/>
        </p:nvSpPr>
        <p:spPr>
          <a:xfrm>
            <a:off x="5614947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5791200" y="590497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19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495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724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3962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5105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5257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5410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5562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487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715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5791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6096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6324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705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7010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543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696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800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8153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400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29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382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68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/>
          <p:nvPr/>
        </p:nvCxnSpPr>
        <p:spPr>
          <a:xfrm>
            <a:off x="3657600" y="2971800"/>
            <a:ext cx="5334000" cy="798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/>
              <p:cNvSpPr txBox="1"/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9" name="TextBox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89031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827" name="Picture 3" descr="E:\DropBox\Dropbox\CVcourse1\A1files\sequence2\120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71900" y="1524000"/>
            <a:ext cx="5219700" cy="3914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Oval 31"/>
          <p:cNvSpPr/>
          <p:nvPr/>
        </p:nvSpPr>
        <p:spPr>
          <a:xfrm>
            <a:off x="5715000" y="40386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181600" y="39624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334000" y="35814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72200" y="4648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436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388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86400" y="4572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486400" y="37338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43600" y="37338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15000" y="4495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8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10200" y="3124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Resample</a:t>
            </a:r>
            <a:endParaRPr lang="en-US" dirty="0"/>
          </a:p>
        </p:txBody>
      </p:sp>
      <p:sp>
        <p:nvSpPr>
          <p:cNvPr id="30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200400" cy="41148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new samples are drawn from the previous set </a:t>
            </a:r>
            <a:r>
              <a:rPr lang="en-US" sz="1800" b="1" dirty="0" smtClean="0">
                <a:solidFill>
                  <a:schemeClr val="tx2"/>
                </a:solidFill>
                <a:cs typeface="Times New Roman" pitchFamily="18" charset="0"/>
              </a:rPr>
              <a:t>with replacement</a:t>
            </a: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 to prevent </a:t>
            </a:r>
            <a:r>
              <a:rPr lang="en-US" sz="1800" b="1" dirty="0" smtClean="0">
                <a:solidFill>
                  <a:schemeClr val="tx2"/>
                </a:solidFill>
                <a:cs typeface="Times New Roman" pitchFamily="18" charset="0"/>
              </a:rPr>
              <a:t>degeneracy</a:t>
            </a: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.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Repeated samples occur by design.</a:t>
            </a:r>
            <a:endParaRPr lang="en-US" sz="2000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sz="20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33" name="Object 5"/>
          <p:cNvGraphicFramePr>
            <a:graphicFrameLocks noChangeAspect="1"/>
          </p:cNvGraphicFramePr>
          <p:nvPr/>
        </p:nvGraphicFramePr>
        <p:xfrm>
          <a:off x="2286000" y="6096000"/>
          <a:ext cx="1295400" cy="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770" name="Equation" r:id="rId6" imgW="672840" imgH="317160" progId="Equation.DSMT4">
                  <p:embed/>
                </p:oleObj>
              </mc:Choice>
              <mc:Fallback>
                <p:oleObj name="Equation" r:id="rId6" imgW="67284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6096000"/>
                        <a:ext cx="1295400" cy="611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5"/>
          <p:cNvGraphicFramePr>
            <a:graphicFrameLocks noChangeAspect="1"/>
          </p:cNvGraphicFramePr>
          <p:nvPr/>
        </p:nvGraphicFramePr>
        <p:xfrm>
          <a:off x="443630" y="6098987"/>
          <a:ext cx="1528762" cy="6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771" name="Equation" r:id="rId8" imgW="799920" imgH="317160" progId="Equation.DSMT4">
                  <p:embed/>
                </p:oleObj>
              </mc:Choice>
              <mc:Fallback>
                <p:oleObj name="Equation" r:id="rId8" imgW="79992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30" y="6098987"/>
                        <a:ext cx="1528762" cy="60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Flowchart: Manual Operation 35"/>
          <p:cNvSpPr/>
          <p:nvPr/>
        </p:nvSpPr>
        <p:spPr>
          <a:xfrm>
            <a:off x="457200" y="4800600"/>
            <a:ext cx="1295400" cy="1371600"/>
          </a:xfrm>
          <a:prstGeom prst="flowChartManualOperation">
            <a:avLst/>
          </a:prstGeom>
          <a:solidFill>
            <a:schemeClr val="accent3">
              <a:alpha val="3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Manual Operation 36"/>
          <p:cNvSpPr/>
          <p:nvPr/>
        </p:nvSpPr>
        <p:spPr>
          <a:xfrm>
            <a:off x="2133600" y="4800600"/>
            <a:ext cx="1295400" cy="1371600"/>
          </a:xfrm>
          <a:prstGeom prst="flowChartManualOperation">
            <a:avLst/>
          </a:prstGeom>
          <a:solidFill>
            <a:schemeClr val="accent3">
              <a:alpha val="3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990600" y="51054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85800" y="4800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334022" y="599474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14400" y="509287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219200" y="599474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295400" y="5867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85800" y="55626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9600" y="5181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295400" y="563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66800" y="497805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38400" y="59811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ircular Arrow 52"/>
          <p:cNvSpPr/>
          <p:nvPr/>
        </p:nvSpPr>
        <p:spPr>
          <a:xfrm>
            <a:off x="1143000" y="3886200"/>
            <a:ext cx="1752600" cy="17526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21006"/>
            </a:avLst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629422" y="59811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832970" y="59811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996852" y="59811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539652" y="5867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743200" y="5867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907082" y="5867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499808" y="3429000"/>
            <a:ext cx="13195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Weighted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sampling with 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replacement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57600" y="5890736"/>
            <a:ext cx="1508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New sample set 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is given uniform 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weights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51761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3738228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827" name="Picture 3" descr="E:\DropBox\Dropbox\CVcourse1\A1files\sequence2\120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71900" y="1524000"/>
            <a:ext cx="5219700" cy="3914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Resample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200400" cy="41148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new samples are drawn from the previous set </a:t>
            </a:r>
            <a:r>
              <a:rPr lang="en-US" sz="1800" b="1" dirty="0" smtClean="0">
                <a:solidFill>
                  <a:schemeClr val="tx2"/>
                </a:solidFill>
                <a:cs typeface="Times New Roman" pitchFamily="18" charset="0"/>
              </a:rPr>
              <a:t>with replacement</a:t>
            </a: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 to prevent </a:t>
            </a:r>
            <a:r>
              <a:rPr lang="en-US" sz="1800" b="1" dirty="0" smtClean="0">
                <a:solidFill>
                  <a:schemeClr val="tx2"/>
                </a:solidFill>
                <a:cs typeface="Times New Roman" pitchFamily="18" charset="0"/>
              </a:rPr>
              <a:t>degeneracy</a:t>
            </a: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.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Repeated samples occur by design.</a:t>
            </a:r>
            <a:endParaRPr lang="en-US" sz="2000" dirty="0" smtClean="0">
              <a:solidFill>
                <a:schemeClr val="tx2"/>
              </a:solidFill>
            </a:endParaRPr>
          </a:p>
          <a:p>
            <a:pPr>
              <a:buSzPct val="120000"/>
              <a:buNone/>
            </a:pPr>
            <a:endParaRPr lang="en-US" sz="2000" dirty="0" smtClean="0">
              <a:solidFill>
                <a:schemeClr val="tx2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9436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388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86400" y="4572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8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91333" name="Object 5"/>
          <p:cNvGraphicFramePr>
            <a:graphicFrameLocks noChangeAspect="1"/>
          </p:cNvGraphicFramePr>
          <p:nvPr/>
        </p:nvGraphicFramePr>
        <p:xfrm>
          <a:off x="2286000" y="6096000"/>
          <a:ext cx="1295400" cy="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3506" name="Equation" r:id="rId6" imgW="672840" imgH="317160" progId="Equation.DSMT4">
                  <p:embed/>
                </p:oleObj>
              </mc:Choice>
              <mc:Fallback>
                <p:oleObj name="Equation" r:id="rId6" imgW="672840" imgH="3171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6096000"/>
                        <a:ext cx="1295400" cy="611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Oval 30"/>
          <p:cNvSpPr/>
          <p:nvPr/>
        </p:nvSpPr>
        <p:spPr>
          <a:xfrm>
            <a:off x="5410200" y="3124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48822" y="36951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15000" y="394987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058422" y="38475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97674" y="41408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43600" y="42296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752578" y="45333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93381" name="Object 5"/>
          <p:cNvGraphicFramePr>
            <a:graphicFrameLocks noChangeAspect="1"/>
          </p:cNvGraphicFramePr>
          <p:nvPr/>
        </p:nvGraphicFramePr>
        <p:xfrm>
          <a:off x="443630" y="6098987"/>
          <a:ext cx="1528762" cy="6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3507" name="Equation" r:id="rId8" imgW="799920" imgH="317160" progId="Equation.DSMT4">
                  <p:embed/>
                </p:oleObj>
              </mc:Choice>
              <mc:Fallback>
                <p:oleObj name="Equation" r:id="rId8" imgW="799920" imgH="31716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630" y="6098987"/>
                        <a:ext cx="1528762" cy="60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Flowchart: Manual Operation 38"/>
          <p:cNvSpPr/>
          <p:nvPr/>
        </p:nvSpPr>
        <p:spPr>
          <a:xfrm>
            <a:off x="457200" y="4800600"/>
            <a:ext cx="1295400" cy="1371600"/>
          </a:xfrm>
          <a:prstGeom prst="flowChartManualOperation">
            <a:avLst/>
          </a:prstGeom>
          <a:solidFill>
            <a:schemeClr val="accent3">
              <a:alpha val="3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Manual Operation 39"/>
          <p:cNvSpPr/>
          <p:nvPr/>
        </p:nvSpPr>
        <p:spPr>
          <a:xfrm>
            <a:off x="2133600" y="4800600"/>
            <a:ext cx="1295400" cy="1371600"/>
          </a:xfrm>
          <a:prstGeom prst="flowChartManualOperation">
            <a:avLst/>
          </a:prstGeom>
          <a:solidFill>
            <a:schemeClr val="accent3">
              <a:alpha val="3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90600" y="5105400"/>
            <a:ext cx="6096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85800" y="4800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34022" y="599474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14400" y="509287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219200" y="599474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295400" y="5867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5800" y="55626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09600" y="5181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295400" y="563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66800" y="497805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438400" y="59811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ircular Arrow 55"/>
          <p:cNvSpPr/>
          <p:nvPr/>
        </p:nvSpPr>
        <p:spPr>
          <a:xfrm>
            <a:off x="1143000" y="3886200"/>
            <a:ext cx="1752600" cy="17526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21006"/>
            </a:avLst>
          </a:prstGeom>
          <a:solidFill>
            <a:schemeClr val="accent1">
              <a:alpha val="46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2629422" y="59811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832970" y="59811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996852" y="59811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539652" y="5867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43200" y="5867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907082" y="5867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99808" y="3429000"/>
            <a:ext cx="13195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Weighted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sampling with 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replacement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657600" y="5890736"/>
            <a:ext cx="1508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New sample set 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is given uniform 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weights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93497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7235" name="Picture 3" descr="E:\DropBox\Dropbox\CVcourse1\images\Picture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1905000"/>
            <a:ext cx="4614881" cy="4953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Degeneracy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tx2"/>
                </a:solidFill>
              </a:rPr>
              <a:t>Failing to resample results in </a:t>
            </a:r>
            <a:r>
              <a:rPr lang="en-US" sz="2400" b="1" dirty="0" smtClean="0">
                <a:solidFill>
                  <a:schemeClr val="tx2"/>
                </a:solidFill>
              </a:rPr>
              <a:t>degeneracy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sz="2100" dirty="0" smtClean="0">
                <a:solidFill>
                  <a:schemeClr val="tx2"/>
                </a:solidFill>
              </a:rPr>
              <a:t>Iteratively propagating the particles and  assigning weights tends to make a few samples dominate the rest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72430" y="3657600"/>
            <a:ext cx="2057400" cy="12192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34430" y="3810000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3200" y="3962400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Distribution no longer</a:t>
            </a:r>
            <a:br>
              <a:rPr lang="en-US" sz="1400" dirty="0" smtClean="0">
                <a:solidFill>
                  <a:schemeClr val="tx2"/>
                </a:solidFill>
              </a:rPr>
            </a:br>
            <a:r>
              <a:rPr lang="en-US" sz="1400" dirty="0" smtClean="0">
                <a:solidFill>
                  <a:schemeClr val="tx2"/>
                </a:solidFill>
              </a:rPr>
              <a:t>representative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5486400" y="4191000"/>
            <a:ext cx="1068388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spid="188724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val 371"/>
          <p:cNvSpPr/>
          <p:nvPr/>
        </p:nvSpPr>
        <p:spPr>
          <a:xfrm>
            <a:off x="8402543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SIR particle filter: predict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09600" y="1676400"/>
            <a:ext cx="2895600" cy="339169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120000"/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Apply the motion model </a:t>
            </a:r>
            <a:r>
              <a:rPr lang="en-US" sz="2000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sz="20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t-1</a:t>
            </a:r>
            <a:r>
              <a:rPr lang="en-US" sz="2000" dirty="0">
                <a:solidFill>
                  <a:schemeClr val="tx2"/>
                </a:solidFill>
                <a:cs typeface="Times New Roman" pitchFamily="18" charset="0"/>
              </a:rPr>
              <a:t>) to every particle</a:t>
            </a:r>
            <a:r>
              <a:rPr lang="en-US" sz="2000" dirty="0">
                <a:solidFill>
                  <a:schemeClr val="tx2"/>
                </a:solidFill>
              </a:rPr>
              <a:t>!</a:t>
            </a:r>
            <a:endParaRPr lang="en-US" sz="2000" baseline="30000" dirty="0">
              <a:solidFill>
                <a:schemeClr val="tx2"/>
              </a:solidFill>
              <a:cs typeface="Times New Roman" pitchFamily="18" charset="0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Drift: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apply motion model (no noise)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09600" y="5105400"/>
            <a:ext cx="2895600" cy="1752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Diffuse: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apply noise to spread particles</a:t>
            </a:r>
            <a:b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Times New Roman" pitchFamily="18" charset="0"/>
            </a:endParaRPr>
          </a:p>
        </p:txBody>
      </p:sp>
      <p:grpSp>
        <p:nvGrpSpPr>
          <p:cNvPr id="3" name="Group 109"/>
          <p:cNvGrpSpPr/>
          <p:nvPr/>
        </p:nvGrpSpPr>
        <p:grpSpPr>
          <a:xfrm>
            <a:off x="4267200" y="1612726"/>
            <a:ext cx="152400" cy="971154"/>
            <a:chOff x="4267200" y="1639093"/>
            <a:chExt cx="152400" cy="971154"/>
          </a:xfrm>
        </p:grpSpPr>
        <p:sp>
          <p:nvSpPr>
            <p:cNvPr id="38" name="Oval 37"/>
            <p:cNvSpPr/>
            <p:nvPr/>
          </p:nvSpPr>
          <p:spPr>
            <a:xfrm>
              <a:off x="4267200" y="245784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endCxn id="38" idx="0"/>
            </p:cNvCxnSpPr>
            <p:nvPr/>
          </p:nvCxnSpPr>
          <p:spPr>
            <a:xfrm rot="5400000">
              <a:off x="3933627" y="2048073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6"/>
          <p:cNvGrpSpPr/>
          <p:nvPr/>
        </p:nvGrpSpPr>
        <p:grpSpPr>
          <a:xfrm>
            <a:off x="4749452" y="1612726"/>
            <a:ext cx="152400" cy="971154"/>
            <a:chOff x="4763022" y="1619646"/>
            <a:chExt cx="152400" cy="971154"/>
          </a:xfrm>
        </p:grpSpPr>
        <p:sp>
          <p:nvSpPr>
            <p:cNvPr id="55" name="Oval 54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5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78"/>
          <p:cNvGrpSpPr/>
          <p:nvPr/>
        </p:nvGrpSpPr>
        <p:grpSpPr>
          <a:xfrm>
            <a:off x="6705600" y="1612726"/>
            <a:ext cx="152400" cy="971154"/>
            <a:chOff x="4763022" y="1619646"/>
            <a:chExt cx="152400" cy="971154"/>
          </a:xfrm>
        </p:grpSpPr>
        <p:sp>
          <p:nvSpPr>
            <p:cNvPr id="80" name="Oval 79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endCxn id="80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81"/>
          <p:cNvGrpSpPr/>
          <p:nvPr/>
        </p:nvGrpSpPr>
        <p:grpSpPr>
          <a:xfrm>
            <a:off x="8610600" y="1612726"/>
            <a:ext cx="152400" cy="971154"/>
            <a:chOff x="4763022" y="1619646"/>
            <a:chExt cx="152400" cy="971154"/>
          </a:xfrm>
        </p:grpSpPr>
        <p:sp>
          <p:nvSpPr>
            <p:cNvPr id="83" name="Oval 82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>
              <a:endCxn id="83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87"/>
          <p:cNvGrpSpPr/>
          <p:nvPr/>
        </p:nvGrpSpPr>
        <p:grpSpPr>
          <a:xfrm>
            <a:off x="6425852" y="1612726"/>
            <a:ext cx="152400" cy="971154"/>
            <a:chOff x="5727526" y="2762646"/>
            <a:chExt cx="152400" cy="971154"/>
          </a:xfrm>
        </p:grpSpPr>
        <p:sp>
          <p:nvSpPr>
            <p:cNvPr id="85" name="Oval 8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Straight Arrow Connector 131"/>
          <p:cNvCxnSpPr>
            <a:stCxn id="38" idx="4"/>
            <a:endCxn id="119" idx="0"/>
          </p:cNvCxnSpPr>
          <p:nvPr/>
        </p:nvCxnSpPr>
        <p:spPr>
          <a:xfrm rot="5400000">
            <a:off x="3768440" y="2854040"/>
            <a:ext cx="84512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55" idx="4"/>
            <a:endCxn id="120" idx="0"/>
          </p:cNvCxnSpPr>
          <p:nvPr/>
        </p:nvCxnSpPr>
        <p:spPr>
          <a:xfrm rot="5400000">
            <a:off x="4238166" y="2841514"/>
            <a:ext cx="845120" cy="32985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>
            <a:off x="4519603" y="2848976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067823" y="243148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rot="5400000">
            <a:off x="4683895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>
            <a:off x="4797673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59" idx="4"/>
            <a:endCxn id="122" idx="0"/>
          </p:cNvCxnSpPr>
          <p:nvPr/>
        </p:nvCxnSpPr>
        <p:spPr>
          <a:xfrm rot="5400000">
            <a:off x="5083151" y="2834729"/>
            <a:ext cx="845120" cy="34342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rot="5400000">
            <a:off x="4957913" y="2783557"/>
            <a:ext cx="845120" cy="34342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rot="5400000">
            <a:off x="5203862" y="2883767"/>
            <a:ext cx="845120" cy="34342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rot="5400000">
            <a:off x="5197390" y="2821719"/>
            <a:ext cx="777974" cy="316137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rot="5400000">
            <a:off x="5053583" y="2725465"/>
            <a:ext cx="845120" cy="34342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111"/>
          <p:cNvGrpSpPr/>
          <p:nvPr/>
        </p:nvGrpSpPr>
        <p:grpSpPr>
          <a:xfrm>
            <a:off x="5562600" y="1536526"/>
            <a:ext cx="230188" cy="1047354"/>
            <a:chOff x="5562600" y="1600200"/>
            <a:chExt cx="230188" cy="1047354"/>
          </a:xfrm>
        </p:grpSpPr>
        <p:grpSp>
          <p:nvGrpSpPr>
            <p:cNvPr id="36" name="Group 57"/>
            <p:cNvGrpSpPr/>
            <p:nvPr/>
          </p:nvGrpSpPr>
          <p:grpSpPr>
            <a:xfrm>
              <a:off x="5601222" y="1676400"/>
              <a:ext cx="152400" cy="971154"/>
              <a:chOff x="4763022" y="1619646"/>
              <a:chExt cx="152400" cy="97115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endCxn id="59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Arrow Connector 60"/>
            <p:cNvCxnSpPr/>
            <p:nvPr/>
          </p:nvCxnSpPr>
          <p:spPr>
            <a:xfrm rot="5400000">
              <a:off x="51536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>
              <a:off x="53822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>
              <a:off x="5217294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5400000">
              <a:off x="5331072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8" name="Straight Arrow Connector 157"/>
          <p:cNvCxnSpPr/>
          <p:nvPr/>
        </p:nvCxnSpPr>
        <p:spPr>
          <a:xfrm rot="5400000">
            <a:off x="5529921" y="2867449"/>
            <a:ext cx="845120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rot="5400000">
            <a:off x="5476356" y="2771007"/>
            <a:ext cx="845120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rot="5400000">
            <a:off x="5624228" y="2811750"/>
            <a:ext cx="845120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156"/>
          <p:cNvGrpSpPr/>
          <p:nvPr/>
        </p:nvGrpSpPr>
        <p:grpSpPr>
          <a:xfrm>
            <a:off x="6019800" y="1536526"/>
            <a:ext cx="152400" cy="1047354"/>
            <a:chOff x="6019800" y="1536526"/>
            <a:chExt cx="152400" cy="1047354"/>
          </a:xfrm>
        </p:grpSpPr>
        <p:grpSp>
          <p:nvGrpSpPr>
            <p:cNvPr id="40" name="Group 72"/>
            <p:cNvGrpSpPr/>
            <p:nvPr/>
          </p:nvGrpSpPr>
          <p:grpSpPr>
            <a:xfrm>
              <a:off x="6019800" y="1612726"/>
              <a:ext cx="152400" cy="971154"/>
              <a:chOff x="4763022" y="1619646"/>
              <a:chExt cx="152400" cy="971154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74"/>
              <p:cNvCxnSpPr>
                <a:endCxn id="74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75"/>
            <p:cNvCxnSpPr/>
            <p:nvPr/>
          </p:nvCxnSpPr>
          <p:spPr>
            <a:xfrm rot="5400000">
              <a:off x="5635872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>
              <a:off x="5749650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Arrow Connector 162"/>
          <p:cNvCxnSpPr/>
          <p:nvPr/>
        </p:nvCxnSpPr>
        <p:spPr>
          <a:xfrm rot="5400000">
            <a:off x="5930348" y="2941652"/>
            <a:ext cx="889756" cy="10125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85" idx="5"/>
            <a:endCxn id="124" idx="7"/>
          </p:cNvCxnSpPr>
          <p:nvPr/>
        </p:nvCxnSpPr>
        <p:spPr>
          <a:xfrm rot="5400000">
            <a:off x="6060430" y="2955814"/>
            <a:ext cx="889756" cy="10125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80" idx="4"/>
            <a:endCxn id="125" idx="0"/>
          </p:cNvCxnSpPr>
          <p:nvPr/>
        </p:nvCxnSpPr>
        <p:spPr>
          <a:xfrm rot="5400000">
            <a:off x="6359240" y="3006440"/>
            <a:ext cx="84512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rot="16200000" flipH="1">
            <a:off x="7193340" y="2930240"/>
            <a:ext cx="889756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rot="16200000" flipH="1">
            <a:off x="7317040" y="2912022"/>
            <a:ext cx="889756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89"/>
          <p:cNvGrpSpPr/>
          <p:nvPr/>
        </p:nvGrpSpPr>
        <p:grpSpPr>
          <a:xfrm>
            <a:off x="7543800" y="1612726"/>
            <a:ext cx="152400" cy="971154"/>
            <a:chOff x="5727526" y="2762646"/>
            <a:chExt cx="152400" cy="971154"/>
          </a:xfrm>
        </p:grpSpPr>
        <p:sp>
          <p:nvSpPr>
            <p:cNvPr id="91" name="Oval 90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Arrow Connector 178"/>
          <p:cNvCxnSpPr>
            <a:stCxn id="102" idx="4"/>
            <a:endCxn id="127" idx="0"/>
          </p:cNvCxnSpPr>
          <p:nvPr/>
        </p:nvCxnSpPr>
        <p:spPr>
          <a:xfrm rot="16200000" flipH="1">
            <a:off x="7717792" y="2917192"/>
            <a:ext cx="845120" cy="178496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rot="16200000" flipH="1">
            <a:off x="7627890" y="2849192"/>
            <a:ext cx="845120" cy="178496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6200000" flipH="1">
            <a:off x="7767990" y="2815112"/>
            <a:ext cx="845120" cy="178496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221"/>
          <p:cNvGrpSpPr/>
          <p:nvPr/>
        </p:nvGrpSpPr>
        <p:grpSpPr>
          <a:xfrm>
            <a:off x="7974904" y="1536526"/>
            <a:ext cx="152400" cy="1047354"/>
            <a:chOff x="7974904" y="1536526"/>
            <a:chExt cx="152400" cy="1047354"/>
          </a:xfrm>
        </p:grpSpPr>
        <p:grpSp>
          <p:nvGrpSpPr>
            <p:cNvPr id="47" name="Group 100"/>
            <p:cNvGrpSpPr/>
            <p:nvPr/>
          </p:nvGrpSpPr>
          <p:grpSpPr>
            <a:xfrm>
              <a:off x="7974904" y="1612726"/>
              <a:ext cx="152400" cy="971154"/>
              <a:chOff x="4763022" y="1619646"/>
              <a:chExt cx="152400" cy="971154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/>
              <p:cNvCxnSpPr>
                <a:endCxn id="102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Arrow Connector 103"/>
            <p:cNvCxnSpPr/>
            <p:nvPr/>
          </p:nvCxnSpPr>
          <p:spPr>
            <a:xfrm rot="5400000">
              <a:off x="7590976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rot="5400000">
              <a:off x="7704754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5" name="Straight Arrow Connector 184"/>
          <p:cNvCxnSpPr>
            <a:stCxn id="95" idx="3"/>
            <a:endCxn id="128" idx="1"/>
          </p:cNvCxnSpPr>
          <p:nvPr/>
        </p:nvCxnSpPr>
        <p:spPr>
          <a:xfrm rot="16200000" flipH="1">
            <a:off x="7921340" y="2968340"/>
            <a:ext cx="889756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rot="16200000" flipH="1">
            <a:off x="8039122" y="2958278"/>
            <a:ext cx="889756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93"/>
          <p:cNvGrpSpPr/>
          <p:nvPr/>
        </p:nvGrpSpPr>
        <p:grpSpPr>
          <a:xfrm>
            <a:off x="8305800" y="1612726"/>
            <a:ext cx="152400" cy="971154"/>
            <a:chOff x="5727526" y="2762646"/>
            <a:chExt cx="152400" cy="971154"/>
          </a:xfrm>
        </p:grpSpPr>
        <p:sp>
          <p:nvSpPr>
            <p:cNvPr id="95" name="Oval 9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>
            <a:off x="3962400" y="3429000"/>
            <a:ext cx="4800600" cy="152400"/>
            <a:chOff x="3962400" y="3429000"/>
            <a:chExt cx="4800600" cy="1524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19" name="Oval 118"/>
            <p:cNvSpPr/>
            <p:nvPr/>
          </p:nvSpPr>
          <p:spPr>
            <a:xfrm>
              <a:off x="3962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4419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800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52578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5715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324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705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76962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8153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8382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8610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9" name="Straight Arrow Connector 188"/>
          <p:cNvCxnSpPr>
            <a:stCxn id="83" idx="4"/>
            <a:endCxn id="129" idx="0"/>
          </p:cNvCxnSpPr>
          <p:nvPr/>
        </p:nvCxnSpPr>
        <p:spPr>
          <a:xfrm rot="5400000">
            <a:off x="8264240" y="3006440"/>
            <a:ext cx="84512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Oval 229"/>
          <p:cNvSpPr/>
          <p:nvPr/>
        </p:nvSpPr>
        <p:spPr>
          <a:xfrm>
            <a:off x="3962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120" idx="4"/>
            <a:endCxn id="204" idx="0"/>
          </p:cNvCxnSpPr>
          <p:nvPr/>
        </p:nvCxnSpPr>
        <p:spPr>
          <a:xfrm rot="5400000">
            <a:off x="40767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07" idx="0"/>
          </p:cNvCxnSpPr>
          <p:nvPr/>
        </p:nvCxnSpPr>
        <p:spPr>
          <a:xfrm rot="5400000">
            <a:off x="37338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121" idx="4"/>
            <a:endCxn id="205" idx="0"/>
          </p:cNvCxnSpPr>
          <p:nvPr/>
        </p:nvCxnSpPr>
        <p:spPr>
          <a:xfrm rot="5400000">
            <a:off x="4419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21" idx="4"/>
            <a:endCxn id="206" idx="0"/>
          </p:cNvCxnSpPr>
          <p:nvPr/>
        </p:nvCxnSpPr>
        <p:spPr>
          <a:xfrm rot="5400000">
            <a:off x="4533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22" idx="4"/>
            <a:endCxn id="208" idx="0"/>
          </p:cNvCxnSpPr>
          <p:nvPr/>
        </p:nvCxnSpPr>
        <p:spPr>
          <a:xfrm rot="5400000">
            <a:off x="49530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22" idx="4"/>
            <a:endCxn id="209" idx="0"/>
          </p:cNvCxnSpPr>
          <p:nvPr/>
        </p:nvCxnSpPr>
        <p:spPr>
          <a:xfrm rot="5400000">
            <a:off x="50292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stCxn id="122" idx="4"/>
            <a:endCxn id="210" idx="0"/>
          </p:cNvCxnSpPr>
          <p:nvPr/>
        </p:nvCxnSpPr>
        <p:spPr>
          <a:xfrm rot="16200000" flipH="1">
            <a:off x="5105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122" idx="4"/>
            <a:endCxn id="211" idx="0"/>
          </p:cNvCxnSpPr>
          <p:nvPr/>
        </p:nvCxnSpPr>
        <p:spPr>
          <a:xfrm rot="16200000" flipH="1">
            <a:off x="5181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 rot="5400000">
            <a:off x="4641733" y="2886165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22" idx="4"/>
            <a:endCxn id="212" idx="0"/>
          </p:cNvCxnSpPr>
          <p:nvPr/>
        </p:nvCxnSpPr>
        <p:spPr>
          <a:xfrm rot="5400000">
            <a:off x="48387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stCxn id="123" idx="4"/>
            <a:endCxn id="213" idx="0"/>
          </p:cNvCxnSpPr>
          <p:nvPr/>
        </p:nvCxnSpPr>
        <p:spPr>
          <a:xfrm rot="5400000">
            <a:off x="5486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123" idx="4"/>
            <a:endCxn id="214" idx="0"/>
          </p:cNvCxnSpPr>
          <p:nvPr/>
        </p:nvCxnSpPr>
        <p:spPr>
          <a:xfrm rot="16200000" flipH="1">
            <a:off x="55245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123" idx="4"/>
            <a:endCxn id="215" idx="0"/>
          </p:cNvCxnSpPr>
          <p:nvPr/>
        </p:nvCxnSpPr>
        <p:spPr>
          <a:xfrm rot="16200000" flipH="1">
            <a:off x="56769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24" idx="4"/>
            <a:endCxn id="216" idx="0"/>
          </p:cNvCxnSpPr>
          <p:nvPr/>
        </p:nvCxnSpPr>
        <p:spPr>
          <a:xfrm rot="5400000">
            <a:off x="6096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24" idx="4"/>
            <a:endCxn id="225" idx="0"/>
          </p:cNvCxnSpPr>
          <p:nvPr/>
        </p:nvCxnSpPr>
        <p:spPr>
          <a:xfrm rot="16200000" flipH="1">
            <a:off x="6134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endCxn id="217" idx="0"/>
          </p:cNvCxnSpPr>
          <p:nvPr/>
        </p:nvCxnSpPr>
        <p:spPr>
          <a:xfrm rot="5400000">
            <a:off x="6477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26" idx="4"/>
            <a:endCxn id="218" idx="7"/>
          </p:cNvCxnSpPr>
          <p:nvPr/>
        </p:nvCxnSpPr>
        <p:spPr>
          <a:xfrm rot="5400000">
            <a:off x="7140482" y="3581400"/>
            <a:ext cx="631918" cy="6319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>
            <a:stCxn id="126" idx="4"/>
            <a:endCxn id="219" idx="0"/>
          </p:cNvCxnSpPr>
          <p:nvPr/>
        </p:nvCxnSpPr>
        <p:spPr>
          <a:xfrm rot="5400000">
            <a:off x="7391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27" idx="4"/>
            <a:endCxn id="220" idx="7"/>
          </p:cNvCxnSpPr>
          <p:nvPr/>
        </p:nvCxnSpPr>
        <p:spPr>
          <a:xfrm rot="5400000">
            <a:off x="7711982" y="3695700"/>
            <a:ext cx="631918" cy="4033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27" idx="4"/>
            <a:endCxn id="221" idx="0"/>
          </p:cNvCxnSpPr>
          <p:nvPr/>
        </p:nvCxnSpPr>
        <p:spPr>
          <a:xfrm rot="5400000">
            <a:off x="78486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27" idx="4"/>
            <a:endCxn id="226" idx="0"/>
          </p:cNvCxnSpPr>
          <p:nvPr/>
        </p:nvCxnSpPr>
        <p:spPr>
          <a:xfrm rot="16200000" flipH="1">
            <a:off x="7962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4"/>
            <a:endCxn id="224" idx="0"/>
          </p:cNvCxnSpPr>
          <p:nvPr/>
        </p:nvCxnSpPr>
        <p:spPr>
          <a:xfrm rot="5400000">
            <a:off x="80391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128" idx="4"/>
            <a:endCxn id="227" idx="0"/>
          </p:cNvCxnSpPr>
          <p:nvPr/>
        </p:nvCxnSpPr>
        <p:spPr>
          <a:xfrm rot="5400000">
            <a:off x="8153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129" idx="4"/>
            <a:endCxn id="228" idx="0"/>
          </p:cNvCxnSpPr>
          <p:nvPr/>
        </p:nvCxnSpPr>
        <p:spPr>
          <a:xfrm rot="16200000" flipH="1">
            <a:off x="8420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257800" y="1143000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375"/>
          <p:cNvGrpSpPr/>
          <p:nvPr/>
        </p:nvGrpSpPr>
        <p:grpSpPr>
          <a:xfrm>
            <a:off x="4267200" y="1257300"/>
            <a:ext cx="4572000" cy="609600"/>
            <a:chOff x="4267200" y="1257300"/>
            <a:chExt cx="4572000" cy="609600"/>
          </a:xfrm>
        </p:grpSpPr>
        <p:sp>
          <p:nvSpPr>
            <p:cNvPr id="17" name="Oval 16"/>
            <p:cNvSpPr/>
            <p:nvPr/>
          </p:nvSpPr>
          <p:spPr>
            <a:xfrm>
              <a:off x="49530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056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95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67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4008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34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29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791200" y="125730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3152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6106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7244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467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772400" y="1295400"/>
              <a:ext cx="6096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7" name="Straight Arrow Connector 316"/>
          <p:cNvCxnSpPr/>
          <p:nvPr/>
        </p:nvCxnSpPr>
        <p:spPr>
          <a:xfrm rot="5400000">
            <a:off x="3238500" y="5067300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/>
          <p:nvPr/>
        </p:nvCxnSpPr>
        <p:spPr>
          <a:xfrm rot="5400000">
            <a:off x="346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rot="5400000">
            <a:off x="3772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 rot="5400000">
            <a:off x="3999706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rot="5400000">
            <a:off x="415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/>
          <p:nvPr/>
        </p:nvCxnSpPr>
        <p:spPr>
          <a:xfrm rot="5400000">
            <a:off x="4382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rot="5400000">
            <a:off x="4534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/>
          <p:nvPr/>
        </p:nvCxnSpPr>
        <p:spPr>
          <a:xfrm rot="5400000">
            <a:off x="4687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rot="5400000">
            <a:off x="4839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rot="5400000">
            <a:off x="4991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/>
          <p:nvPr/>
        </p:nvCxnSpPr>
        <p:spPr>
          <a:xfrm rot="5400000">
            <a:off x="5068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/>
          <p:nvPr/>
        </p:nvCxnSpPr>
        <p:spPr>
          <a:xfrm rot="5400000">
            <a:off x="5372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/>
          <p:nvPr/>
        </p:nvCxnSpPr>
        <p:spPr>
          <a:xfrm rot="5400000">
            <a:off x="5601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/>
          <p:cNvCxnSpPr/>
          <p:nvPr/>
        </p:nvCxnSpPr>
        <p:spPr>
          <a:xfrm rot="5400000">
            <a:off x="5677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/>
          <p:nvPr/>
        </p:nvCxnSpPr>
        <p:spPr>
          <a:xfrm rot="5400000">
            <a:off x="5982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/>
          <p:nvPr/>
        </p:nvCxnSpPr>
        <p:spPr>
          <a:xfrm rot="5400000">
            <a:off x="6287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 rot="5400000">
            <a:off x="6820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/>
          <p:nvPr/>
        </p:nvCxnSpPr>
        <p:spPr>
          <a:xfrm rot="5400000">
            <a:off x="6973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/>
          <p:nvPr/>
        </p:nvCxnSpPr>
        <p:spPr>
          <a:xfrm rot="5400000">
            <a:off x="727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/>
          <p:nvPr/>
        </p:nvCxnSpPr>
        <p:spPr>
          <a:xfrm rot="5400000">
            <a:off x="7430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 rot="5400000">
            <a:off x="7506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/>
          <p:nvPr/>
        </p:nvCxnSpPr>
        <p:spPr>
          <a:xfrm rot="5400000">
            <a:off x="7658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/>
          <p:nvPr/>
        </p:nvCxnSpPr>
        <p:spPr>
          <a:xfrm rot="5400000">
            <a:off x="796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20"/>
          <p:cNvGrpSpPr/>
          <p:nvPr/>
        </p:nvGrpSpPr>
        <p:grpSpPr>
          <a:xfrm>
            <a:off x="3657600" y="4572000"/>
            <a:ext cx="5486400" cy="909180"/>
            <a:chOff x="3657600" y="4648200"/>
            <a:chExt cx="5486400" cy="9091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7" name="Freeform 6"/>
            <p:cNvSpPr/>
            <p:nvPr/>
          </p:nvSpPr>
          <p:spPr>
            <a:xfrm>
              <a:off x="4572000" y="4648200"/>
              <a:ext cx="3048000" cy="909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6858000" y="4953000"/>
              <a:ext cx="2286000" cy="604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3657600" y="5334000"/>
              <a:ext cx="1752600" cy="223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4038600" y="5029200"/>
              <a:ext cx="2666999" cy="528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5" name="Straight Connector 344"/>
          <p:cNvCxnSpPr/>
          <p:nvPr/>
        </p:nvCxnSpPr>
        <p:spPr>
          <a:xfrm>
            <a:off x="3733800" y="5486400"/>
            <a:ext cx="5257800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Oval 349"/>
          <p:cNvSpPr/>
          <p:nvPr/>
        </p:nvSpPr>
        <p:spPr>
          <a:xfrm>
            <a:off x="41910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/>
          <p:cNvSpPr/>
          <p:nvPr/>
        </p:nvSpPr>
        <p:spPr>
          <a:xfrm>
            <a:off x="67056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7010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/>
          <p:cNvSpPr/>
          <p:nvPr/>
        </p:nvSpPr>
        <p:spPr>
          <a:xfrm>
            <a:off x="86868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44958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/>
          <p:cNvSpPr/>
          <p:nvPr/>
        </p:nvSpPr>
        <p:spPr>
          <a:xfrm>
            <a:off x="4724400" y="62097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/>
          <p:cNvSpPr/>
          <p:nvPr/>
        </p:nvSpPr>
        <p:spPr>
          <a:xfrm>
            <a:off x="4844996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8229600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8153400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7511996" y="61716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4992755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6300747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6211955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5149796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5310147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7588196" y="609547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5518204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7812155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/>
          <p:cNvSpPr/>
          <p:nvPr/>
        </p:nvSpPr>
        <p:spPr>
          <a:xfrm>
            <a:off x="5614947" y="60192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5791200" y="590497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923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024976"/>
              </p:ext>
            </p:extLst>
          </p:nvPr>
        </p:nvGraphicFramePr>
        <p:xfrm>
          <a:off x="1039018" y="2680063"/>
          <a:ext cx="20367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2474" name="Equation" r:id="rId5" imgW="939600" imgH="228600" progId="Equation.DSMT4">
                  <p:embed/>
                </p:oleObj>
              </mc:Choice>
              <mc:Fallback>
                <p:oleObj name="Equation" r:id="rId5" imgW="9396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018" y="2680063"/>
                        <a:ext cx="20367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" name="TextBox 233"/>
          <p:cNvSpPr txBox="1"/>
          <p:nvPr/>
        </p:nvSpPr>
        <p:spPr>
          <a:xfrm>
            <a:off x="2616701" y="328884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noise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35" name="Straight Arrow Connector 234"/>
          <p:cNvCxnSpPr/>
          <p:nvPr/>
        </p:nvCxnSpPr>
        <p:spPr>
          <a:xfrm rot="5400000" flipH="1" flipV="1">
            <a:off x="2685763" y="3257044"/>
            <a:ext cx="267275" cy="158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990600" y="3277176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linear motion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model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38" name="Straight Arrow Connector 237"/>
          <p:cNvCxnSpPr/>
          <p:nvPr/>
        </p:nvCxnSpPr>
        <p:spPr>
          <a:xfrm rot="5400000" flipH="1" flipV="1">
            <a:off x="1695163" y="3257044"/>
            <a:ext cx="267275" cy="158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" name="Group 238"/>
          <p:cNvGrpSpPr/>
          <p:nvPr/>
        </p:nvGrpSpPr>
        <p:grpSpPr>
          <a:xfrm>
            <a:off x="3962400" y="4191000"/>
            <a:ext cx="4876800" cy="152400"/>
            <a:chOff x="3962400" y="4191000"/>
            <a:chExt cx="4876800" cy="1524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204" name="Oval 203"/>
            <p:cNvSpPr/>
            <p:nvPr/>
          </p:nvSpPr>
          <p:spPr>
            <a:xfrm>
              <a:off x="41910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44958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47244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39624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51054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52578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54102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5626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48768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57150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57912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60960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63246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67056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70104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75438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76962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80010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81534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64008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82296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83820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8686800" y="4191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2" name="Straight Connector 221"/>
          <p:cNvCxnSpPr/>
          <p:nvPr/>
        </p:nvCxnSpPr>
        <p:spPr>
          <a:xfrm>
            <a:off x="3657600" y="2971800"/>
            <a:ext cx="5334000" cy="798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/>
              <p:cNvSpPr txBox="1"/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3" name="TextBox 2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/>
              <p:cNvSpPr txBox="1"/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9" name="TextBox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892469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Recap: approaches to tracking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4648200" y="1447800"/>
            <a:ext cx="4191000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Batch Processing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lang="en-US" sz="2000" noProof="0" dirty="0" smtClean="0">
                <a:solidFill>
                  <a:schemeClr val="tx2"/>
                </a:solidFill>
              </a:rPr>
              <a:t>(offline)</a:t>
            </a:r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2000" noProof="0" dirty="0" smtClean="0">
                <a:solidFill>
                  <a:schemeClr val="tx2"/>
                </a:solidFill>
              </a:rPr>
              <a:t>- Expensive </a:t>
            </a:r>
            <a:r>
              <a:rPr lang="en-US" sz="2000" dirty="0" smtClean="0">
                <a:solidFill>
                  <a:schemeClr val="tx2"/>
                </a:solidFill>
              </a:rPr>
              <a:t>→ </a:t>
            </a:r>
            <a:r>
              <a:rPr lang="en-US" sz="2000" noProof="0" dirty="0" smtClean="0">
                <a:solidFill>
                  <a:schemeClr val="tx2"/>
                </a:solidFill>
              </a:rPr>
              <a:t>not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real-time*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 considers all information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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 can correct past errors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447800"/>
            <a:ext cx="3883152" cy="4495800"/>
          </a:xfrm>
        </p:spPr>
        <p:txBody>
          <a:bodyPr/>
          <a:lstStyle/>
          <a:p>
            <a:pPr>
              <a:buSzPct val="70000"/>
              <a:buFont typeface="Wingdings" pitchFamily="2" charset="2"/>
              <a:buChar char=""/>
            </a:pPr>
            <a:r>
              <a:rPr lang="en-US" dirty="0" smtClean="0">
                <a:solidFill>
                  <a:schemeClr val="tx2"/>
                </a:solidFill>
              </a:rPr>
              <a:t>Sequential</a:t>
            </a:r>
          </a:p>
          <a:p>
            <a:pPr lvl="1">
              <a:buFont typeface="Wingdings" pitchFamily="2" charset="2"/>
              <a:buChar char=""/>
            </a:pPr>
            <a:r>
              <a:rPr lang="en-US" sz="2000" dirty="0" smtClean="0">
                <a:solidFill>
                  <a:schemeClr val="tx2"/>
                </a:solidFill>
              </a:rPr>
              <a:t>(recursive, online)</a:t>
            </a:r>
          </a:p>
          <a:p>
            <a:pPr lvl="1">
              <a:buFont typeface="Wingdings" pitchFamily="2" charset="2"/>
              <a:buChar char=""/>
            </a:pPr>
            <a:r>
              <a:rPr lang="en-US" sz="2000" dirty="0" smtClean="0">
                <a:solidFill>
                  <a:schemeClr val="tx2"/>
                </a:solidFill>
              </a:rPr>
              <a:t>+ Inexpensive → real-time</a:t>
            </a:r>
          </a:p>
          <a:p>
            <a:pPr lvl="1">
              <a:buFont typeface="Wingdings" pitchFamily="2" charset="2"/>
              <a:buChar char=""/>
            </a:pPr>
            <a:r>
              <a:rPr lang="en-US" sz="2000" dirty="0" smtClean="0">
                <a:solidFill>
                  <a:schemeClr val="tx2"/>
                </a:solidFill>
              </a:rPr>
              <a:t>- no future information</a:t>
            </a:r>
          </a:p>
          <a:p>
            <a:pPr lvl="1">
              <a:buFont typeface="Wingdings" pitchFamily="2" charset="2"/>
              <a:buChar char=""/>
            </a:pPr>
            <a:r>
              <a:rPr lang="en-US" sz="2000" dirty="0" smtClean="0">
                <a:solidFill>
                  <a:schemeClr val="tx2"/>
                </a:solidFill>
              </a:rPr>
              <a:t>- cannot revisit past errors</a:t>
            </a:r>
          </a:p>
        </p:txBody>
      </p:sp>
      <p:pic>
        <p:nvPicPr>
          <p:cNvPr id="32" name="Picture 3" descr="C:\Users\smith\Desktop\CVcourse1\images\Film-Stripb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1" y="3638550"/>
            <a:ext cx="4419599" cy="3219450"/>
          </a:xfrm>
          <a:prstGeom prst="rect">
            <a:avLst/>
          </a:prstGeom>
          <a:noFill/>
        </p:spPr>
      </p:pic>
      <p:sp>
        <p:nvSpPr>
          <p:cNvPr id="33" name="Freeform 32"/>
          <p:cNvSpPr/>
          <p:nvPr/>
        </p:nvSpPr>
        <p:spPr>
          <a:xfrm>
            <a:off x="318977" y="4359349"/>
            <a:ext cx="2759149" cy="2550042"/>
          </a:xfrm>
          <a:custGeom>
            <a:avLst/>
            <a:gdLst>
              <a:gd name="connsiteX0" fmla="*/ 0 w 2759149"/>
              <a:gd name="connsiteY0" fmla="*/ 0 h 2550042"/>
              <a:gd name="connsiteX1" fmla="*/ 138223 w 2759149"/>
              <a:gd name="connsiteY1" fmla="*/ 191386 h 2550042"/>
              <a:gd name="connsiteX2" fmla="*/ 244549 w 2759149"/>
              <a:gd name="connsiteY2" fmla="*/ 276446 h 2550042"/>
              <a:gd name="connsiteX3" fmla="*/ 425302 w 2759149"/>
              <a:gd name="connsiteY3" fmla="*/ 340242 h 2550042"/>
              <a:gd name="connsiteX4" fmla="*/ 691116 w 2759149"/>
              <a:gd name="connsiteY4" fmla="*/ 659218 h 2550042"/>
              <a:gd name="connsiteX5" fmla="*/ 1031358 w 2759149"/>
              <a:gd name="connsiteY5" fmla="*/ 1158949 h 2550042"/>
              <a:gd name="connsiteX6" fmla="*/ 1414130 w 2759149"/>
              <a:gd name="connsiteY6" fmla="*/ 1584251 h 2550042"/>
              <a:gd name="connsiteX7" fmla="*/ 2275367 w 2759149"/>
              <a:gd name="connsiteY7" fmla="*/ 2275367 h 2550042"/>
              <a:gd name="connsiteX8" fmla="*/ 2690037 w 2759149"/>
              <a:gd name="connsiteY8" fmla="*/ 2509284 h 2550042"/>
              <a:gd name="connsiteX9" fmla="*/ 2690037 w 2759149"/>
              <a:gd name="connsiteY9" fmla="*/ 2519916 h 255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9149" h="2550042">
                <a:moveTo>
                  <a:pt x="0" y="0"/>
                </a:moveTo>
                <a:cubicBezTo>
                  <a:pt x="48732" y="72656"/>
                  <a:pt x="97465" y="145312"/>
                  <a:pt x="138223" y="191386"/>
                </a:cubicBezTo>
                <a:cubicBezTo>
                  <a:pt x="178981" y="237460"/>
                  <a:pt x="196703" y="251637"/>
                  <a:pt x="244549" y="276446"/>
                </a:cubicBezTo>
                <a:cubicBezTo>
                  <a:pt x="292395" y="301255"/>
                  <a:pt x="350874" y="276447"/>
                  <a:pt x="425302" y="340242"/>
                </a:cubicBezTo>
                <a:cubicBezTo>
                  <a:pt x="499730" y="404037"/>
                  <a:pt x="590107" y="522767"/>
                  <a:pt x="691116" y="659218"/>
                </a:cubicBezTo>
                <a:cubicBezTo>
                  <a:pt x="792125" y="795669"/>
                  <a:pt x="910856" y="1004777"/>
                  <a:pt x="1031358" y="1158949"/>
                </a:cubicBezTo>
                <a:cubicBezTo>
                  <a:pt x="1151860" y="1313121"/>
                  <a:pt x="1206795" y="1398181"/>
                  <a:pt x="1414130" y="1584251"/>
                </a:cubicBezTo>
                <a:cubicBezTo>
                  <a:pt x="1621465" y="1770321"/>
                  <a:pt x="2062716" y="2121195"/>
                  <a:pt x="2275367" y="2275367"/>
                </a:cubicBezTo>
                <a:cubicBezTo>
                  <a:pt x="2488018" y="2429539"/>
                  <a:pt x="2620925" y="2468526"/>
                  <a:pt x="2690037" y="2509284"/>
                </a:cubicBezTo>
                <a:cubicBezTo>
                  <a:pt x="2759149" y="2550042"/>
                  <a:pt x="2724593" y="2534979"/>
                  <a:pt x="2690037" y="2519916"/>
                </a:cubicBezTo>
              </a:path>
            </a:pathLst>
          </a:custGeom>
          <a:ln w="28575">
            <a:solidFill>
              <a:srgbClr val="6B85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/>
          <p:cNvSpPr/>
          <p:nvPr/>
        </p:nvSpPr>
        <p:spPr>
          <a:xfrm rot="2779296">
            <a:off x="1018875" y="5902670"/>
            <a:ext cx="381000" cy="662623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>
              <a:rot lat="841529" lon="19204019" rev="2114008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8600" y="4267200"/>
            <a:ext cx="228600" cy="228600"/>
          </a:xfrm>
          <a:prstGeom prst="ellipse">
            <a:avLst/>
          </a:prstGeom>
          <a:scene3d>
            <a:camera prst="orthographicFront">
              <a:rot lat="3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7200" y="4538332"/>
            <a:ext cx="304800" cy="228600"/>
          </a:xfrm>
          <a:prstGeom prst="ellipse">
            <a:avLst/>
          </a:prstGeom>
          <a:scene3d>
            <a:camera prst="orthographicFront">
              <a:rot lat="3503498" lon="18375525" rev="1864414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90600" y="5029200"/>
            <a:ext cx="304800" cy="304800"/>
          </a:xfrm>
          <a:prstGeom prst="ellipse">
            <a:avLst/>
          </a:prstGeom>
          <a:scene3d>
            <a:camera prst="orthographicFront">
              <a:rot lat="1954023" lon="21473544" rev="2033071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447800" y="5638800"/>
            <a:ext cx="457200" cy="457200"/>
          </a:xfrm>
          <a:prstGeom prst="ellipse">
            <a:avLst/>
          </a:prstGeom>
          <a:scene3d>
            <a:camera prst="orthographicFront">
              <a:rot lat="1954023" lon="21473544" rev="2033071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09800" y="6248400"/>
            <a:ext cx="609600" cy="609600"/>
          </a:xfrm>
          <a:prstGeom prst="ellipse">
            <a:avLst/>
          </a:prstGeom>
          <a:scene3d>
            <a:camera prst="orthographicFront">
              <a:rot lat="2111410" lon="20999102" rev="2007896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rot="16200000" flipH="1">
            <a:off x="456406" y="4549454"/>
            <a:ext cx="77788" cy="76200"/>
          </a:xfrm>
          <a:prstGeom prst="straightConnector1">
            <a:avLst/>
          </a:prstGeom>
          <a:ln w="25400">
            <a:solidFill>
              <a:srgbClr val="6B859A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 flipH="1">
            <a:off x="738766" y="4698440"/>
            <a:ext cx="77788" cy="76200"/>
          </a:xfrm>
          <a:prstGeom prst="straightConnector1">
            <a:avLst/>
          </a:prstGeom>
          <a:ln w="25400">
            <a:solidFill>
              <a:srgbClr val="6B859A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H="1">
            <a:off x="974742" y="5002769"/>
            <a:ext cx="86925" cy="55209"/>
          </a:xfrm>
          <a:prstGeom prst="straightConnector1">
            <a:avLst/>
          </a:prstGeom>
          <a:ln w="25400">
            <a:solidFill>
              <a:srgbClr val="6B859A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 flipH="1">
            <a:off x="1431942" y="5638800"/>
            <a:ext cx="76200" cy="76200"/>
          </a:xfrm>
          <a:prstGeom prst="straightConnector1">
            <a:avLst/>
          </a:prstGeom>
          <a:ln w="31750">
            <a:solidFill>
              <a:srgbClr val="6B859A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144172" y="6303456"/>
            <a:ext cx="131256" cy="60342"/>
          </a:xfrm>
          <a:prstGeom prst="straightConnector1">
            <a:avLst/>
          </a:prstGeom>
          <a:ln w="31750">
            <a:solidFill>
              <a:srgbClr val="6B859A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751367" y="4711998"/>
            <a:ext cx="304800" cy="228600"/>
          </a:xfrm>
          <a:prstGeom prst="ellipse">
            <a:avLst/>
          </a:prstGeom>
          <a:scene3d>
            <a:camera prst="orthographicFront">
              <a:rot lat="2835403" lon="18868344" rev="1876051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219200" y="565046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20233" y="4986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t-1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52600" y="637776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t+1</a:t>
            </a:r>
          </a:p>
        </p:txBody>
      </p:sp>
      <p:pic>
        <p:nvPicPr>
          <p:cNvPr id="49" name="Picture 4" descr="C:\Users\smith\Desktop\CVcourse1\images\filmreel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9200" y="4232275"/>
            <a:ext cx="3474420" cy="2625725"/>
          </a:xfrm>
          <a:prstGeom prst="rect">
            <a:avLst/>
          </a:prstGeom>
          <a:noFill/>
        </p:spPr>
      </p:pic>
      <p:sp>
        <p:nvSpPr>
          <p:cNvPr id="50" name="Up Arrow 49"/>
          <p:cNvSpPr/>
          <p:nvPr/>
        </p:nvSpPr>
        <p:spPr>
          <a:xfrm rot="10800000">
            <a:off x="6553200" y="3657600"/>
            <a:ext cx="381000" cy="457200"/>
          </a:xfrm>
          <a:prstGeom prst="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86399" y="358140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t=1,…,T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1848678" y="5334000"/>
            <a:ext cx="437322" cy="403656"/>
          </a:xfrm>
          <a:prstGeom prst="straightConnector1">
            <a:avLst/>
          </a:prstGeom>
          <a:ln w="825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2224216" y="4967416"/>
            <a:ext cx="2520779" cy="1977081"/>
          </a:xfrm>
          <a:custGeom>
            <a:avLst/>
            <a:gdLst>
              <a:gd name="connsiteX0" fmla="*/ 951470 w 2520779"/>
              <a:gd name="connsiteY0" fmla="*/ 0 h 1977081"/>
              <a:gd name="connsiteX1" fmla="*/ 0 w 2520779"/>
              <a:gd name="connsiteY1" fmla="*/ 1062681 h 1977081"/>
              <a:gd name="connsiteX2" fmla="*/ 1569308 w 2520779"/>
              <a:gd name="connsiteY2" fmla="*/ 1964725 h 1977081"/>
              <a:gd name="connsiteX3" fmla="*/ 2508422 w 2520779"/>
              <a:gd name="connsiteY3" fmla="*/ 1977081 h 1977081"/>
              <a:gd name="connsiteX4" fmla="*/ 2520779 w 2520779"/>
              <a:gd name="connsiteY4" fmla="*/ 296562 h 1977081"/>
              <a:gd name="connsiteX5" fmla="*/ 951470 w 2520779"/>
              <a:gd name="connsiteY5" fmla="*/ 0 h 197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779" h="1977081">
                <a:moveTo>
                  <a:pt x="951470" y="0"/>
                </a:moveTo>
                <a:lnTo>
                  <a:pt x="0" y="1062681"/>
                </a:lnTo>
                <a:lnTo>
                  <a:pt x="1569308" y="1964725"/>
                </a:lnTo>
                <a:lnTo>
                  <a:pt x="2508422" y="1977081"/>
                </a:lnTo>
                <a:lnTo>
                  <a:pt x="2520779" y="296562"/>
                </a:lnTo>
                <a:lnTo>
                  <a:pt x="951470" y="0"/>
                </a:lnTo>
                <a:close/>
              </a:path>
            </a:pathLst>
          </a:cu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696776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827" name="Picture 3" descr="E:\DropBox\Dropbox\CVcourse1\A1files\sequence2\120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71900" y="1524000"/>
            <a:ext cx="5219700" cy="3914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Motion model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3200400" cy="41148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2"/>
                </a:solidFill>
              </a:rPr>
              <a:t>Apply the motion model </a:t>
            </a:r>
            <a:r>
              <a:rPr lang="en-US" sz="18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8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sz="1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8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t-1</a:t>
            </a: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) to every particle</a:t>
            </a:r>
            <a:r>
              <a:rPr lang="en-US" sz="1800" dirty="0" smtClean="0">
                <a:solidFill>
                  <a:schemeClr val="tx2"/>
                </a:solidFill>
              </a:rPr>
              <a:t>!</a:t>
            </a: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None/>
            </a:pPr>
            <a:endParaRPr lang="en-US" sz="2000" dirty="0" smtClean="0">
              <a:solidFill>
                <a:schemeClr val="tx2"/>
              </a:solidFill>
            </a:endParaRPr>
          </a:p>
        </p:txBody>
      </p:sp>
      <p:pic>
        <p:nvPicPr>
          <p:cNvPr id="1895430" name="Picture 6" descr="E:\DropBox\Dropbox\CVcourse1\A1files\sequence2\133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33800" y="1600200"/>
            <a:ext cx="5218176" cy="3913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Oval 21"/>
          <p:cNvSpPr/>
          <p:nvPr/>
        </p:nvSpPr>
        <p:spPr>
          <a:xfrm>
            <a:off x="6172200" y="4648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436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38800" y="350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86400" y="4572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8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10200" y="3124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48822" y="36951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15000" y="394987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058422" y="38475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97674" y="41408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43600" y="42296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752578" y="453337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Object 3"/>
          <p:cNvGraphicFramePr>
            <a:graphicFrameLocks noChangeAspect="1"/>
          </p:cNvGraphicFramePr>
          <p:nvPr/>
        </p:nvGraphicFramePr>
        <p:xfrm>
          <a:off x="914400" y="2438400"/>
          <a:ext cx="20367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562" name="Equation" r:id="rId7" imgW="939600" imgH="228600" progId="Equation.DSMT4">
                  <p:embed/>
                </p:oleObj>
              </mc:Choice>
              <mc:Fallback>
                <p:oleObj name="Equation" r:id="rId7" imgW="93960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38400"/>
                        <a:ext cx="20367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464301" y="305966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noise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rot="5400000" flipH="1" flipV="1">
            <a:off x="2533363" y="2953038"/>
            <a:ext cx="267275" cy="158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38200" y="3048000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linear motion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model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rot="5400000" flipH="1" flipV="1">
            <a:off x="1542763" y="2953038"/>
            <a:ext cx="267275" cy="158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95432" name="Object 8"/>
          <p:cNvGraphicFramePr>
            <a:graphicFrameLocks noChangeAspect="1"/>
          </p:cNvGraphicFramePr>
          <p:nvPr/>
        </p:nvGraphicFramePr>
        <p:xfrm>
          <a:off x="173038" y="4013200"/>
          <a:ext cx="3560762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563" name="Equation" r:id="rId9" imgW="2145960" imgH="1117440" progId="Equation.DSMT4">
                  <p:embed/>
                </p:oleObj>
              </mc:Choice>
              <mc:Fallback>
                <p:oleObj name="Equation" r:id="rId9" imgW="2145960" imgH="11174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8" y="4013200"/>
                        <a:ext cx="3560762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09637" y="6031468"/>
                <a:ext cx="1504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/>
                            </a:rPr>
                            <m:t>𝐰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/>
                                  <a:ea typeface="Cambria Math"/>
                                </a:rPr>
                                <m:t>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37" y="6031468"/>
                <a:ext cx="1504963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895553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9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96762E-6 L 0.15833 0.0111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" y="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0.01111 L 0.13333 -0.022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8.69565E-7 L 0.08334 -0.011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" y="-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5.64553E-7 L 0.08333 0.0222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" y="1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52707E-6 L 0.10417 0.0055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2.57288E-6 L 0.08334 -0.0055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-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6187E-6 L 0.09167 0.0018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93154E-6 L 0.16806 0.00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" y="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022E-6 L 0.1 -0.0277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" y="-1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28968E-6 L 0.04166 -0.011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" y="-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61887E-6 L 0.05834 0.011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5224E-6 L 0.0875 -0.0166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-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86309E-7 L 0.15 -7.86309E-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8" grpId="0" animBg="1"/>
      <p:bldP spid="31" grpId="0" animBg="1"/>
      <p:bldP spid="31" grpId="1" animBg="1"/>
      <p:bldP spid="29" grpId="0" animBg="1"/>
      <p:bldP spid="30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SIR particle filter: measure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609600" y="4800600"/>
            <a:ext cx="2895600" cy="914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Measure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weights are proportional to the observation likelihood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109"/>
          <p:cNvGrpSpPr/>
          <p:nvPr/>
        </p:nvGrpSpPr>
        <p:grpSpPr>
          <a:xfrm>
            <a:off x="4267200" y="1612726"/>
            <a:ext cx="152400" cy="971154"/>
            <a:chOff x="4267200" y="1639093"/>
            <a:chExt cx="152400" cy="971154"/>
          </a:xfrm>
        </p:grpSpPr>
        <p:sp>
          <p:nvSpPr>
            <p:cNvPr id="38" name="Oval 37"/>
            <p:cNvSpPr/>
            <p:nvPr/>
          </p:nvSpPr>
          <p:spPr>
            <a:xfrm>
              <a:off x="4267200" y="245784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endCxn id="38" idx="0"/>
            </p:cNvCxnSpPr>
            <p:nvPr/>
          </p:nvCxnSpPr>
          <p:spPr>
            <a:xfrm rot="5400000">
              <a:off x="3933627" y="2048073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6"/>
          <p:cNvGrpSpPr/>
          <p:nvPr/>
        </p:nvGrpSpPr>
        <p:grpSpPr>
          <a:xfrm>
            <a:off x="4749452" y="1612726"/>
            <a:ext cx="152400" cy="971154"/>
            <a:chOff x="4763022" y="1619646"/>
            <a:chExt cx="152400" cy="971154"/>
          </a:xfrm>
        </p:grpSpPr>
        <p:sp>
          <p:nvSpPr>
            <p:cNvPr id="55" name="Oval 54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5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78"/>
          <p:cNvGrpSpPr/>
          <p:nvPr/>
        </p:nvGrpSpPr>
        <p:grpSpPr>
          <a:xfrm>
            <a:off x="6705600" y="1612726"/>
            <a:ext cx="152400" cy="971154"/>
            <a:chOff x="4763022" y="1619646"/>
            <a:chExt cx="152400" cy="971154"/>
          </a:xfrm>
        </p:grpSpPr>
        <p:sp>
          <p:nvSpPr>
            <p:cNvPr id="80" name="Oval 79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endCxn id="80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81"/>
          <p:cNvGrpSpPr/>
          <p:nvPr/>
        </p:nvGrpSpPr>
        <p:grpSpPr>
          <a:xfrm>
            <a:off x="8610600" y="1612726"/>
            <a:ext cx="152400" cy="971154"/>
            <a:chOff x="4763022" y="1619646"/>
            <a:chExt cx="152400" cy="971154"/>
          </a:xfrm>
        </p:grpSpPr>
        <p:sp>
          <p:nvSpPr>
            <p:cNvPr id="83" name="Oval 82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>
              <a:endCxn id="83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87"/>
          <p:cNvGrpSpPr/>
          <p:nvPr/>
        </p:nvGrpSpPr>
        <p:grpSpPr>
          <a:xfrm>
            <a:off x="6425852" y="1612726"/>
            <a:ext cx="152400" cy="971154"/>
            <a:chOff x="5727526" y="2762646"/>
            <a:chExt cx="152400" cy="971154"/>
          </a:xfrm>
        </p:grpSpPr>
        <p:sp>
          <p:nvSpPr>
            <p:cNvPr id="85" name="Oval 8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191"/>
          <p:cNvGrpSpPr/>
          <p:nvPr/>
        </p:nvGrpSpPr>
        <p:grpSpPr>
          <a:xfrm>
            <a:off x="3962400" y="2583880"/>
            <a:ext cx="381000" cy="997520"/>
            <a:chOff x="3962400" y="2583880"/>
            <a:chExt cx="381000" cy="997520"/>
          </a:xfrm>
        </p:grpSpPr>
        <p:sp>
          <p:nvSpPr>
            <p:cNvPr id="119" name="Oval 118"/>
            <p:cNvSpPr/>
            <p:nvPr/>
          </p:nvSpPr>
          <p:spPr>
            <a:xfrm>
              <a:off x="3962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/>
            <p:cNvCxnSpPr>
              <a:stCxn id="38" idx="4"/>
              <a:endCxn id="119" idx="0"/>
            </p:cNvCxnSpPr>
            <p:nvPr/>
          </p:nvCxnSpPr>
          <p:spPr>
            <a:xfrm rot="5400000">
              <a:off x="3768440" y="2854040"/>
              <a:ext cx="845120" cy="3048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92"/>
          <p:cNvGrpSpPr/>
          <p:nvPr/>
        </p:nvGrpSpPr>
        <p:grpSpPr>
          <a:xfrm>
            <a:off x="4419600" y="2583880"/>
            <a:ext cx="406052" cy="997520"/>
            <a:chOff x="4419600" y="2583880"/>
            <a:chExt cx="406052" cy="997520"/>
          </a:xfrm>
        </p:grpSpPr>
        <p:sp>
          <p:nvSpPr>
            <p:cNvPr id="120" name="Oval 119"/>
            <p:cNvSpPr/>
            <p:nvPr/>
          </p:nvSpPr>
          <p:spPr>
            <a:xfrm>
              <a:off x="4419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/>
            <p:cNvCxnSpPr>
              <a:stCxn id="55" idx="4"/>
              <a:endCxn id="120" idx="0"/>
            </p:cNvCxnSpPr>
            <p:nvPr/>
          </p:nvCxnSpPr>
          <p:spPr>
            <a:xfrm rot="5400000">
              <a:off x="4238166" y="2841514"/>
              <a:ext cx="845120" cy="3298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Oval 120"/>
          <p:cNvSpPr/>
          <p:nvPr/>
        </p:nvSpPr>
        <p:spPr>
          <a:xfrm>
            <a:off x="4800600" y="3429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 rot="5400000">
            <a:off x="4519603" y="2848976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067823" y="243148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rot="5400000">
            <a:off x="4683895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>
            <a:off x="4797673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194"/>
          <p:cNvGrpSpPr/>
          <p:nvPr/>
        </p:nvGrpSpPr>
        <p:grpSpPr>
          <a:xfrm>
            <a:off x="5208762" y="2474616"/>
            <a:ext cx="658638" cy="1106784"/>
            <a:chOff x="5208762" y="2474616"/>
            <a:chExt cx="658638" cy="1106784"/>
          </a:xfrm>
        </p:grpSpPr>
        <p:sp>
          <p:nvSpPr>
            <p:cNvPr id="122" name="Oval 121"/>
            <p:cNvSpPr/>
            <p:nvPr/>
          </p:nvSpPr>
          <p:spPr>
            <a:xfrm>
              <a:off x="52578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5715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>
              <a:stCxn id="59" idx="4"/>
              <a:endCxn id="122" idx="0"/>
            </p:cNvCxnSpPr>
            <p:nvPr/>
          </p:nvCxnSpPr>
          <p:spPr>
            <a:xfrm rot="5400000">
              <a:off x="5083151" y="2834729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5400000">
              <a:off x="4957913" y="278355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rot="5400000">
              <a:off x="5203862" y="288376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rot="5400000">
              <a:off x="5197390" y="2821719"/>
              <a:ext cx="777974" cy="31613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5400000">
              <a:off x="5053583" y="2725465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1"/>
          <p:cNvGrpSpPr/>
          <p:nvPr/>
        </p:nvGrpSpPr>
        <p:grpSpPr>
          <a:xfrm>
            <a:off x="5562600" y="1536526"/>
            <a:ext cx="230188" cy="1047354"/>
            <a:chOff x="5562600" y="1600200"/>
            <a:chExt cx="230188" cy="1047354"/>
          </a:xfrm>
        </p:grpSpPr>
        <p:grpSp>
          <p:nvGrpSpPr>
            <p:cNvPr id="36" name="Group 57"/>
            <p:cNvGrpSpPr/>
            <p:nvPr/>
          </p:nvGrpSpPr>
          <p:grpSpPr>
            <a:xfrm>
              <a:off x="5601222" y="1676400"/>
              <a:ext cx="152400" cy="971154"/>
              <a:chOff x="4763022" y="1619646"/>
              <a:chExt cx="152400" cy="97115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endCxn id="59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Arrow Connector 60"/>
            <p:cNvCxnSpPr/>
            <p:nvPr/>
          </p:nvCxnSpPr>
          <p:spPr>
            <a:xfrm rot="5400000">
              <a:off x="51536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>
              <a:off x="53822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>
              <a:off x="5217294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5400000">
              <a:off x="5331072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95"/>
          <p:cNvGrpSpPr/>
          <p:nvPr/>
        </p:nvGrpSpPr>
        <p:grpSpPr>
          <a:xfrm>
            <a:off x="5765304" y="2482059"/>
            <a:ext cx="415095" cy="941562"/>
            <a:chOff x="5765304" y="2482059"/>
            <a:chExt cx="415095" cy="941562"/>
          </a:xfrm>
        </p:grpSpPr>
        <p:cxnSp>
          <p:nvCxnSpPr>
            <p:cNvPr id="158" name="Straight Arrow Connector 157"/>
            <p:cNvCxnSpPr/>
            <p:nvPr/>
          </p:nvCxnSpPr>
          <p:spPr>
            <a:xfrm rot="5400000">
              <a:off x="5529921" y="2867449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5400000">
              <a:off x="5476356" y="2771007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5624228" y="2811750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156"/>
          <p:cNvGrpSpPr/>
          <p:nvPr/>
        </p:nvGrpSpPr>
        <p:grpSpPr>
          <a:xfrm>
            <a:off x="6019800" y="1536526"/>
            <a:ext cx="152400" cy="1047354"/>
            <a:chOff x="6019800" y="1536526"/>
            <a:chExt cx="152400" cy="1047354"/>
          </a:xfrm>
        </p:grpSpPr>
        <p:grpSp>
          <p:nvGrpSpPr>
            <p:cNvPr id="40" name="Group 72"/>
            <p:cNvGrpSpPr/>
            <p:nvPr/>
          </p:nvGrpSpPr>
          <p:grpSpPr>
            <a:xfrm>
              <a:off x="6019800" y="1612726"/>
              <a:ext cx="152400" cy="971154"/>
              <a:chOff x="4763022" y="1619646"/>
              <a:chExt cx="152400" cy="971154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74"/>
              <p:cNvCxnSpPr>
                <a:endCxn id="74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75"/>
            <p:cNvCxnSpPr/>
            <p:nvPr/>
          </p:nvCxnSpPr>
          <p:spPr>
            <a:xfrm rot="5400000">
              <a:off x="5635872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>
              <a:off x="5749650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196"/>
          <p:cNvGrpSpPr/>
          <p:nvPr/>
        </p:nvGrpSpPr>
        <p:grpSpPr>
          <a:xfrm>
            <a:off x="6324600" y="2547400"/>
            <a:ext cx="231334" cy="1034000"/>
            <a:chOff x="6324600" y="2547400"/>
            <a:chExt cx="231334" cy="1034000"/>
          </a:xfrm>
        </p:grpSpPr>
        <p:sp>
          <p:nvSpPr>
            <p:cNvPr id="124" name="Oval 123"/>
            <p:cNvSpPr/>
            <p:nvPr/>
          </p:nvSpPr>
          <p:spPr>
            <a:xfrm>
              <a:off x="6324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 rot="5400000">
              <a:off x="5930348" y="2941652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85" idx="5"/>
              <a:endCxn id="124" idx="7"/>
            </p:cNvCxnSpPr>
            <p:nvPr/>
          </p:nvCxnSpPr>
          <p:spPr>
            <a:xfrm rot="5400000">
              <a:off x="6060430" y="2955814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197"/>
          <p:cNvGrpSpPr/>
          <p:nvPr/>
        </p:nvGrpSpPr>
        <p:grpSpPr>
          <a:xfrm>
            <a:off x="6705600" y="2584674"/>
            <a:ext cx="152400" cy="996726"/>
            <a:chOff x="6705600" y="2584674"/>
            <a:chExt cx="152400" cy="996726"/>
          </a:xfrm>
        </p:grpSpPr>
        <p:sp>
          <p:nvSpPr>
            <p:cNvPr id="125" name="Oval 124"/>
            <p:cNvSpPr/>
            <p:nvPr/>
          </p:nvSpPr>
          <p:spPr>
            <a:xfrm>
              <a:off x="6705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/>
            <p:cNvCxnSpPr>
              <a:stCxn id="80" idx="4"/>
              <a:endCxn id="125" idx="0"/>
            </p:cNvCxnSpPr>
            <p:nvPr/>
          </p:nvCxnSpPr>
          <p:spPr>
            <a:xfrm rot="5400000">
              <a:off x="6359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198"/>
          <p:cNvGrpSpPr/>
          <p:nvPr/>
        </p:nvGrpSpPr>
        <p:grpSpPr>
          <a:xfrm>
            <a:off x="7562018" y="2543344"/>
            <a:ext cx="286582" cy="1038056"/>
            <a:chOff x="7562018" y="2543344"/>
            <a:chExt cx="286582" cy="1038056"/>
          </a:xfrm>
        </p:grpSpPr>
        <p:sp>
          <p:nvSpPr>
            <p:cNvPr id="126" name="Oval 125"/>
            <p:cNvSpPr/>
            <p:nvPr/>
          </p:nvSpPr>
          <p:spPr>
            <a:xfrm>
              <a:off x="76962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 rot="16200000" flipH="1">
              <a:off x="7193340" y="2930240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rot="16200000" flipH="1">
              <a:off x="7317040" y="2912022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89"/>
          <p:cNvGrpSpPr/>
          <p:nvPr/>
        </p:nvGrpSpPr>
        <p:grpSpPr>
          <a:xfrm>
            <a:off x="7543800" y="1612726"/>
            <a:ext cx="152400" cy="971154"/>
            <a:chOff x="5727526" y="2762646"/>
            <a:chExt cx="152400" cy="971154"/>
          </a:xfrm>
        </p:grpSpPr>
        <p:sp>
          <p:nvSpPr>
            <p:cNvPr id="91" name="Oval 90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222"/>
          <p:cNvGrpSpPr/>
          <p:nvPr/>
        </p:nvGrpSpPr>
        <p:grpSpPr>
          <a:xfrm>
            <a:off x="7961202" y="2481800"/>
            <a:ext cx="344598" cy="1099600"/>
            <a:chOff x="7961202" y="2481800"/>
            <a:chExt cx="344598" cy="1099600"/>
          </a:xfrm>
        </p:grpSpPr>
        <p:sp>
          <p:nvSpPr>
            <p:cNvPr id="127" name="Oval 126"/>
            <p:cNvSpPr/>
            <p:nvPr/>
          </p:nvSpPr>
          <p:spPr>
            <a:xfrm>
              <a:off x="8153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/>
            <p:cNvCxnSpPr>
              <a:stCxn id="102" idx="4"/>
              <a:endCxn id="127" idx="0"/>
            </p:cNvCxnSpPr>
            <p:nvPr/>
          </p:nvCxnSpPr>
          <p:spPr>
            <a:xfrm rot="16200000" flipH="1">
              <a:off x="7717792" y="2917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 rot="16200000" flipH="1">
              <a:off x="7627890" y="2849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rot="16200000" flipH="1">
              <a:off x="7767990" y="281511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221"/>
          <p:cNvGrpSpPr/>
          <p:nvPr/>
        </p:nvGrpSpPr>
        <p:grpSpPr>
          <a:xfrm>
            <a:off x="7974904" y="1536526"/>
            <a:ext cx="152400" cy="1047354"/>
            <a:chOff x="7974904" y="1536526"/>
            <a:chExt cx="152400" cy="1047354"/>
          </a:xfrm>
        </p:grpSpPr>
        <p:grpSp>
          <p:nvGrpSpPr>
            <p:cNvPr id="47" name="Group 100"/>
            <p:cNvGrpSpPr/>
            <p:nvPr/>
          </p:nvGrpSpPr>
          <p:grpSpPr>
            <a:xfrm>
              <a:off x="7974904" y="1612726"/>
              <a:ext cx="152400" cy="971154"/>
              <a:chOff x="4763022" y="1619646"/>
              <a:chExt cx="152400" cy="971154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/>
              <p:cNvCxnSpPr>
                <a:endCxn id="102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Arrow Connector 103"/>
            <p:cNvCxnSpPr/>
            <p:nvPr/>
          </p:nvCxnSpPr>
          <p:spPr>
            <a:xfrm rot="5400000">
              <a:off x="7590976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rot="5400000">
              <a:off x="7704754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200"/>
          <p:cNvGrpSpPr/>
          <p:nvPr/>
        </p:nvGrpSpPr>
        <p:grpSpPr>
          <a:xfrm>
            <a:off x="8328118" y="2551500"/>
            <a:ext cx="206282" cy="1029900"/>
            <a:chOff x="8328118" y="2551500"/>
            <a:chExt cx="206282" cy="1029900"/>
          </a:xfrm>
        </p:grpSpPr>
        <p:sp>
          <p:nvSpPr>
            <p:cNvPr id="128" name="Oval 127"/>
            <p:cNvSpPr/>
            <p:nvPr/>
          </p:nvSpPr>
          <p:spPr>
            <a:xfrm>
              <a:off x="8382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Arrow Connector 184"/>
            <p:cNvCxnSpPr>
              <a:stCxn id="95" idx="3"/>
              <a:endCxn id="128" idx="1"/>
            </p:cNvCxnSpPr>
            <p:nvPr/>
          </p:nvCxnSpPr>
          <p:spPr>
            <a:xfrm rot="16200000" flipH="1">
              <a:off x="7921340" y="2968340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rot="16200000" flipH="1">
              <a:off x="8039122" y="2958278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93"/>
          <p:cNvGrpSpPr/>
          <p:nvPr/>
        </p:nvGrpSpPr>
        <p:grpSpPr>
          <a:xfrm>
            <a:off x="8305800" y="1612726"/>
            <a:ext cx="152400" cy="971154"/>
            <a:chOff x="5727526" y="2762646"/>
            <a:chExt cx="152400" cy="971154"/>
          </a:xfrm>
        </p:grpSpPr>
        <p:sp>
          <p:nvSpPr>
            <p:cNvPr id="95" name="Oval 9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199"/>
          <p:cNvGrpSpPr/>
          <p:nvPr/>
        </p:nvGrpSpPr>
        <p:grpSpPr>
          <a:xfrm>
            <a:off x="8610600" y="2584674"/>
            <a:ext cx="152400" cy="996726"/>
            <a:chOff x="8610600" y="2584674"/>
            <a:chExt cx="152400" cy="996726"/>
          </a:xfrm>
        </p:grpSpPr>
        <p:sp>
          <p:nvSpPr>
            <p:cNvPr id="129" name="Oval 128"/>
            <p:cNvSpPr/>
            <p:nvPr/>
          </p:nvSpPr>
          <p:spPr>
            <a:xfrm>
              <a:off x="8610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Arrow Connector 188"/>
            <p:cNvCxnSpPr>
              <a:stCxn id="83" idx="4"/>
              <a:endCxn id="129" idx="0"/>
            </p:cNvCxnSpPr>
            <p:nvPr/>
          </p:nvCxnSpPr>
          <p:spPr>
            <a:xfrm rot="5400000">
              <a:off x="8264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Oval 203"/>
          <p:cNvSpPr/>
          <p:nvPr/>
        </p:nvSpPr>
        <p:spPr>
          <a:xfrm>
            <a:off x="419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495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724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3962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5105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5257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5410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5562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487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715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5791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6096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6324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705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7010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543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696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800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8153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400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29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382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68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120" idx="4"/>
            <a:endCxn id="204" idx="0"/>
          </p:cNvCxnSpPr>
          <p:nvPr/>
        </p:nvCxnSpPr>
        <p:spPr>
          <a:xfrm rot="5400000">
            <a:off x="40767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07" idx="0"/>
          </p:cNvCxnSpPr>
          <p:nvPr/>
        </p:nvCxnSpPr>
        <p:spPr>
          <a:xfrm rot="5400000">
            <a:off x="37338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121" idx="4"/>
            <a:endCxn id="205" idx="0"/>
          </p:cNvCxnSpPr>
          <p:nvPr/>
        </p:nvCxnSpPr>
        <p:spPr>
          <a:xfrm rot="5400000">
            <a:off x="4419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21" idx="4"/>
            <a:endCxn id="206" idx="0"/>
          </p:cNvCxnSpPr>
          <p:nvPr/>
        </p:nvCxnSpPr>
        <p:spPr>
          <a:xfrm rot="5400000">
            <a:off x="4533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22" idx="4"/>
            <a:endCxn id="208" idx="0"/>
          </p:cNvCxnSpPr>
          <p:nvPr/>
        </p:nvCxnSpPr>
        <p:spPr>
          <a:xfrm rot="5400000">
            <a:off x="49530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22" idx="4"/>
            <a:endCxn id="209" idx="0"/>
          </p:cNvCxnSpPr>
          <p:nvPr/>
        </p:nvCxnSpPr>
        <p:spPr>
          <a:xfrm rot="5400000">
            <a:off x="50292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stCxn id="122" idx="4"/>
            <a:endCxn id="210" idx="0"/>
          </p:cNvCxnSpPr>
          <p:nvPr/>
        </p:nvCxnSpPr>
        <p:spPr>
          <a:xfrm rot="16200000" flipH="1">
            <a:off x="5105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122" idx="4"/>
            <a:endCxn id="211" idx="0"/>
          </p:cNvCxnSpPr>
          <p:nvPr/>
        </p:nvCxnSpPr>
        <p:spPr>
          <a:xfrm rot="16200000" flipH="1">
            <a:off x="5181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 rot="5400000">
            <a:off x="4641733" y="2886165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22" idx="4"/>
            <a:endCxn id="212" idx="0"/>
          </p:cNvCxnSpPr>
          <p:nvPr/>
        </p:nvCxnSpPr>
        <p:spPr>
          <a:xfrm rot="5400000">
            <a:off x="48387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stCxn id="123" idx="4"/>
            <a:endCxn id="213" idx="0"/>
          </p:cNvCxnSpPr>
          <p:nvPr/>
        </p:nvCxnSpPr>
        <p:spPr>
          <a:xfrm rot="5400000">
            <a:off x="5486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123" idx="4"/>
            <a:endCxn id="214" idx="0"/>
          </p:cNvCxnSpPr>
          <p:nvPr/>
        </p:nvCxnSpPr>
        <p:spPr>
          <a:xfrm rot="16200000" flipH="1">
            <a:off x="55245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123" idx="4"/>
            <a:endCxn id="215" idx="0"/>
          </p:cNvCxnSpPr>
          <p:nvPr/>
        </p:nvCxnSpPr>
        <p:spPr>
          <a:xfrm rot="16200000" flipH="1">
            <a:off x="56769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24" idx="4"/>
            <a:endCxn id="216" idx="0"/>
          </p:cNvCxnSpPr>
          <p:nvPr/>
        </p:nvCxnSpPr>
        <p:spPr>
          <a:xfrm rot="5400000">
            <a:off x="6096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24" idx="4"/>
            <a:endCxn id="225" idx="0"/>
          </p:cNvCxnSpPr>
          <p:nvPr/>
        </p:nvCxnSpPr>
        <p:spPr>
          <a:xfrm rot="16200000" flipH="1">
            <a:off x="6134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endCxn id="217" idx="0"/>
          </p:cNvCxnSpPr>
          <p:nvPr/>
        </p:nvCxnSpPr>
        <p:spPr>
          <a:xfrm rot="5400000">
            <a:off x="6477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26" idx="4"/>
            <a:endCxn id="218" idx="7"/>
          </p:cNvCxnSpPr>
          <p:nvPr/>
        </p:nvCxnSpPr>
        <p:spPr>
          <a:xfrm rot="5400000">
            <a:off x="7140482" y="3581400"/>
            <a:ext cx="631918" cy="6319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>
            <a:stCxn id="126" idx="4"/>
            <a:endCxn id="219" idx="0"/>
          </p:cNvCxnSpPr>
          <p:nvPr/>
        </p:nvCxnSpPr>
        <p:spPr>
          <a:xfrm rot="5400000">
            <a:off x="7391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27" idx="4"/>
            <a:endCxn id="220" idx="7"/>
          </p:cNvCxnSpPr>
          <p:nvPr/>
        </p:nvCxnSpPr>
        <p:spPr>
          <a:xfrm rot="5400000">
            <a:off x="7711982" y="3695700"/>
            <a:ext cx="631918" cy="4033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27" idx="4"/>
            <a:endCxn id="221" idx="0"/>
          </p:cNvCxnSpPr>
          <p:nvPr/>
        </p:nvCxnSpPr>
        <p:spPr>
          <a:xfrm rot="5400000">
            <a:off x="78486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27" idx="4"/>
            <a:endCxn id="226" idx="0"/>
          </p:cNvCxnSpPr>
          <p:nvPr/>
        </p:nvCxnSpPr>
        <p:spPr>
          <a:xfrm rot="16200000" flipH="1">
            <a:off x="7962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4"/>
            <a:endCxn id="224" idx="0"/>
          </p:cNvCxnSpPr>
          <p:nvPr/>
        </p:nvCxnSpPr>
        <p:spPr>
          <a:xfrm rot="5400000">
            <a:off x="80391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128" idx="4"/>
            <a:endCxn id="227" idx="0"/>
          </p:cNvCxnSpPr>
          <p:nvPr/>
        </p:nvCxnSpPr>
        <p:spPr>
          <a:xfrm rot="5400000">
            <a:off x="8153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129" idx="4"/>
            <a:endCxn id="228" idx="0"/>
          </p:cNvCxnSpPr>
          <p:nvPr/>
        </p:nvCxnSpPr>
        <p:spPr>
          <a:xfrm rot="16200000" flipH="1">
            <a:off x="8420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257800" y="1143000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375"/>
          <p:cNvGrpSpPr/>
          <p:nvPr/>
        </p:nvGrpSpPr>
        <p:grpSpPr>
          <a:xfrm>
            <a:off x="4267200" y="1257300"/>
            <a:ext cx="4572000" cy="609600"/>
            <a:chOff x="4267200" y="1257300"/>
            <a:chExt cx="4572000" cy="609600"/>
          </a:xfrm>
        </p:grpSpPr>
        <p:sp>
          <p:nvSpPr>
            <p:cNvPr id="17" name="Oval 16"/>
            <p:cNvSpPr/>
            <p:nvPr/>
          </p:nvSpPr>
          <p:spPr>
            <a:xfrm>
              <a:off x="49530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056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95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67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4008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34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29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791200" y="125730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3152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6106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7244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467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772400" y="1295400"/>
              <a:ext cx="6096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7" name="Straight Arrow Connector 316"/>
          <p:cNvCxnSpPr/>
          <p:nvPr/>
        </p:nvCxnSpPr>
        <p:spPr>
          <a:xfrm rot="5400000">
            <a:off x="3238500" y="5067300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/>
          <p:nvPr/>
        </p:nvCxnSpPr>
        <p:spPr>
          <a:xfrm rot="5400000">
            <a:off x="346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rot="5400000">
            <a:off x="3772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 rot="5400000">
            <a:off x="3999706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rot="5400000">
            <a:off x="415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/>
          <p:nvPr/>
        </p:nvCxnSpPr>
        <p:spPr>
          <a:xfrm rot="5400000">
            <a:off x="4382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rot="5400000">
            <a:off x="4534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/>
          <p:nvPr/>
        </p:nvCxnSpPr>
        <p:spPr>
          <a:xfrm rot="5400000">
            <a:off x="4687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rot="5400000">
            <a:off x="4839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rot="5400000">
            <a:off x="4991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/>
          <p:nvPr/>
        </p:nvCxnSpPr>
        <p:spPr>
          <a:xfrm rot="5400000">
            <a:off x="5068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/>
          <p:nvPr/>
        </p:nvCxnSpPr>
        <p:spPr>
          <a:xfrm rot="5400000">
            <a:off x="5372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/>
          <p:nvPr/>
        </p:nvCxnSpPr>
        <p:spPr>
          <a:xfrm rot="5400000">
            <a:off x="5601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/>
          <p:cNvCxnSpPr/>
          <p:nvPr/>
        </p:nvCxnSpPr>
        <p:spPr>
          <a:xfrm rot="5400000">
            <a:off x="5677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/>
          <p:nvPr/>
        </p:nvCxnSpPr>
        <p:spPr>
          <a:xfrm rot="5400000">
            <a:off x="5982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/>
          <p:nvPr/>
        </p:nvCxnSpPr>
        <p:spPr>
          <a:xfrm rot="5400000">
            <a:off x="6287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 rot="5400000">
            <a:off x="6820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/>
          <p:nvPr/>
        </p:nvCxnSpPr>
        <p:spPr>
          <a:xfrm rot="5400000">
            <a:off x="6973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/>
          <p:nvPr/>
        </p:nvCxnSpPr>
        <p:spPr>
          <a:xfrm rot="5400000">
            <a:off x="727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/>
          <p:nvPr/>
        </p:nvCxnSpPr>
        <p:spPr>
          <a:xfrm rot="5400000">
            <a:off x="7430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 rot="5400000">
            <a:off x="7506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/>
          <p:nvPr/>
        </p:nvCxnSpPr>
        <p:spPr>
          <a:xfrm rot="5400000">
            <a:off x="7658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/>
          <p:nvPr/>
        </p:nvCxnSpPr>
        <p:spPr>
          <a:xfrm rot="5400000">
            <a:off x="796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20"/>
          <p:cNvGrpSpPr/>
          <p:nvPr/>
        </p:nvGrpSpPr>
        <p:grpSpPr>
          <a:xfrm>
            <a:off x="3657600" y="4572000"/>
            <a:ext cx="5486400" cy="909180"/>
            <a:chOff x="3657600" y="4648200"/>
            <a:chExt cx="5486400" cy="909180"/>
          </a:xfrm>
          <a:solidFill>
            <a:schemeClr val="accent4">
              <a:lumMod val="60000"/>
              <a:lumOff val="4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" name="Freeform 6"/>
            <p:cNvSpPr/>
            <p:nvPr/>
          </p:nvSpPr>
          <p:spPr>
            <a:xfrm>
              <a:off x="4572000" y="4648200"/>
              <a:ext cx="3048000" cy="909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6858000" y="4953000"/>
              <a:ext cx="2286000" cy="604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3657600" y="5334000"/>
              <a:ext cx="1752600" cy="223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4038600" y="5029200"/>
              <a:ext cx="2666999" cy="528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5" name="Straight Connector 344"/>
          <p:cNvCxnSpPr/>
          <p:nvPr/>
        </p:nvCxnSpPr>
        <p:spPr>
          <a:xfrm>
            <a:off x="3733800" y="5486400"/>
            <a:ext cx="5257800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222"/>
          <p:cNvGrpSpPr/>
          <p:nvPr/>
        </p:nvGrpSpPr>
        <p:grpSpPr>
          <a:xfrm>
            <a:off x="3962400" y="5904978"/>
            <a:ext cx="4876800" cy="762000"/>
            <a:chOff x="3962400" y="5904978"/>
            <a:chExt cx="4876800" cy="7620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72" name="Oval 371"/>
            <p:cNvSpPr/>
            <p:nvPr/>
          </p:nvSpPr>
          <p:spPr>
            <a:xfrm>
              <a:off x="8402543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39624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41910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/>
            <p:cNvSpPr/>
            <p:nvPr/>
          </p:nvSpPr>
          <p:spPr>
            <a:xfrm>
              <a:off x="67056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70104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86868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>
              <a:off x="44958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47244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4844996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8229600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8153400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7511996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4992755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6300747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6211955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5149796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5310147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7588196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5518204" y="6019278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7812155" y="6019278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5614947" y="6019278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5791200" y="590497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Line Callout 1 (Accent Bar) 228"/>
          <p:cNvSpPr/>
          <p:nvPr/>
        </p:nvSpPr>
        <p:spPr>
          <a:xfrm>
            <a:off x="1003126" y="5968652"/>
            <a:ext cx="1371600" cy="609600"/>
          </a:xfrm>
          <a:prstGeom prst="accentCallout1">
            <a:avLst>
              <a:gd name="adj1" fmla="val 62758"/>
              <a:gd name="adj2" fmla="val 106655"/>
              <a:gd name="adj3" fmla="val 56367"/>
              <a:gd name="adj4" fmla="val 20055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3" name="Object 232"/>
          <p:cNvGraphicFramePr>
            <a:graphicFrameLocks noChangeAspect="1"/>
          </p:cNvGraphicFramePr>
          <p:nvPr/>
        </p:nvGraphicFramePr>
        <p:xfrm>
          <a:off x="1082501" y="6044852"/>
          <a:ext cx="1143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29" name="Equation" r:id="rId5" imgW="634680" imgH="253800" progId="Equation.DSMT4">
                  <p:embed/>
                </p:oleObj>
              </mc:Choice>
              <mc:Fallback>
                <p:oleObj name="Equation" r:id="rId5" imgW="634680" imgH="253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501" y="6044852"/>
                        <a:ext cx="1143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" name="Line Callout 1 (Accent Bar) 233"/>
          <p:cNvSpPr/>
          <p:nvPr/>
        </p:nvSpPr>
        <p:spPr>
          <a:xfrm>
            <a:off x="1041748" y="3581400"/>
            <a:ext cx="1371600" cy="609600"/>
          </a:xfrm>
          <a:prstGeom prst="accentCallout1">
            <a:avLst>
              <a:gd name="adj1" fmla="val 62758"/>
              <a:gd name="adj2" fmla="val 106655"/>
              <a:gd name="adj3" fmla="val 272120"/>
              <a:gd name="adj4" fmla="val 30375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5" name="Object 234"/>
          <p:cNvGraphicFramePr>
            <a:graphicFrameLocks noChangeAspect="1"/>
          </p:cNvGraphicFramePr>
          <p:nvPr/>
        </p:nvGraphicFramePr>
        <p:xfrm>
          <a:off x="1143348" y="3657600"/>
          <a:ext cx="10969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30" name="Equation" r:id="rId7" imgW="609480" imgH="253800" progId="Equation.DSMT4">
                  <p:embed/>
                </p:oleObj>
              </mc:Choice>
              <mc:Fallback>
                <p:oleObj name="Equation" r:id="rId7" imgW="609480" imgH="253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348" y="3657600"/>
                        <a:ext cx="109696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" name="Content Placeholder 5"/>
          <p:cNvSpPr txBox="1">
            <a:spLocks/>
          </p:cNvSpPr>
          <p:nvPr/>
        </p:nvSpPr>
        <p:spPr>
          <a:xfrm>
            <a:off x="609600" y="1371600"/>
            <a:ext cx="3276600" cy="2971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120000"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Obtain an observation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each state estimate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120000"/>
            </a:pP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120000"/>
            </a:pPr>
            <a:r>
              <a:rPr lang="en-US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 smtClean="0">
                <a:solidFill>
                  <a:schemeClr val="tx2"/>
                </a:solidFill>
              </a:rPr>
              <a:t>Evaluate likelihood that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gave rise to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Times New Roman" pitchFamily="18" charset="0"/>
              </a:rPr>
              <a:t>using observation model.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Times New Roman" pitchFamily="18" charset="0"/>
            </a:endParaRPr>
          </a:p>
        </p:txBody>
      </p:sp>
      <p:cxnSp>
        <p:nvCxnSpPr>
          <p:cNvPr id="222" name="Straight Connector 221"/>
          <p:cNvCxnSpPr/>
          <p:nvPr/>
        </p:nvCxnSpPr>
        <p:spPr>
          <a:xfrm>
            <a:off x="3657600" y="2971800"/>
            <a:ext cx="5334000" cy="798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/>
              <p:cNvSpPr txBox="1"/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8" name="TextBox 2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/>
              <p:cNvSpPr txBox="1"/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9" name="TextBox 2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89452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model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3200400" cy="49530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</a:rPr>
              <a:t>Obtain observation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solidFill>
                  <a:schemeClr val="tx2"/>
                </a:solidFill>
              </a:rPr>
              <a:t> for each state estimate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None/>
            </a:pPr>
            <a:endParaRPr lang="en-US" sz="2000" dirty="0" smtClean="0">
              <a:solidFill>
                <a:schemeClr val="tx2"/>
              </a:solidFill>
            </a:endParaRPr>
          </a:p>
        </p:txBody>
      </p:sp>
      <p:pic>
        <p:nvPicPr>
          <p:cNvPr id="1895430" name="Picture 6" descr="E:\DropBox\Dropbox\CVcourse1\A1files\sequence2\133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97224" y="1600200"/>
            <a:ext cx="5218176" cy="3913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Oval 21"/>
          <p:cNvSpPr/>
          <p:nvPr/>
        </p:nvSpPr>
        <p:spPr>
          <a:xfrm>
            <a:off x="6895578" y="46868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66978" y="35438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62178" y="35438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209778" y="46106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71778" y="42296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33578" y="31628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722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438378" y="39884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81800" y="3886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121052" y="417951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666978" y="426824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475956" y="4572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9850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525" name="Picture 5" descr="E:\DropBox\Dropbox\CVcourse1\images\z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2133600"/>
            <a:ext cx="711200" cy="1892300"/>
          </a:xfrm>
          <a:prstGeom prst="rect">
            <a:avLst/>
          </a:prstGeom>
          <a:noFill/>
          <a:ln w="44450">
            <a:noFill/>
          </a:ln>
        </p:spPr>
      </p:pic>
      <p:pic>
        <p:nvPicPr>
          <p:cNvPr id="1899524" name="Picture 4" descr="E:\DropBox\Dropbox\CVcourse1\images\z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0" y="3124200"/>
            <a:ext cx="711200" cy="1892300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model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3200400" cy="49530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</a:rPr>
              <a:t>Obtain observation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solidFill>
                  <a:schemeClr val="tx2"/>
                </a:solidFill>
              </a:rPr>
              <a:t> for each state estimate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1722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841304" y="2133600"/>
            <a:ext cx="762000" cy="1905000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438378" y="39884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99528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667000" y="4724400"/>
            <a:ext cx="3276600" cy="1828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9525" name="Picture 5" descr="E:\DropBox\Dropbox\CVcourse1\images\z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2133600"/>
            <a:ext cx="711200" cy="1892300"/>
          </a:xfrm>
          <a:prstGeom prst="rect">
            <a:avLst/>
          </a:prstGeom>
          <a:noFill/>
          <a:ln w="44450">
            <a:noFill/>
          </a:ln>
        </p:spPr>
      </p:pic>
      <p:pic>
        <p:nvPicPr>
          <p:cNvPr id="1899524" name="Picture 4" descr="E:\DropBox\Dropbox\CVcourse1\images\z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0" y="3124200"/>
            <a:ext cx="711200" cy="1892300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model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3200400" cy="49530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</a:rPr>
              <a:t>Obtain observation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solidFill>
                  <a:schemeClr val="tx2"/>
                </a:solidFill>
              </a:rPr>
              <a:t> for each state estimate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None/>
            </a:pPr>
            <a:endParaRPr lang="en-US" sz="2000" dirty="0" smtClean="0">
              <a:solidFill>
                <a:schemeClr val="tx2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1722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841304" y="2133600"/>
            <a:ext cx="762000" cy="1905000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9527" name="Picture 7" descr="E:\DropBox\Dropbox\CVcourse1\images\hMode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10400" y="3124200"/>
            <a:ext cx="2057400" cy="1905000"/>
          </a:xfrm>
          <a:prstGeom prst="rect">
            <a:avLst/>
          </a:prstGeom>
          <a:noFill/>
        </p:spPr>
      </p:pic>
      <p:pic>
        <p:nvPicPr>
          <p:cNvPr id="1900548" name="Picture 4" descr="E:\DropBox\Dropbox\CVcourse1\images\zmodel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57600" y="2133600"/>
            <a:ext cx="2133600" cy="19050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810000" y="209583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LAB color histogram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09674" y="309076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LAB color histogram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Up Arrow 20"/>
          <p:cNvSpPr/>
          <p:nvPr/>
        </p:nvSpPr>
        <p:spPr>
          <a:xfrm>
            <a:off x="3886200" y="4114800"/>
            <a:ext cx="457200" cy="838200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ent-Up Arrow 22"/>
          <p:cNvSpPr/>
          <p:nvPr/>
        </p:nvSpPr>
        <p:spPr>
          <a:xfrm>
            <a:off x="5334000" y="5410200"/>
            <a:ext cx="2438400" cy="914400"/>
          </a:xfrm>
          <a:prstGeom prst="bentUp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559962" y="1763049"/>
                <a:ext cx="474681" cy="370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2" y="1763049"/>
                <a:ext cx="474681" cy="37055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696200" y="5077253"/>
                <a:ext cx="478977" cy="371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5077253"/>
                <a:ext cx="478977" cy="37112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6438378" y="39884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0552" name="Picture 8" descr="C:\Users\ksmith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39695"/>
            <a:ext cx="1322388" cy="39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66800" y="23738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LAB space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19400" y="487680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Observations are obtained by converting pixel values within bounding boxes to LAB color space, and concatenating  to form an AB channel histogram</a:t>
            </a:r>
            <a:endParaRPr lang="en-US" dirty="0">
              <a:solidFill>
                <a:schemeClr val="tx2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0055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525" name="Picture 5" descr="E:\DropBox\Dropbox\CVcourse1\images\z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2133600"/>
            <a:ext cx="711200" cy="1892300"/>
          </a:xfrm>
          <a:prstGeom prst="rect">
            <a:avLst/>
          </a:prstGeom>
          <a:noFill/>
          <a:ln w="44450">
            <a:noFill/>
          </a:ln>
        </p:spPr>
      </p:pic>
      <p:pic>
        <p:nvPicPr>
          <p:cNvPr id="1899524" name="Picture 4" descr="E:\DropBox\Dropbox\CVcourse1\images\z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0" y="3124200"/>
            <a:ext cx="711200" cy="1892300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model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2743200" cy="49530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</a:rPr>
              <a:t>Obtain observation </a:t>
            </a:r>
            <a:br>
              <a:rPr lang="en-US" sz="2000" b="1" dirty="0" smtClean="0">
                <a:solidFill>
                  <a:schemeClr val="tx2"/>
                </a:solidFill>
              </a:rPr>
            </a:b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solidFill>
                  <a:schemeClr val="tx2"/>
                </a:solidFill>
              </a:rPr>
              <a:t> for each state estimate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t.</a:t>
            </a: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1800" b="1" dirty="0" smtClean="0">
                <a:solidFill>
                  <a:schemeClr val="tx2"/>
                </a:solidFill>
              </a:rPr>
              <a:t>Evaluate likelihood </a:t>
            </a:r>
            <a:r>
              <a:rPr lang="en-US" sz="1800" dirty="0" smtClean="0">
                <a:solidFill>
                  <a:schemeClr val="tx2"/>
                </a:solidFill>
              </a:rPr>
              <a:t>that an </a:t>
            </a:r>
            <a:r>
              <a:rPr lang="en-US" sz="18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8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</a:rPr>
              <a:t>gave rise to </a:t>
            </a:r>
            <a:r>
              <a:rPr lang="en-US" sz="18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8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using observation model.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None/>
            </a:pPr>
            <a:endParaRPr lang="en-US" sz="2000" dirty="0" smtClean="0">
              <a:solidFill>
                <a:schemeClr val="tx2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1722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841304" y="2133600"/>
            <a:ext cx="762000" cy="1905000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438378" y="39884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9527" name="Picture 7" descr="E:\DropBox\Dropbox\CVcourse1\images\hMode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10400" y="3124200"/>
            <a:ext cx="2057400" cy="1905000"/>
          </a:xfrm>
          <a:prstGeom prst="rect">
            <a:avLst/>
          </a:prstGeom>
          <a:noFill/>
        </p:spPr>
      </p:pic>
      <p:pic>
        <p:nvPicPr>
          <p:cNvPr id="1900548" name="Picture 4" descr="E:\DropBox\Dropbox\CVcourse1\images\zmodel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57600" y="2133600"/>
            <a:ext cx="2133600" cy="1905000"/>
          </a:xfrm>
          <a:prstGeom prst="rect">
            <a:avLst/>
          </a:prstGeom>
          <a:noFill/>
        </p:spPr>
      </p:pic>
      <p:pic>
        <p:nvPicPr>
          <p:cNvPr id="1901572" name="Picture 4" descr="E:\DropBox\Dropbox\CVcourse1\images\zmodel1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66800" y="4762721"/>
            <a:ext cx="2133600" cy="190500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8" name="TextBox 17"/>
          <p:cNvSpPr txBox="1"/>
          <p:nvPr/>
        </p:nvSpPr>
        <p:spPr>
          <a:xfrm>
            <a:off x="1752600" y="4762721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known</a:t>
            </a:r>
          </a:p>
          <a:p>
            <a:pPr algn="r"/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color model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52800" y="5782270"/>
            <a:ext cx="3250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Observation model compares 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solidFill>
                  <a:schemeClr val="tx2"/>
                </a:solidFill>
              </a:rPr>
              <a:t>to a known color model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dirty="0" smtClean="0">
                <a:solidFill>
                  <a:schemeClr val="tx2"/>
                </a:solidFill>
              </a:rPr>
              <a:t> using the </a:t>
            </a:r>
            <a:r>
              <a:rPr lang="en-US" b="1" dirty="0" smtClean="0">
                <a:solidFill>
                  <a:schemeClr val="tx2"/>
                </a:solidFill>
              </a:rPr>
              <a:t>KL divergence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59962" y="1763049"/>
                <a:ext cx="474681" cy="370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2" y="1763049"/>
                <a:ext cx="474681" cy="37055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696200" y="5077253"/>
                <a:ext cx="478977" cy="371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5077253"/>
                <a:ext cx="478977" cy="37112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4400" y="4074018"/>
                <a:ext cx="2796086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/>
                                      <a:ea typeface="Cambria Math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000" b="1" i="0" smtClean="0">
                                  <a:latin typeface="Cambria Math"/>
                                  <a:ea typeface="Cambria Math"/>
                                </a:rPr>
                                <m:t>𝐜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074018"/>
                <a:ext cx="2796086" cy="421782"/>
              </a:xfrm>
              <a:prstGeom prst="rect">
                <a:avLst/>
              </a:prstGeom>
              <a:blipFill rotWithShape="1">
                <a:blip r:embed="rId1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901591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525" name="Picture 5" descr="E:\DropBox\Dropbox\CVcourse1\images\z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2133600"/>
            <a:ext cx="711200" cy="1892300"/>
          </a:xfrm>
          <a:prstGeom prst="rect">
            <a:avLst/>
          </a:prstGeom>
          <a:noFill/>
          <a:ln w="44450">
            <a:noFill/>
          </a:ln>
        </p:spPr>
      </p:pic>
      <p:pic>
        <p:nvPicPr>
          <p:cNvPr id="1899524" name="Picture 4" descr="E:\DropBox\Dropbox\CVcourse1\images\z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0" y="3124200"/>
            <a:ext cx="711200" cy="1892300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model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2743200" cy="49530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</a:rPr>
              <a:t>Obtain observation </a:t>
            </a:r>
            <a:br>
              <a:rPr lang="en-US" sz="2000" b="1" dirty="0" smtClean="0">
                <a:solidFill>
                  <a:schemeClr val="tx2"/>
                </a:solidFill>
              </a:rPr>
            </a:b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solidFill>
                  <a:schemeClr val="tx2"/>
                </a:solidFill>
              </a:rPr>
              <a:t> for each state estimate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t.</a:t>
            </a: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1800" b="1" dirty="0" smtClean="0">
                <a:solidFill>
                  <a:schemeClr val="tx2"/>
                </a:solidFill>
              </a:rPr>
              <a:t>Evaluate likelihood </a:t>
            </a:r>
            <a:r>
              <a:rPr lang="en-US" sz="1800" dirty="0" smtClean="0">
                <a:solidFill>
                  <a:schemeClr val="tx2"/>
                </a:solidFill>
              </a:rPr>
              <a:t>that an </a:t>
            </a:r>
            <a:r>
              <a:rPr lang="en-US" sz="18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8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</a:rPr>
              <a:t>gave rise to </a:t>
            </a:r>
            <a:r>
              <a:rPr lang="en-US" sz="18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8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using observation model.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None/>
            </a:pPr>
            <a:endParaRPr lang="en-US" sz="2000" dirty="0" smtClean="0">
              <a:solidFill>
                <a:schemeClr val="tx2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1722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841304" y="2133600"/>
            <a:ext cx="762000" cy="1905000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438378" y="39884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9527" name="Picture 7" descr="E:\DropBox\Dropbox\CVcourse1\images\hMode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10400" y="3124200"/>
            <a:ext cx="2057400" cy="1905000"/>
          </a:xfrm>
          <a:prstGeom prst="rect">
            <a:avLst/>
          </a:prstGeom>
          <a:noFill/>
        </p:spPr>
      </p:pic>
      <p:pic>
        <p:nvPicPr>
          <p:cNvPr id="1900548" name="Picture 4" descr="E:\DropBox\Dropbox\CVcourse1\images\zmodel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57600" y="2133600"/>
            <a:ext cx="2133600" cy="1905000"/>
          </a:xfrm>
          <a:prstGeom prst="rect">
            <a:avLst/>
          </a:prstGeom>
          <a:noFill/>
        </p:spPr>
      </p:pic>
      <p:pic>
        <p:nvPicPr>
          <p:cNvPr id="1901572" name="Picture 4" descr="E:\DropBox\Dropbox\CVcourse1\images\zmodel1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66800" y="4762721"/>
            <a:ext cx="2133600" cy="190500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8" name="TextBox 17"/>
          <p:cNvSpPr txBox="1"/>
          <p:nvPr/>
        </p:nvSpPr>
        <p:spPr>
          <a:xfrm>
            <a:off x="1752600" y="4762721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known</a:t>
            </a:r>
          </a:p>
          <a:p>
            <a:pPr algn="r"/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color model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52800" y="5782270"/>
            <a:ext cx="3250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Observation model compares 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solidFill>
                  <a:schemeClr val="tx2"/>
                </a:solidFill>
              </a:rPr>
              <a:t>to a known color model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dirty="0" smtClean="0">
                <a:solidFill>
                  <a:schemeClr val="tx2"/>
                </a:solidFill>
              </a:rPr>
              <a:t> using the </a:t>
            </a:r>
            <a:r>
              <a:rPr lang="en-US" b="1" dirty="0" smtClean="0">
                <a:solidFill>
                  <a:schemeClr val="tx2"/>
                </a:solidFill>
              </a:rPr>
              <a:t>KL divergence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59962" y="1763049"/>
                <a:ext cx="474681" cy="370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962" y="1763049"/>
                <a:ext cx="474681" cy="37055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696200" y="5077253"/>
                <a:ext cx="478977" cy="371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/>
                            </a:rPr>
                            <m:t>𝐳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5077253"/>
                <a:ext cx="478977" cy="37112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4400" y="4074018"/>
                <a:ext cx="2796086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b="1" i="0" smtClean="0">
                                  <a:latin typeface="Cambria Math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/>
                                      <a:ea typeface="Cambria Math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000" b="1" i="0" smtClean="0">
                                  <a:latin typeface="Cambria Math"/>
                                  <a:ea typeface="Cambria Math"/>
                                </a:rPr>
                                <m:t>𝐜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074018"/>
                <a:ext cx="2796086" cy="421782"/>
              </a:xfrm>
              <a:prstGeom prst="rect">
                <a:avLst/>
              </a:prstGeom>
              <a:blipFill rotWithShape="1">
                <a:blip r:embed="rId1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Multiply 18"/>
          <p:cNvSpPr/>
          <p:nvPr/>
        </p:nvSpPr>
        <p:spPr>
          <a:xfrm>
            <a:off x="3810000" y="2057400"/>
            <a:ext cx="914400" cy="914400"/>
          </a:xfrm>
          <a:prstGeom prst="mathMultiply">
            <a:avLst/>
          </a:prstGeom>
          <a:solidFill>
            <a:srgbClr val="C00000">
              <a:alpha val="49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3"/>
          <p:cNvGrpSpPr/>
          <p:nvPr/>
        </p:nvGrpSpPr>
        <p:grpSpPr>
          <a:xfrm rot="2040000">
            <a:off x="8242893" y="3150798"/>
            <a:ext cx="304800" cy="685800"/>
            <a:chOff x="7086600" y="5943600"/>
            <a:chExt cx="304800" cy="685800"/>
          </a:xfrm>
        </p:grpSpPr>
        <p:sp>
          <p:nvSpPr>
            <p:cNvPr id="23" name="Rectangle 22"/>
            <p:cNvSpPr/>
            <p:nvPr/>
          </p:nvSpPr>
          <p:spPr>
            <a:xfrm>
              <a:off x="7086600" y="6477000"/>
              <a:ext cx="304800" cy="1524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39000" y="5943600"/>
              <a:ext cx="152400" cy="685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585570" y="2108548"/>
            <a:ext cx="1091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poor</a:t>
            </a:r>
            <a:br>
              <a:rPr lang="en-US" sz="2400" b="1" dirty="0" smtClean="0">
                <a:solidFill>
                  <a:srgbClr val="C00000"/>
                </a:solidFill>
              </a:rPr>
            </a:br>
            <a:r>
              <a:rPr lang="en-US" sz="2400" b="1" dirty="0" smtClean="0">
                <a:solidFill>
                  <a:srgbClr val="C00000"/>
                </a:solidFill>
              </a:rPr>
              <a:t>match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48600" y="3886200"/>
            <a:ext cx="1091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2D050"/>
                </a:solidFill>
              </a:rPr>
              <a:t>good</a:t>
            </a:r>
            <a:br>
              <a:rPr lang="en-US" sz="2400" b="1" dirty="0" smtClean="0">
                <a:solidFill>
                  <a:srgbClr val="92D050"/>
                </a:solidFill>
              </a:rPr>
            </a:br>
            <a:r>
              <a:rPr lang="en-US" sz="2400" b="1" dirty="0" smtClean="0">
                <a:solidFill>
                  <a:srgbClr val="92D050"/>
                </a:solidFill>
              </a:rPr>
              <a:t>match</a:t>
            </a:r>
            <a:endParaRPr lang="en-US" sz="2400" b="1" dirty="0">
              <a:solidFill>
                <a:srgbClr val="92D050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4970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44032092"/>
      </p:ext>
    </p:extLst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525" name="Picture 5" descr="E:\DropBox\Dropbox\CVcourse1\images\z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2133600"/>
            <a:ext cx="711200" cy="1892300"/>
          </a:xfrm>
          <a:prstGeom prst="rect">
            <a:avLst/>
          </a:prstGeom>
          <a:noFill/>
          <a:ln w="44450">
            <a:noFill/>
          </a:ln>
        </p:spPr>
      </p:pic>
      <p:pic>
        <p:nvPicPr>
          <p:cNvPr id="1899524" name="Picture 4" descr="E:\DropBox\Dropbox\CVcourse1\images\z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0" y="3124200"/>
            <a:ext cx="711200" cy="1892300"/>
          </a:xfrm>
          <a:prstGeom prst="rect">
            <a:avLst/>
          </a:prstGeom>
          <a:noFill/>
          <a:ln w="44450"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model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1722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841304" y="2133600"/>
            <a:ext cx="762000" cy="1905000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72200" y="3657600"/>
            <a:ext cx="724422" cy="735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3810000" y="2057400"/>
            <a:ext cx="914400" cy="914400"/>
          </a:xfrm>
          <a:prstGeom prst="mathMultiply">
            <a:avLst/>
          </a:prstGeom>
          <a:solidFill>
            <a:srgbClr val="C00000">
              <a:alpha val="49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rot="2040000">
            <a:off x="8242893" y="3150798"/>
            <a:ext cx="304800" cy="685800"/>
            <a:chOff x="7086600" y="5943600"/>
            <a:chExt cx="304800" cy="685800"/>
          </a:xfrm>
        </p:grpSpPr>
        <p:sp>
          <p:nvSpPr>
            <p:cNvPr id="20" name="Rectangle 19"/>
            <p:cNvSpPr/>
            <p:nvPr/>
          </p:nvSpPr>
          <p:spPr>
            <a:xfrm>
              <a:off x="7086600" y="6477000"/>
              <a:ext cx="304800" cy="1524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39000" y="5943600"/>
              <a:ext cx="152400" cy="685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585570" y="2108548"/>
            <a:ext cx="1091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poor</a:t>
            </a:r>
            <a:br>
              <a:rPr lang="en-US" sz="2400" b="1" dirty="0" smtClean="0">
                <a:solidFill>
                  <a:srgbClr val="C00000"/>
                </a:solidFill>
              </a:rPr>
            </a:br>
            <a:r>
              <a:rPr lang="en-US" sz="2400" b="1" dirty="0" smtClean="0">
                <a:solidFill>
                  <a:srgbClr val="C00000"/>
                </a:solidFill>
              </a:rPr>
              <a:t>match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48600" y="3886200"/>
            <a:ext cx="1091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2D050"/>
                </a:solidFill>
              </a:rPr>
              <a:t>good</a:t>
            </a:r>
            <a:br>
              <a:rPr lang="en-US" sz="2400" b="1" dirty="0" smtClean="0">
                <a:solidFill>
                  <a:srgbClr val="92D050"/>
                </a:solidFill>
              </a:rPr>
            </a:br>
            <a:r>
              <a:rPr lang="en-US" sz="2400" b="1" dirty="0" smtClean="0">
                <a:solidFill>
                  <a:srgbClr val="92D050"/>
                </a:solidFill>
              </a:rPr>
              <a:t>match</a:t>
            </a:r>
            <a:endParaRPr lang="en-US" sz="2400" b="1" dirty="0">
              <a:solidFill>
                <a:srgbClr val="92D050"/>
              </a:solidFill>
            </a:endParaRPr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609600" y="1219200"/>
            <a:ext cx="2743200" cy="495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</a:rPr>
              <a:t>Obtain observation </a:t>
            </a:r>
            <a:br>
              <a:rPr lang="en-US" sz="2000" b="1" dirty="0" smtClean="0">
                <a:solidFill>
                  <a:schemeClr val="tx2"/>
                </a:solidFill>
              </a:rPr>
            </a:b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solidFill>
                  <a:schemeClr val="tx2"/>
                </a:solidFill>
              </a:rPr>
              <a:t> for each state estimate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t.</a:t>
            </a: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1800" b="1" dirty="0" smtClean="0">
                <a:solidFill>
                  <a:schemeClr val="tx2"/>
                </a:solidFill>
              </a:rPr>
              <a:t>Evaluate likelihood </a:t>
            </a:r>
            <a:r>
              <a:rPr lang="en-US" sz="1800" dirty="0" smtClean="0">
                <a:solidFill>
                  <a:schemeClr val="tx2"/>
                </a:solidFill>
              </a:rPr>
              <a:t>that an </a:t>
            </a:r>
            <a:r>
              <a:rPr lang="en-US" sz="18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8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</a:rPr>
              <a:t>gave rise to </a:t>
            </a:r>
            <a:r>
              <a:rPr lang="en-US" sz="18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8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using observation model.</a:t>
            </a:r>
          </a:p>
          <a:p>
            <a:pPr lvl="0">
              <a:buSzPct val="120000"/>
              <a:buFont typeface="Wingdings" pitchFamily="2" charset="2"/>
              <a:buChar char="§"/>
            </a:pPr>
            <a:r>
              <a:rPr lang="en-US" sz="1800" b="1" dirty="0">
                <a:solidFill>
                  <a:schemeClr val="tx2"/>
                </a:solidFill>
              </a:rPr>
              <a:t>Assign weights</a:t>
            </a:r>
            <a:r>
              <a:rPr lang="en-US" sz="1800" dirty="0">
                <a:solidFill>
                  <a:schemeClr val="tx2"/>
                </a:solidFill>
              </a:rPr>
              <a:t> are proportional to the likelihood response</a:t>
            </a:r>
            <a:endParaRPr lang="en-US" sz="1800" baseline="30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Font typeface="Wingdings"/>
              <a:buNone/>
            </a:pPr>
            <a:endParaRPr lang="en-US" sz="20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19036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932252"/>
              </p:ext>
            </p:extLst>
          </p:nvPr>
        </p:nvGraphicFramePr>
        <p:xfrm>
          <a:off x="990600" y="5029200"/>
          <a:ext cx="1828800" cy="536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686" name="Equation" r:id="rId7" imgW="952200" imgH="279360" progId="Equation.DSMT4">
                  <p:embed/>
                </p:oleObj>
              </mc:Choice>
              <mc:Fallback>
                <p:oleObj name="Equation" r:id="rId7" imgW="952200" imgH="2793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029200"/>
                        <a:ext cx="1828800" cy="5364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903681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model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1895430" name="Picture 6" descr="E:\DropBox\Dropbox\CVcourse1\A1files\sequence2\133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97224" y="1600200"/>
            <a:ext cx="5218176" cy="3913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Oval 21"/>
          <p:cNvSpPr/>
          <p:nvPr/>
        </p:nvSpPr>
        <p:spPr>
          <a:xfrm>
            <a:off x="6895578" y="46868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66978" y="35438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62178" y="35438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209778" y="46106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71778" y="42296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33578" y="316282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722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438378" y="398849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81800" y="3886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121052" y="417951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666978" y="426824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475956" y="4572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629400" y="3733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53200" y="4114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00800" y="44958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096000" y="3657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273452" y="344152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578252" y="3479104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172200" y="37338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609600" y="1219200"/>
            <a:ext cx="2743200" cy="495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</a:rPr>
              <a:t>Obtain observation </a:t>
            </a:r>
            <a:br>
              <a:rPr lang="en-US" sz="2000" b="1" dirty="0" smtClean="0">
                <a:solidFill>
                  <a:schemeClr val="tx2"/>
                </a:solidFill>
              </a:rPr>
            </a:b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solidFill>
                  <a:schemeClr val="tx2"/>
                </a:solidFill>
              </a:rPr>
              <a:t> for each state estimate </a:t>
            </a:r>
            <a:r>
              <a:rPr lang="en-US" sz="20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t.</a:t>
            </a: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2000" baseline="-2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sz="1800" b="1" dirty="0" smtClean="0">
                <a:solidFill>
                  <a:schemeClr val="tx2"/>
                </a:solidFill>
              </a:rPr>
              <a:t>Evaluate likelihood </a:t>
            </a:r>
            <a:r>
              <a:rPr lang="en-US" sz="1800" dirty="0" smtClean="0">
                <a:solidFill>
                  <a:schemeClr val="tx2"/>
                </a:solidFill>
              </a:rPr>
              <a:t>that an </a:t>
            </a:r>
            <a:r>
              <a:rPr lang="en-US" sz="18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8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</a:rPr>
              <a:t>gave rise to </a:t>
            </a:r>
            <a:r>
              <a:rPr lang="en-US" sz="18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800" baseline="-250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800" baseline="-2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cs typeface="Times New Roman" pitchFamily="18" charset="0"/>
              </a:rPr>
              <a:t>using observation model.</a:t>
            </a:r>
          </a:p>
          <a:p>
            <a:pPr lvl="0">
              <a:buSzPct val="120000"/>
              <a:buFont typeface="Wingdings" pitchFamily="2" charset="2"/>
              <a:buChar char="§"/>
            </a:pPr>
            <a:r>
              <a:rPr lang="en-US" sz="1800" b="1" dirty="0">
                <a:solidFill>
                  <a:schemeClr val="tx2"/>
                </a:solidFill>
              </a:rPr>
              <a:t>Assign weights</a:t>
            </a:r>
            <a:r>
              <a:rPr lang="en-US" sz="1800" dirty="0">
                <a:solidFill>
                  <a:schemeClr val="tx2"/>
                </a:solidFill>
              </a:rPr>
              <a:t> are proportional to the likelihood response</a:t>
            </a:r>
            <a:endParaRPr lang="en-US" sz="1800" baseline="30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sz="1800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>
              <a:buSzPct val="120000"/>
              <a:buFont typeface="Wingdings"/>
              <a:buNone/>
            </a:pPr>
            <a:endParaRPr lang="en-US" sz="20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4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999542"/>
              </p:ext>
            </p:extLst>
          </p:nvPr>
        </p:nvGraphicFramePr>
        <p:xfrm>
          <a:off x="990600" y="5029200"/>
          <a:ext cx="1828800" cy="536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734" name="Equation" r:id="rId6" imgW="952200" imgH="279360" progId="Equation.DSMT4">
                  <p:embed/>
                </p:oleObj>
              </mc:Choice>
              <mc:Fallback>
                <p:oleObj name="Equation" r:id="rId6" imgW="9522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029200"/>
                        <a:ext cx="1828800" cy="5364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905729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SIR particle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219200"/>
            <a:ext cx="2968752" cy="9144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tx2"/>
                </a:solidFill>
              </a:rPr>
              <a:t>Begin</a:t>
            </a:r>
            <a:r>
              <a:rPr lang="en-US" sz="2000" dirty="0" smtClean="0">
                <a:solidFill>
                  <a:schemeClr val="tx2"/>
                </a:solidFill>
              </a:rPr>
              <a:t> with weighted samples from </a:t>
            </a: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t-1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09600" y="2057400"/>
            <a:ext cx="2895600" cy="9144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Resample: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draw samples according to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{</a:t>
            </a:r>
            <a:r>
              <a:rPr kumimoji="0" lang="en-US" sz="2000" b="0" i="1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w</a:t>
            </a:r>
            <a:r>
              <a:rPr kumimoji="0" lang="en-US" sz="20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t-1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}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n=1:N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09600" y="3048000"/>
            <a:ext cx="28956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Drift: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apply motion model (no noise)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09600" y="3886200"/>
            <a:ext cx="28956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Diffuse: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apply noise to spread particles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609600" y="4800600"/>
            <a:ext cx="2895600" cy="9144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Measure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weights are assigned by likelihood response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609600" y="5867400"/>
            <a:ext cx="28956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Finish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density estimate</a:t>
            </a:r>
            <a:endParaRPr kumimoji="0" lang="en-US" sz="2000" b="0" i="0" u="none" strike="noStrike" kern="1200" cap="none" spc="0" normalizeH="0" baseline="3000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109"/>
          <p:cNvGrpSpPr/>
          <p:nvPr/>
        </p:nvGrpSpPr>
        <p:grpSpPr>
          <a:xfrm>
            <a:off x="4267200" y="1612726"/>
            <a:ext cx="152400" cy="971154"/>
            <a:chOff x="4267200" y="1639093"/>
            <a:chExt cx="152400" cy="971154"/>
          </a:xfrm>
        </p:grpSpPr>
        <p:sp>
          <p:nvSpPr>
            <p:cNvPr id="38" name="Oval 37"/>
            <p:cNvSpPr/>
            <p:nvPr/>
          </p:nvSpPr>
          <p:spPr>
            <a:xfrm>
              <a:off x="4267200" y="2457847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endCxn id="38" idx="0"/>
            </p:cNvCxnSpPr>
            <p:nvPr/>
          </p:nvCxnSpPr>
          <p:spPr>
            <a:xfrm rot="5400000">
              <a:off x="3933627" y="2048073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6"/>
          <p:cNvGrpSpPr/>
          <p:nvPr/>
        </p:nvGrpSpPr>
        <p:grpSpPr>
          <a:xfrm>
            <a:off x="4749452" y="1612726"/>
            <a:ext cx="152400" cy="971154"/>
            <a:chOff x="4763022" y="1619646"/>
            <a:chExt cx="152400" cy="971154"/>
          </a:xfrm>
        </p:grpSpPr>
        <p:sp>
          <p:nvSpPr>
            <p:cNvPr id="55" name="Oval 54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5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78"/>
          <p:cNvGrpSpPr/>
          <p:nvPr/>
        </p:nvGrpSpPr>
        <p:grpSpPr>
          <a:xfrm>
            <a:off x="6705600" y="1612726"/>
            <a:ext cx="152400" cy="971154"/>
            <a:chOff x="4763022" y="1619646"/>
            <a:chExt cx="152400" cy="971154"/>
          </a:xfrm>
        </p:grpSpPr>
        <p:sp>
          <p:nvSpPr>
            <p:cNvPr id="80" name="Oval 79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endCxn id="80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81"/>
          <p:cNvGrpSpPr/>
          <p:nvPr/>
        </p:nvGrpSpPr>
        <p:grpSpPr>
          <a:xfrm>
            <a:off x="8610600" y="1612726"/>
            <a:ext cx="152400" cy="971154"/>
            <a:chOff x="4763022" y="1619646"/>
            <a:chExt cx="152400" cy="971154"/>
          </a:xfrm>
        </p:grpSpPr>
        <p:sp>
          <p:nvSpPr>
            <p:cNvPr id="83" name="Oval 82"/>
            <p:cNvSpPr/>
            <p:nvPr/>
          </p:nvSpPr>
          <p:spPr>
            <a:xfrm>
              <a:off x="4763022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>
              <a:endCxn id="83" idx="0"/>
            </p:cNvCxnSpPr>
            <p:nvPr/>
          </p:nvCxnSpPr>
          <p:spPr>
            <a:xfrm rot="5400000">
              <a:off x="4429449" y="2028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87"/>
          <p:cNvGrpSpPr/>
          <p:nvPr/>
        </p:nvGrpSpPr>
        <p:grpSpPr>
          <a:xfrm>
            <a:off x="6425852" y="1612726"/>
            <a:ext cx="152400" cy="971154"/>
            <a:chOff x="5727526" y="2762646"/>
            <a:chExt cx="152400" cy="971154"/>
          </a:xfrm>
        </p:grpSpPr>
        <p:sp>
          <p:nvSpPr>
            <p:cNvPr id="85" name="Oval 8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191"/>
          <p:cNvGrpSpPr/>
          <p:nvPr/>
        </p:nvGrpSpPr>
        <p:grpSpPr>
          <a:xfrm>
            <a:off x="3962400" y="2583880"/>
            <a:ext cx="381000" cy="997520"/>
            <a:chOff x="3962400" y="2583880"/>
            <a:chExt cx="381000" cy="997520"/>
          </a:xfrm>
        </p:grpSpPr>
        <p:sp>
          <p:nvSpPr>
            <p:cNvPr id="119" name="Oval 118"/>
            <p:cNvSpPr/>
            <p:nvPr/>
          </p:nvSpPr>
          <p:spPr>
            <a:xfrm>
              <a:off x="3962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/>
            <p:cNvCxnSpPr>
              <a:stCxn id="38" idx="4"/>
              <a:endCxn id="119" idx="0"/>
            </p:cNvCxnSpPr>
            <p:nvPr/>
          </p:nvCxnSpPr>
          <p:spPr>
            <a:xfrm rot="5400000">
              <a:off x="3768440" y="2854040"/>
              <a:ext cx="845120" cy="3048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92"/>
          <p:cNvGrpSpPr/>
          <p:nvPr/>
        </p:nvGrpSpPr>
        <p:grpSpPr>
          <a:xfrm>
            <a:off x="4419600" y="2583880"/>
            <a:ext cx="406052" cy="997520"/>
            <a:chOff x="4419600" y="2583880"/>
            <a:chExt cx="406052" cy="997520"/>
          </a:xfrm>
        </p:grpSpPr>
        <p:sp>
          <p:nvSpPr>
            <p:cNvPr id="120" name="Oval 119"/>
            <p:cNvSpPr/>
            <p:nvPr/>
          </p:nvSpPr>
          <p:spPr>
            <a:xfrm>
              <a:off x="4419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/>
            <p:cNvCxnSpPr>
              <a:stCxn id="55" idx="4"/>
              <a:endCxn id="120" idx="0"/>
            </p:cNvCxnSpPr>
            <p:nvPr/>
          </p:nvCxnSpPr>
          <p:spPr>
            <a:xfrm rot="5400000">
              <a:off x="4238166" y="2841514"/>
              <a:ext cx="845120" cy="3298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Oval 120"/>
          <p:cNvSpPr/>
          <p:nvPr/>
        </p:nvSpPr>
        <p:spPr>
          <a:xfrm>
            <a:off x="4800600" y="3429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 rot="5400000">
            <a:off x="4519603" y="2848976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067823" y="243148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rot="5400000">
            <a:off x="4683895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>
            <a:off x="4797673" y="2027832"/>
            <a:ext cx="819547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194"/>
          <p:cNvGrpSpPr/>
          <p:nvPr/>
        </p:nvGrpSpPr>
        <p:grpSpPr>
          <a:xfrm>
            <a:off x="5208762" y="2474616"/>
            <a:ext cx="658638" cy="1106784"/>
            <a:chOff x="5208762" y="2474616"/>
            <a:chExt cx="658638" cy="1106784"/>
          </a:xfrm>
        </p:grpSpPr>
        <p:sp>
          <p:nvSpPr>
            <p:cNvPr id="122" name="Oval 121"/>
            <p:cNvSpPr/>
            <p:nvPr/>
          </p:nvSpPr>
          <p:spPr>
            <a:xfrm>
              <a:off x="52578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5715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>
              <a:stCxn id="59" idx="4"/>
              <a:endCxn id="122" idx="0"/>
            </p:cNvCxnSpPr>
            <p:nvPr/>
          </p:nvCxnSpPr>
          <p:spPr>
            <a:xfrm rot="5400000">
              <a:off x="5083151" y="2834729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5400000">
              <a:off x="4957913" y="278355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rot="5400000">
              <a:off x="5203862" y="2883767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rot="5400000">
              <a:off x="5197390" y="2821719"/>
              <a:ext cx="777974" cy="31613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5400000">
              <a:off x="5053583" y="2725465"/>
              <a:ext cx="845120" cy="3434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1"/>
          <p:cNvGrpSpPr/>
          <p:nvPr/>
        </p:nvGrpSpPr>
        <p:grpSpPr>
          <a:xfrm>
            <a:off x="5562600" y="1536526"/>
            <a:ext cx="230188" cy="1047354"/>
            <a:chOff x="5562600" y="1600200"/>
            <a:chExt cx="230188" cy="1047354"/>
          </a:xfrm>
        </p:grpSpPr>
        <p:grpSp>
          <p:nvGrpSpPr>
            <p:cNvPr id="36" name="Group 57"/>
            <p:cNvGrpSpPr/>
            <p:nvPr/>
          </p:nvGrpSpPr>
          <p:grpSpPr>
            <a:xfrm>
              <a:off x="5601222" y="1676400"/>
              <a:ext cx="152400" cy="971154"/>
              <a:chOff x="4763022" y="1619646"/>
              <a:chExt cx="152400" cy="97115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endCxn id="59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Arrow Connector 60"/>
            <p:cNvCxnSpPr/>
            <p:nvPr/>
          </p:nvCxnSpPr>
          <p:spPr>
            <a:xfrm rot="5400000">
              <a:off x="51536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>
              <a:off x="5382220" y="20853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>
              <a:off x="5217294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5400000">
              <a:off x="5331072" y="2009180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195"/>
          <p:cNvGrpSpPr/>
          <p:nvPr/>
        </p:nvGrpSpPr>
        <p:grpSpPr>
          <a:xfrm>
            <a:off x="5765304" y="2482059"/>
            <a:ext cx="415095" cy="941562"/>
            <a:chOff x="5765304" y="2482059"/>
            <a:chExt cx="415095" cy="941562"/>
          </a:xfrm>
        </p:grpSpPr>
        <p:cxnSp>
          <p:nvCxnSpPr>
            <p:cNvPr id="158" name="Straight Arrow Connector 157"/>
            <p:cNvCxnSpPr/>
            <p:nvPr/>
          </p:nvCxnSpPr>
          <p:spPr>
            <a:xfrm rot="5400000">
              <a:off x="5529921" y="2867449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rot="5400000">
              <a:off x="5476356" y="2771007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5624228" y="2811750"/>
              <a:ext cx="845120" cy="26722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156"/>
          <p:cNvGrpSpPr/>
          <p:nvPr/>
        </p:nvGrpSpPr>
        <p:grpSpPr>
          <a:xfrm>
            <a:off x="6019800" y="1536526"/>
            <a:ext cx="152400" cy="1047354"/>
            <a:chOff x="6019800" y="1536526"/>
            <a:chExt cx="152400" cy="1047354"/>
          </a:xfrm>
        </p:grpSpPr>
        <p:grpSp>
          <p:nvGrpSpPr>
            <p:cNvPr id="40" name="Group 72"/>
            <p:cNvGrpSpPr/>
            <p:nvPr/>
          </p:nvGrpSpPr>
          <p:grpSpPr>
            <a:xfrm>
              <a:off x="6019800" y="1612726"/>
              <a:ext cx="152400" cy="971154"/>
              <a:chOff x="4763022" y="1619646"/>
              <a:chExt cx="152400" cy="971154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74"/>
              <p:cNvCxnSpPr>
                <a:endCxn id="74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75"/>
            <p:cNvCxnSpPr/>
            <p:nvPr/>
          </p:nvCxnSpPr>
          <p:spPr>
            <a:xfrm rot="5400000">
              <a:off x="5635872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>
              <a:off x="5749650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196"/>
          <p:cNvGrpSpPr/>
          <p:nvPr/>
        </p:nvGrpSpPr>
        <p:grpSpPr>
          <a:xfrm>
            <a:off x="6324600" y="2547400"/>
            <a:ext cx="231334" cy="1034000"/>
            <a:chOff x="6324600" y="2547400"/>
            <a:chExt cx="231334" cy="1034000"/>
          </a:xfrm>
        </p:grpSpPr>
        <p:sp>
          <p:nvSpPr>
            <p:cNvPr id="124" name="Oval 123"/>
            <p:cNvSpPr/>
            <p:nvPr/>
          </p:nvSpPr>
          <p:spPr>
            <a:xfrm>
              <a:off x="6324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 rot="5400000">
              <a:off x="5930348" y="2941652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85" idx="5"/>
              <a:endCxn id="124" idx="7"/>
            </p:cNvCxnSpPr>
            <p:nvPr/>
          </p:nvCxnSpPr>
          <p:spPr>
            <a:xfrm rot="5400000">
              <a:off x="6060430" y="2955814"/>
              <a:ext cx="889756" cy="1012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197"/>
          <p:cNvGrpSpPr/>
          <p:nvPr/>
        </p:nvGrpSpPr>
        <p:grpSpPr>
          <a:xfrm>
            <a:off x="6705600" y="2584674"/>
            <a:ext cx="152400" cy="996726"/>
            <a:chOff x="6705600" y="2584674"/>
            <a:chExt cx="152400" cy="996726"/>
          </a:xfrm>
        </p:grpSpPr>
        <p:sp>
          <p:nvSpPr>
            <p:cNvPr id="125" name="Oval 124"/>
            <p:cNvSpPr/>
            <p:nvPr/>
          </p:nvSpPr>
          <p:spPr>
            <a:xfrm>
              <a:off x="6705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/>
            <p:cNvCxnSpPr>
              <a:stCxn id="80" idx="4"/>
              <a:endCxn id="125" idx="0"/>
            </p:cNvCxnSpPr>
            <p:nvPr/>
          </p:nvCxnSpPr>
          <p:spPr>
            <a:xfrm rot="5400000">
              <a:off x="6359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198"/>
          <p:cNvGrpSpPr/>
          <p:nvPr/>
        </p:nvGrpSpPr>
        <p:grpSpPr>
          <a:xfrm>
            <a:off x="7562018" y="2543344"/>
            <a:ext cx="286582" cy="1038056"/>
            <a:chOff x="7562018" y="2543344"/>
            <a:chExt cx="286582" cy="1038056"/>
          </a:xfrm>
        </p:grpSpPr>
        <p:sp>
          <p:nvSpPr>
            <p:cNvPr id="126" name="Oval 125"/>
            <p:cNvSpPr/>
            <p:nvPr/>
          </p:nvSpPr>
          <p:spPr>
            <a:xfrm>
              <a:off x="76962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 rot="16200000" flipH="1">
              <a:off x="7193340" y="2930240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rot="16200000" flipH="1">
              <a:off x="7317040" y="2912022"/>
              <a:ext cx="889756" cy="1524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89"/>
          <p:cNvGrpSpPr/>
          <p:nvPr/>
        </p:nvGrpSpPr>
        <p:grpSpPr>
          <a:xfrm>
            <a:off x="7543800" y="1612726"/>
            <a:ext cx="152400" cy="971154"/>
            <a:chOff x="5727526" y="2762646"/>
            <a:chExt cx="152400" cy="971154"/>
          </a:xfrm>
        </p:grpSpPr>
        <p:sp>
          <p:nvSpPr>
            <p:cNvPr id="91" name="Oval 90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222"/>
          <p:cNvGrpSpPr/>
          <p:nvPr/>
        </p:nvGrpSpPr>
        <p:grpSpPr>
          <a:xfrm>
            <a:off x="7961202" y="2481800"/>
            <a:ext cx="344598" cy="1099600"/>
            <a:chOff x="7961202" y="2481800"/>
            <a:chExt cx="344598" cy="1099600"/>
          </a:xfrm>
        </p:grpSpPr>
        <p:sp>
          <p:nvSpPr>
            <p:cNvPr id="127" name="Oval 126"/>
            <p:cNvSpPr/>
            <p:nvPr/>
          </p:nvSpPr>
          <p:spPr>
            <a:xfrm>
              <a:off x="81534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/>
            <p:cNvCxnSpPr>
              <a:stCxn id="102" idx="4"/>
              <a:endCxn id="127" idx="0"/>
            </p:cNvCxnSpPr>
            <p:nvPr/>
          </p:nvCxnSpPr>
          <p:spPr>
            <a:xfrm rot="16200000" flipH="1">
              <a:off x="7717792" y="2917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 rot="16200000" flipH="1">
              <a:off x="7627890" y="284919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rot="16200000" flipH="1">
              <a:off x="7767990" y="2815112"/>
              <a:ext cx="845120" cy="1784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221"/>
          <p:cNvGrpSpPr/>
          <p:nvPr/>
        </p:nvGrpSpPr>
        <p:grpSpPr>
          <a:xfrm>
            <a:off x="7974904" y="1536526"/>
            <a:ext cx="152400" cy="1047354"/>
            <a:chOff x="7974904" y="1536526"/>
            <a:chExt cx="152400" cy="1047354"/>
          </a:xfrm>
        </p:grpSpPr>
        <p:grpSp>
          <p:nvGrpSpPr>
            <p:cNvPr id="47" name="Group 100"/>
            <p:cNvGrpSpPr/>
            <p:nvPr/>
          </p:nvGrpSpPr>
          <p:grpSpPr>
            <a:xfrm>
              <a:off x="7974904" y="1612726"/>
              <a:ext cx="152400" cy="971154"/>
              <a:chOff x="4763022" y="1619646"/>
              <a:chExt cx="152400" cy="971154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4763022" y="2438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/>
              <p:cNvCxnSpPr>
                <a:endCxn id="102" idx="0"/>
              </p:cNvCxnSpPr>
              <p:nvPr/>
            </p:nvCxnSpPr>
            <p:spPr>
              <a:xfrm rot="5400000">
                <a:off x="4429449" y="2028626"/>
                <a:ext cx="819547" cy="1588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Arrow Connector 103"/>
            <p:cNvCxnSpPr/>
            <p:nvPr/>
          </p:nvCxnSpPr>
          <p:spPr>
            <a:xfrm rot="5400000">
              <a:off x="7590976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rot="5400000">
              <a:off x="7704754" y="194550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200"/>
          <p:cNvGrpSpPr/>
          <p:nvPr/>
        </p:nvGrpSpPr>
        <p:grpSpPr>
          <a:xfrm>
            <a:off x="8328118" y="2551500"/>
            <a:ext cx="206282" cy="1029900"/>
            <a:chOff x="8328118" y="2551500"/>
            <a:chExt cx="206282" cy="1029900"/>
          </a:xfrm>
        </p:grpSpPr>
        <p:sp>
          <p:nvSpPr>
            <p:cNvPr id="128" name="Oval 127"/>
            <p:cNvSpPr/>
            <p:nvPr/>
          </p:nvSpPr>
          <p:spPr>
            <a:xfrm>
              <a:off x="83820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Arrow Connector 184"/>
            <p:cNvCxnSpPr>
              <a:stCxn id="95" idx="3"/>
              <a:endCxn id="128" idx="1"/>
            </p:cNvCxnSpPr>
            <p:nvPr/>
          </p:nvCxnSpPr>
          <p:spPr>
            <a:xfrm rot="16200000" flipH="1">
              <a:off x="7921340" y="2968340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rot="16200000" flipH="1">
              <a:off x="8039122" y="2958278"/>
              <a:ext cx="889756" cy="762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93"/>
          <p:cNvGrpSpPr/>
          <p:nvPr/>
        </p:nvGrpSpPr>
        <p:grpSpPr>
          <a:xfrm>
            <a:off x="8305800" y="1612726"/>
            <a:ext cx="152400" cy="971154"/>
            <a:chOff x="5727526" y="2762646"/>
            <a:chExt cx="152400" cy="971154"/>
          </a:xfrm>
        </p:grpSpPr>
        <p:sp>
          <p:nvSpPr>
            <p:cNvPr id="95" name="Oval 94"/>
            <p:cNvSpPr/>
            <p:nvPr/>
          </p:nvSpPr>
          <p:spPr>
            <a:xfrm>
              <a:off x="5727526" y="3581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rot="5400000">
              <a:off x="5343054" y="3171626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5400000">
              <a:off x="5458420" y="3177232"/>
              <a:ext cx="819547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199"/>
          <p:cNvGrpSpPr/>
          <p:nvPr/>
        </p:nvGrpSpPr>
        <p:grpSpPr>
          <a:xfrm>
            <a:off x="8610600" y="2584674"/>
            <a:ext cx="152400" cy="996726"/>
            <a:chOff x="8610600" y="2584674"/>
            <a:chExt cx="152400" cy="996726"/>
          </a:xfrm>
        </p:grpSpPr>
        <p:sp>
          <p:nvSpPr>
            <p:cNvPr id="129" name="Oval 128"/>
            <p:cNvSpPr/>
            <p:nvPr/>
          </p:nvSpPr>
          <p:spPr>
            <a:xfrm>
              <a:off x="8610600" y="3429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Arrow Connector 188"/>
            <p:cNvCxnSpPr>
              <a:stCxn id="83" idx="4"/>
              <a:endCxn id="129" idx="0"/>
            </p:cNvCxnSpPr>
            <p:nvPr/>
          </p:nvCxnSpPr>
          <p:spPr>
            <a:xfrm rot="5400000">
              <a:off x="8264240" y="3006440"/>
              <a:ext cx="845120" cy="15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Oval 203"/>
          <p:cNvSpPr/>
          <p:nvPr/>
        </p:nvSpPr>
        <p:spPr>
          <a:xfrm>
            <a:off x="419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495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724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3962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5105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5257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5410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5562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487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715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5791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6096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6324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705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7010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543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76962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8001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81534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400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82296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83820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8686800" y="4191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Arrow Connector 230"/>
          <p:cNvCxnSpPr>
            <a:stCxn id="120" idx="4"/>
            <a:endCxn id="204" idx="0"/>
          </p:cNvCxnSpPr>
          <p:nvPr/>
        </p:nvCxnSpPr>
        <p:spPr>
          <a:xfrm rot="5400000">
            <a:off x="40767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endCxn id="207" idx="0"/>
          </p:cNvCxnSpPr>
          <p:nvPr/>
        </p:nvCxnSpPr>
        <p:spPr>
          <a:xfrm rot="5400000">
            <a:off x="37338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121" idx="4"/>
            <a:endCxn id="205" idx="0"/>
          </p:cNvCxnSpPr>
          <p:nvPr/>
        </p:nvCxnSpPr>
        <p:spPr>
          <a:xfrm rot="5400000">
            <a:off x="4419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21" idx="4"/>
            <a:endCxn id="206" idx="0"/>
          </p:cNvCxnSpPr>
          <p:nvPr/>
        </p:nvCxnSpPr>
        <p:spPr>
          <a:xfrm rot="5400000">
            <a:off x="4533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122" idx="4"/>
            <a:endCxn id="208" idx="0"/>
          </p:cNvCxnSpPr>
          <p:nvPr/>
        </p:nvCxnSpPr>
        <p:spPr>
          <a:xfrm rot="5400000">
            <a:off x="49530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122" idx="4"/>
            <a:endCxn id="209" idx="0"/>
          </p:cNvCxnSpPr>
          <p:nvPr/>
        </p:nvCxnSpPr>
        <p:spPr>
          <a:xfrm rot="5400000">
            <a:off x="50292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stCxn id="122" idx="4"/>
            <a:endCxn id="210" idx="0"/>
          </p:cNvCxnSpPr>
          <p:nvPr/>
        </p:nvCxnSpPr>
        <p:spPr>
          <a:xfrm rot="16200000" flipH="1">
            <a:off x="5105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122" idx="4"/>
            <a:endCxn id="211" idx="0"/>
          </p:cNvCxnSpPr>
          <p:nvPr/>
        </p:nvCxnSpPr>
        <p:spPr>
          <a:xfrm rot="16200000" flipH="1">
            <a:off x="5181600" y="3733800"/>
            <a:ext cx="609600" cy="30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 rot="5400000">
            <a:off x="4641733" y="2886165"/>
            <a:ext cx="889756" cy="26722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22" idx="4"/>
            <a:endCxn id="212" idx="0"/>
          </p:cNvCxnSpPr>
          <p:nvPr/>
        </p:nvCxnSpPr>
        <p:spPr>
          <a:xfrm rot="5400000">
            <a:off x="48387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stCxn id="123" idx="4"/>
            <a:endCxn id="213" idx="0"/>
          </p:cNvCxnSpPr>
          <p:nvPr/>
        </p:nvCxnSpPr>
        <p:spPr>
          <a:xfrm rot="5400000">
            <a:off x="5486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123" idx="4"/>
            <a:endCxn id="214" idx="0"/>
          </p:cNvCxnSpPr>
          <p:nvPr/>
        </p:nvCxnSpPr>
        <p:spPr>
          <a:xfrm rot="16200000" flipH="1">
            <a:off x="55245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123" idx="4"/>
            <a:endCxn id="215" idx="0"/>
          </p:cNvCxnSpPr>
          <p:nvPr/>
        </p:nvCxnSpPr>
        <p:spPr>
          <a:xfrm rot="16200000" flipH="1">
            <a:off x="5676900" y="3695700"/>
            <a:ext cx="609600" cy="3810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124" idx="4"/>
            <a:endCxn id="216" idx="0"/>
          </p:cNvCxnSpPr>
          <p:nvPr/>
        </p:nvCxnSpPr>
        <p:spPr>
          <a:xfrm rot="5400000">
            <a:off x="6096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124" idx="4"/>
            <a:endCxn id="225" idx="0"/>
          </p:cNvCxnSpPr>
          <p:nvPr/>
        </p:nvCxnSpPr>
        <p:spPr>
          <a:xfrm rot="16200000" flipH="1">
            <a:off x="6134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endCxn id="217" idx="0"/>
          </p:cNvCxnSpPr>
          <p:nvPr/>
        </p:nvCxnSpPr>
        <p:spPr>
          <a:xfrm rot="5400000">
            <a:off x="64770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>
            <a:stCxn id="126" idx="4"/>
            <a:endCxn id="218" idx="7"/>
          </p:cNvCxnSpPr>
          <p:nvPr/>
        </p:nvCxnSpPr>
        <p:spPr>
          <a:xfrm rot="5400000">
            <a:off x="7140482" y="3581400"/>
            <a:ext cx="631918" cy="6319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>
            <a:stCxn id="126" idx="4"/>
            <a:endCxn id="219" idx="0"/>
          </p:cNvCxnSpPr>
          <p:nvPr/>
        </p:nvCxnSpPr>
        <p:spPr>
          <a:xfrm rot="5400000">
            <a:off x="73914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27" idx="4"/>
            <a:endCxn id="220" idx="7"/>
          </p:cNvCxnSpPr>
          <p:nvPr/>
        </p:nvCxnSpPr>
        <p:spPr>
          <a:xfrm rot="5400000">
            <a:off x="7711982" y="3695700"/>
            <a:ext cx="631918" cy="40331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27" idx="4"/>
            <a:endCxn id="221" idx="0"/>
          </p:cNvCxnSpPr>
          <p:nvPr/>
        </p:nvCxnSpPr>
        <p:spPr>
          <a:xfrm rot="5400000">
            <a:off x="7848600" y="3810000"/>
            <a:ext cx="609600" cy="1524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27" idx="4"/>
            <a:endCxn id="226" idx="0"/>
          </p:cNvCxnSpPr>
          <p:nvPr/>
        </p:nvCxnSpPr>
        <p:spPr>
          <a:xfrm rot="16200000" flipH="1">
            <a:off x="79629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4"/>
            <a:endCxn id="224" idx="0"/>
          </p:cNvCxnSpPr>
          <p:nvPr/>
        </p:nvCxnSpPr>
        <p:spPr>
          <a:xfrm rot="5400000">
            <a:off x="8039100" y="3771900"/>
            <a:ext cx="609600" cy="2286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128" idx="4"/>
            <a:endCxn id="227" idx="0"/>
          </p:cNvCxnSpPr>
          <p:nvPr/>
        </p:nvCxnSpPr>
        <p:spPr>
          <a:xfrm rot="5400000">
            <a:off x="8153400" y="3886200"/>
            <a:ext cx="6096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129" idx="4"/>
            <a:endCxn id="228" idx="0"/>
          </p:cNvCxnSpPr>
          <p:nvPr/>
        </p:nvCxnSpPr>
        <p:spPr>
          <a:xfrm rot="16200000" flipH="1">
            <a:off x="8420100" y="3848100"/>
            <a:ext cx="609600" cy="76200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257800" y="1143000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375"/>
          <p:cNvGrpSpPr/>
          <p:nvPr/>
        </p:nvGrpSpPr>
        <p:grpSpPr>
          <a:xfrm>
            <a:off x="4267200" y="1257300"/>
            <a:ext cx="4572000" cy="609600"/>
            <a:chOff x="4267200" y="1257300"/>
            <a:chExt cx="4572000" cy="609600"/>
          </a:xfrm>
        </p:grpSpPr>
        <p:sp>
          <p:nvSpPr>
            <p:cNvPr id="17" name="Oval 16"/>
            <p:cNvSpPr/>
            <p:nvPr/>
          </p:nvSpPr>
          <p:spPr>
            <a:xfrm>
              <a:off x="49530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056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958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67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4008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34200" y="14859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29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791200" y="1257300"/>
              <a:ext cx="6096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3152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6106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724400" y="14478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467600" y="1371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772400" y="1295400"/>
              <a:ext cx="6096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7" name="Straight Arrow Connector 316"/>
          <p:cNvCxnSpPr/>
          <p:nvPr/>
        </p:nvCxnSpPr>
        <p:spPr>
          <a:xfrm rot="5400000">
            <a:off x="3238500" y="5067300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/>
          <p:nvPr/>
        </p:nvCxnSpPr>
        <p:spPr>
          <a:xfrm rot="5400000">
            <a:off x="346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rot="5400000">
            <a:off x="3772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 rot="5400000">
            <a:off x="3999706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rot="5400000">
            <a:off x="415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/>
          <p:nvPr/>
        </p:nvCxnSpPr>
        <p:spPr>
          <a:xfrm rot="5400000">
            <a:off x="4382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rot="5400000">
            <a:off x="4534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/>
          <p:nvPr/>
        </p:nvCxnSpPr>
        <p:spPr>
          <a:xfrm rot="5400000">
            <a:off x="4687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rot="5400000">
            <a:off x="4839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rot="5400000">
            <a:off x="4991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/>
          <p:nvPr/>
        </p:nvCxnSpPr>
        <p:spPr>
          <a:xfrm rot="5400000">
            <a:off x="5068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/>
          <p:nvPr/>
        </p:nvCxnSpPr>
        <p:spPr>
          <a:xfrm rot="5400000">
            <a:off x="5372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/>
          <p:nvPr/>
        </p:nvCxnSpPr>
        <p:spPr>
          <a:xfrm rot="5400000">
            <a:off x="5601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/>
          <p:cNvCxnSpPr/>
          <p:nvPr/>
        </p:nvCxnSpPr>
        <p:spPr>
          <a:xfrm rot="5400000">
            <a:off x="5677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/>
          <p:nvPr/>
        </p:nvCxnSpPr>
        <p:spPr>
          <a:xfrm rot="5400000">
            <a:off x="5982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/>
          <p:nvPr/>
        </p:nvCxnSpPr>
        <p:spPr>
          <a:xfrm rot="5400000">
            <a:off x="6287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 rot="5400000">
            <a:off x="6820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/>
          <p:nvPr/>
        </p:nvCxnSpPr>
        <p:spPr>
          <a:xfrm rot="5400000">
            <a:off x="69730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/>
          <p:cNvCxnSpPr/>
          <p:nvPr/>
        </p:nvCxnSpPr>
        <p:spPr>
          <a:xfrm rot="5400000">
            <a:off x="7277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/>
          <p:nvPr/>
        </p:nvCxnSpPr>
        <p:spPr>
          <a:xfrm rot="5400000">
            <a:off x="74302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 rot="5400000">
            <a:off x="75064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/>
          <p:nvPr/>
        </p:nvCxnSpPr>
        <p:spPr>
          <a:xfrm rot="5400000">
            <a:off x="76588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/>
          <p:nvPr/>
        </p:nvCxnSpPr>
        <p:spPr>
          <a:xfrm rot="5400000">
            <a:off x="7963694" y="5066506"/>
            <a:ext cx="1600200" cy="1588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320"/>
          <p:cNvGrpSpPr/>
          <p:nvPr/>
        </p:nvGrpSpPr>
        <p:grpSpPr>
          <a:xfrm>
            <a:off x="3657600" y="4572000"/>
            <a:ext cx="5486400" cy="909180"/>
            <a:chOff x="3657600" y="4648200"/>
            <a:chExt cx="5486400" cy="90918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7" name="Freeform 6"/>
            <p:cNvSpPr/>
            <p:nvPr/>
          </p:nvSpPr>
          <p:spPr>
            <a:xfrm>
              <a:off x="4572000" y="4648200"/>
              <a:ext cx="3048000" cy="909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6858000" y="4953000"/>
              <a:ext cx="2286000" cy="604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>
              <a:off x="3657600" y="5334000"/>
              <a:ext cx="1752600" cy="2233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 315"/>
            <p:cNvSpPr/>
            <p:nvPr/>
          </p:nvSpPr>
          <p:spPr>
            <a:xfrm>
              <a:off x="4038600" y="5029200"/>
              <a:ext cx="2666999" cy="528180"/>
            </a:xfrm>
            <a:custGeom>
              <a:avLst/>
              <a:gdLst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586630 h 1599156"/>
                <a:gd name="connsiteX1" fmla="*/ 250520 w 3219189"/>
                <a:gd name="connsiteY1" fmla="*/ 1561578 h 1599156"/>
                <a:gd name="connsiteX2" fmla="*/ 526093 w 3219189"/>
                <a:gd name="connsiteY2" fmla="*/ 1486422 h 1599156"/>
                <a:gd name="connsiteX3" fmla="*/ 726509 w 3219189"/>
                <a:gd name="connsiteY3" fmla="*/ 1323584 h 1599156"/>
                <a:gd name="connsiteX4" fmla="*/ 939452 w 3219189"/>
                <a:gd name="connsiteY4" fmla="*/ 985381 h 1599156"/>
                <a:gd name="connsiteX5" fmla="*/ 1227550 w 3219189"/>
                <a:gd name="connsiteY5" fmla="*/ 384132 h 1599156"/>
                <a:gd name="connsiteX6" fmla="*/ 1327759 w 3219189"/>
                <a:gd name="connsiteY6" fmla="*/ 196241 h 1599156"/>
                <a:gd name="connsiteX7" fmla="*/ 1440493 w 3219189"/>
                <a:gd name="connsiteY7" fmla="*/ 83507 h 1599156"/>
                <a:gd name="connsiteX8" fmla="*/ 1565753 w 3219189"/>
                <a:gd name="connsiteY8" fmla="*/ 8351 h 1599156"/>
                <a:gd name="connsiteX9" fmla="*/ 1665961 w 3219189"/>
                <a:gd name="connsiteY9" fmla="*/ 33403 h 1599156"/>
                <a:gd name="connsiteX10" fmla="*/ 1803748 w 3219189"/>
                <a:gd name="connsiteY10" fmla="*/ 171189 h 1599156"/>
                <a:gd name="connsiteX11" fmla="*/ 1991638 w 3219189"/>
                <a:gd name="connsiteY11" fmla="*/ 484340 h 1599156"/>
                <a:gd name="connsiteX12" fmla="*/ 2167003 w 3219189"/>
                <a:gd name="connsiteY12" fmla="*/ 847595 h 1599156"/>
                <a:gd name="connsiteX13" fmla="*/ 2292263 w 3219189"/>
                <a:gd name="connsiteY13" fmla="*/ 1060537 h 1599156"/>
                <a:gd name="connsiteX14" fmla="*/ 2442575 w 3219189"/>
                <a:gd name="connsiteY14" fmla="*/ 1286006 h 1599156"/>
                <a:gd name="connsiteX15" fmla="*/ 2580361 w 3219189"/>
                <a:gd name="connsiteY15" fmla="*/ 1411266 h 1599156"/>
                <a:gd name="connsiteX16" fmla="*/ 2818356 w 3219189"/>
                <a:gd name="connsiteY16" fmla="*/ 1524000 h 1599156"/>
                <a:gd name="connsiteX17" fmla="*/ 3068877 w 3219189"/>
                <a:gd name="connsiteY17" fmla="*/ 1586630 h 1599156"/>
                <a:gd name="connsiteX18" fmla="*/ 3219189 w 3219189"/>
                <a:gd name="connsiteY18" fmla="*/ 1599156 h 1599156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605419 h 1617945"/>
                <a:gd name="connsiteX1" fmla="*/ 250520 w 3219189"/>
                <a:gd name="connsiteY1" fmla="*/ 1580367 h 1617945"/>
                <a:gd name="connsiteX2" fmla="*/ 526093 w 3219189"/>
                <a:gd name="connsiteY2" fmla="*/ 1505211 h 1617945"/>
                <a:gd name="connsiteX3" fmla="*/ 726509 w 3219189"/>
                <a:gd name="connsiteY3" fmla="*/ 1342373 h 1617945"/>
                <a:gd name="connsiteX4" fmla="*/ 939452 w 3219189"/>
                <a:gd name="connsiteY4" fmla="*/ 1004170 h 1617945"/>
                <a:gd name="connsiteX5" fmla="*/ 1227550 w 3219189"/>
                <a:gd name="connsiteY5" fmla="*/ 402921 h 1617945"/>
                <a:gd name="connsiteX6" fmla="*/ 1327759 w 3219189"/>
                <a:gd name="connsiteY6" fmla="*/ 215030 h 1617945"/>
                <a:gd name="connsiteX7" fmla="*/ 1565753 w 3219189"/>
                <a:gd name="connsiteY7" fmla="*/ 27140 h 1617945"/>
                <a:gd name="connsiteX8" fmla="*/ 1665961 w 3219189"/>
                <a:gd name="connsiteY8" fmla="*/ 52192 h 1617945"/>
                <a:gd name="connsiteX9" fmla="*/ 1803748 w 3219189"/>
                <a:gd name="connsiteY9" fmla="*/ 189978 h 1617945"/>
                <a:gd name="connsiteX10" fmla="*/ 1991638 w 3219189"/>
                <a:gd name="connsiteY10" fmla="*/ 503129 h 1617945"/>
                <a:gd name="connsiteX11" fmla="*/ 2167003 w 3219189"/>
                <a:gd name="connsiteY11" fmla="*/ 866384 h 1617945"/>
                <a:gd name="connsiteX12" fmla="*/ 2292263 w 3219189"/>
                <a:gd name="connsiteY12" fmla="*/ 1079326 h 1617945"/>
                <a:gd name="connsiteX13" fmla="*/ 2442575 w 3219189"/>
                <a:gd name="connsiteY13" fmla="*/ 1304795 h 1617945"/>
                <a:gd name="connsiteX14" fmla="*/ 2580361 w 3219189"/>
                <a:gd name="connsiteY14" fmla="*/ 1430055 h 1617945"/>
                <a:gd name="connsiteX15" fmla="*/ 2818356 w 3219189"/>
                <a:gd name="connsiteY15" fmla="*/ 1542789 h 1617945"/>
                <a:gd name="connsiteX16" fmla="*/ 3068877 w 3219189"/>
                <a:gd name="connsiteY16" fmla="*/ 1605419 h 1617945"/>
                <a:gd name="connsiteX17" fmla="*/ 3219189 w 3219189"/>
                <a:gd name="connsiteY17" fmla="*/ 1617945 h 1617945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6160 h 1598686"/>
                <a:gd name="connsiteX1" fmla="*/ 250520 w 3219189"/>
                <a:gd name="connsiteY1" fmla="*/ 1561108 h 1598686"/>
                <a:gd name="connsiteX2" fmla="*/ 526093 w 3219189"/>
                <a:gd name="connsiteY2" fmla="*/ 1485952 h 1598686"/>
                <a:gd name="connsiteX3" fmla="*/ 726509 w 3219189"/>
                <a:gd name="connsiteY3" fmla="*/ 1323114 h 1598686"/>
                <a:gd name="connsiteX4" fmla="*/ 939452 w 3219189"/>
                <a:gd name="connsiteY4" fmla="*/ 984911 h 1598686"/>
                <a:gd name="connsiteX5" fmla="*/ 1227550 w 3219189"/>
                <a:gd name="connsiteY5" fmla="*/ 383662 h 1598686"/>
                <a:gd name="connsiteX6" fmla="*/ 1327759 w 3219189"/>
                <a:gd name="connsiteY6" fmla="*/ 195771 h 1598686"/>
                <a:gd name="connsiteX7" fmla="*/ 1565753 w 3219189"/>
                <a:gd name="connsiteY7" fmla="*/ 7881 h 1598686"/>
                <a:gd name="connsiteX8" fmla="*/ 1665961 w 3219189"/>
                <a:gd name="connsiteY8" fmla="*/ 32933 h 1598686"/>
                <a:gd name="connsiteX9" fmla="*/ 1803748 w 3219189"/>
                <a:gd name="connsiteY9" fmla="*/ 170719 h 1598686"/>
                <a:gd name="connsiteX10" fmla="*/ 1991638 w 3219189"/>
                <a:gd name="connsiteY10" fmla="*/ 483870 h 1598686"/>
                <a:gd name="connsiteX11" fmla="*/ 2167003 w 3219189"/>
                <a:gd name="connsiteY11" fmla="*/ 847125 h 1598686"/>
                <a:gd name="connsiteX12" fmla="*/ 2292263 w 3219189"/>
                <a:gd name="connsiteY12" fmla="*/ 1060067 h 1598686"/>
                <a:gd name="connsiteX13" fmla="*/ 2442575 w 3219189"/>
                <a:gd name="connsiteY13" fmla="*/ 1285536 h 1598686"/>
                <a:gd name="connsiteX14" fmla="*/ 2580361 w 3219189"/>
                <a:gd name="connsiteY14" fmla="*/ 1410796 h 1598686"/>
                <a:gd name="connsiteX15" fmla="*/ 2818356 w 3219189"/>
                <a:gd name="connsiteY15" fmla="*/ 1523530 h 1598686"/>
                <a:gd name="connsiteX16" fmla="*/ 3068877 w 3219189"/>
                <a:gd name="connsiteY16" fmla="*/ 1586160 h 1598686"/>
                <a:gd name="connsiteX17" fmla="*/ 3219189 w 3219189"/>
                <a:gd name="connsiteY17" fmla="*/ 1598686 h 1598686"/>
                <a:gd name="connsiteX0" fmla="*/ 0 w 3219189"/>
                <a:gd name="connsiteY0" fmla="*/ 1582454 h 1594980"/>
                <a:gd name="connsiteX1" fmla="*/ 250520 w 3219189"/>
                <a:gd name="connsiteY1" fmla="*/ 1557402 h 1594980"/>
                <a:gd name="connsiteX2" fmla="*/ 526093 w 3219189"/>
                <a:gd name="connsiteY2" fmla="*/ 1482246 h 1594980"/>
                <a:gd name="connsiteX3" fmla="*/ 726509 w 3219189"/>
                <a:gd name="connsiteY3" fmla="*/ 1319408 h 1594980"/>
                <a:gd name="connsiteX4" fmla="*/ 939452 w 3219189"/>
                <a:gd name="connsiteY4" fmla="*/ 981205 h 1594980"/>
                <a:gd name="connsiteX5" fmla="*/ 1227550 w 3219189"/>
                <a:gd name="connsiteY5" fmla="*/ 379956 h 1594980"/>
                <a:gd name="connsiteX6" fmla="*/ 1327759 w 3219189"/>
                <a:gd name="connsiteY6" fmla="*/ 192065 h 1594980"/>
                <a:gd name="connsiteX7" fmla="*/ 1565753 w 3219189"/>
                <a:gd name="connsiteY7" fmla="*/ 4175 h 1594980"/>
                <a:gd name="connsiteX8" fmla="*/ 1803748 w 3219189"/>
                <a:gd name="connsiteY8" fmla="*/ 167013 h 1594980"/>
                <a:gd name="connsiteX9" fmla="*/ 1991638 w 3219189"/>
                <a:gd name="connsiteY9" fmla="*/ 480164 h 1594980"/>
                <a:gd name="connsiteX10" fmla="*/ 2167003 w 3219189"/>
                <a:gd name="connsiteY10" fmla="*/ 843419 h 1594980"/>
                <a:gd name="connsiteX11" fmla="*/ 2292263 w 3219189"/>
                <a:gd name="connsiteY11" fmla="*/ 1056361 h 1594980"/>
                <a:gd name="connsiteX12" fmla="*/ 2442575 w 3219189"/>
                <a:gd name="connsiteY12" fmla="*/ 1281830 h 1594980"/>
                <a:gd name="connsiteX13" fmla="*/ 2580361 w 3219189"/>
                <a:gd name="connsiteY13" fmla="*/ 1407090 h 1594980"/>
                <a:gd name="connsiteX14" fmla="*/ 2818356 w 3219189"/>
                <a:gd name="connsiteY14" fmla="*/ 1519824 h 1594980"/>
                <a:gd name="connsiteX15" fmla="*/ 3068877 w 3219189"/>
                <a:gd name="connsiteY15" fmla="*/ 1582454 h 1594980"/>
                <a:gd name="connsiteX16" fmla="*/ 3219189 w 3219189"/>
                <a:gd name="connsiteY16" fmla="*/ 1594980 h 15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189" h="1594980">
                  <a:moveTo>
                    <a:pt x="0" y="1582454"/>
                  </a:moveTo>
                  <a:cubicBezTo>
                    <a:pt x="81419" y="1578278"/>
                    <a:pt x="162838" y="1574103"/>
                    <a:pt x="250520" y="1557402"/>
                  </a:cubicBezTo>
                  <a:cubicBezTo>
                    <a:pt x="338202" y="1540701"/>
                    <a:pt x="446762" y="1521912"/>
                    <a:pt x="526093" y="1482246"/>
                  </a:cubicBezTo>
                  <a:cubicBezTo>
                    <a:pt x="605424" y="1442580"/>
                    <a:pt x="657616" y="1402915"/>
                    <a:pt x="726509" y="1319408"/>
                  </a:cubicBezTo>
                  <a:cubicBezTo>
                    <a:pt x="795402" y="1235901"/>
                    <a:pt x="855945" y="1137780"/>
                    <a:pt x="939452" y="981205"/>
                  </a:cubicBezTo>
                  <a:cubicBezTo>
                    <a:pt x="1022959" y="824630"/>
                    <a:pt x="1162832" y="511479"/>
                    <a:pt x="1227550" y="379956"/>
                  </a:cubicBezTo>
                  <a:cubicBezTo>
                    <a:pt x="1258773" y="335519"/>
                    <a:pt x="1263799" y="299110"/>
                    <a:pt x="1327759" y="192065"/>
                  </a:cubicBezTo>
                  <a:cubicBezTo>
                    <a:pt x="1446091" y="34813"/>
                    <a:pt x="1478403" y="13730"/>
                    <a:pt x="1565753" y="4175"/>
                  </a:cubicBezTo>
                  <a:cubicBezTo>
                    <a:pt x="1645084" y="0"/>
                    <a:pt x="1732767" y="87682"/>
                    <a:pt x="1803748" y="167013"/>
                  </a:cubicBezTo>
                  <a:cubicBezTo>
                    <a:pt x="1874729" y="246344"/>
                    <a:pt x="1931096" y="367430"/>
                    <a:pt x="1991638" y="480164"/>
                  </a:cubicBezTo>
                  <a:cubicBezTo>
                    <a:pt x="2052180" y="592898"/>
                    <a:pt x="2116899" y="747386"/>
                    <a:pt x="2167003" y="843419"/>
                  </a:cubicBezTo>
                  <a:cubicBezTo>
                    <a:pt x="2217107" y="939452"/>
                    <a:pt x="2246334" y="983293"/>
                    <a:pt x="2292263" y="1056361"/>
                  </a:cubicBezTo>
                  <a:cubicBezTo>
                    <a:pt x="2338192" y="1129429"/>
                    <a:pt x="2394559" y="1223375"/>
                    <a:pt x="2442575" y="1281830"/>
                  </a:cubicBezTo>
                  <a:cubicBezTo>
                    <a:pt x="2490591" y="1340285"/>
                    <a:pt x="2517731" y="1367424"/>
                    <a:pt x="2580361" y="1407090"/>
                  </a:cubicBezTo>
                  <a:cubicBezTo>
                    <a:pt x="2642991" y="1446756"/>
                    <a:pt x="2736937" y="1490597"/>
                    <a:pt x="2818356" y="1519824"/>
                  </a:cubicBezTo>
                  <a:cubicBezTo>
                    <a:pt x="2899775" y="1549051"/>
                    <a:pt x="3002071" y="1569928"/>
                    <a:pt x="3068877" y="1582454"/>
                  </a:cubicBezTo>
                  <a:cubicBezTo>
                    <a:pt x="3135683" y="1594980"/>
                    <a:pt x="3219189" y="1594980"/>
                    <a:pt x="3219189" y="1594980"/>
                  </a:cubicBezTo>
                </a:path>
              </a:pathLst>
            </a:custGeom>
            <a:grpFill/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5" name="Straight Connector 344"/>
          <p:cNvCxnSpPr/>
          <p:nvPr/>
        </p:nvCxnSpPr>
        <p:spPr>
          <a:xfrm>
            <a:off x="3733800" y="5486400"/>
            <a:ext cx="5257800" cy="15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Group 228"/>
          <p:cNvGrpSpPr/>
          <p:nvPr/>
        </p:nvGrpSpPr>
        <p:grpSpPr>
          <a:xfrm>
            <a:off x="3962400" y="5904978"/>
            <a:ext cx="4876800" cy="762000"/>
            <a:chOff x="3962400" y="5904978"/>
            <a:chExt cx="4876800" cy="7620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72" name="Oval 371"/>
            <p:cNvSpPr/>
            <p:nvPr/>
          </p:nvSpPr>
          <p:spPr>
            <a:xfrm>
              <a:off x="8402543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39624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41910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/>
            <p:cNvSpPr/>
            <p:nvPr/>
          </p:nvSpPr>
          <p:spPr>
            <a:xfrm>
              <a:off x="67056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70104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86868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>
              <a:off x="44958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47244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4844996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8229600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8153400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7511996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4992755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6300747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6211955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5149796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5310147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7588196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5518204" y="6019278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7812155" y="6019278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5614947" y="6019278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5791200" y="590497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2" name="Straight Connector 221"/>
          <p:cNvCxnSpPr/>
          <p:nvPr/>
        </p:nvCxnSpPr>
        <p:spPr>
          <a:xfrm>
            <a:off x="3657600" y="2971800"/>
            <a:ext cx="5334000" cy="798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/>
              <p:cNvSpPr txBox="1"/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3" name="TextBox 2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389" y="2971800"/>
                <a:ext cx="30925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/>
              <p:cNvSpPr txBox="1"/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3" name="TextBox 2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157" y="2680063"/>
                <a:ext cx="623055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897480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Recap: approaches to tracking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4" descr="C:\Users\smith\Desktop\CVcourse1\images\football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2971800"/>
            <a:ext cx="8547101" cy="3925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5"/>
          <p:cNvSpPr txBox="1">
            <a:spLocks/>
          </p:cNvSpPr>
          <p:nvPr/>
        </p:nvSpPr>
        <p:spPr>
          <a:xfrm>
            <a:off x="4648200" y="1447800"/>
            <a:ext cx="3883152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Joint state</a:t>
            </a:r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single multi-object representation</a:t>
            </a:r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computationally expensive</a:t>
            </a:r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explicit principled interaction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447800"/>
            <a:ext cx="3883152" cy="4495800"/>
          </a:xfrm>
        </p:spPr>
        <p:txBody>
          <a:bodyPr>
            <a:normAutofit/>
          </a:bodyPr>
          <a:lstStyle/>
          <a:p>
            <a:pPr lvl="0">
              <a:buSzPct val="70000"/>
              <a:buFont typeface="Wingdings" pitchFamily="2" charset="2"/>
              <a:buChar char=""/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Parallel trackers</a:t>
            </a:r>
          </a:p>
          <a:p>
            <a:pPr lvl="1"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several single-object trackers</a:t>
            </a:r>
          </a:p>
          <a:p>
            <a:pPr lvl="1"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computationally less expensive</a:t>
            </a:r>
          </a:p>
          <a:p>
            <a:pPr lvl="1">
              <a:buFont typeface="Wingdings" pitchFamily="2" charset="2"/>
              <a:buChar char=""/>
              <a:defRPr/>
            </a:pPr>
            <a:r>
              <a:rPr lang="en-US" sz="1600" dirty="0" smtClean="0">
                <a:solidFill>
                  <a:schemeClr val="tx2"/>
                </a:solidFill>
              </a:rPr>
              <a:t>ad-hoc interaction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71600" y="5486400"/>
            <a:ext cx="512064" cy="292608"/>
            <a:chOff x="1770888" y="5526024"/>
            <a:chExt cx="512064" cy="292608"/>
          </a:xfrm>
        </p:grpSpPr>
        <p:sp>
          <p:nvSpPr>
            <p:cNvPr id="12" name="Oval 11"/>
            <p:cNvSpPr/>
            <p:nvPr/>
          </p:nvSpPr>
          <p:spPr>
            <a:xfrm>
              <a:off x="1770888" y="5526024"/>
              <a:ext cx="292608" cy="2926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1844040" y="5562600"/>
            <a:ext cx="158496" cy="219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8461" name="Equation" r:id="rId6" imgW="164880" imgH="228600" progId="Equation.DSMT4">
                    <p:embed/>
                  </p:oleObj>
                </mc:Choice>
                <mc:Fallback>
                  <p:oleObj name="Equation" r:id="rId6" imgW="164880" imgH="2286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040" y="5562600"/>
                          <a:ext cx="158496" cy="219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>
              <a:off x="2063496" y="5672328"/>
              <a:ext cx="219456" cy="762"/>
            </a:xfrm>
            <a:prstGeom prst="straightConnector1">
              <a:avLst/>
            </a:prstGeom>
            <a:ln w="381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943600" y="3048000"/>
            <a:ext cx="1312164" cy="749808"/>
            <a:chOff x="5867400" y="3124200"/>
            <a:chExt cx="1312164" cy="749808"/>
          </a:xfrm>
        </p:grpSpPr>
        <p:sp>
          <p:nvSpPr>
            <p:cNvPr id="17" name="Oval 16"/>
            <p:cNvSpPr/>
            <p:nvPr/>
          </p:nvSpPr>
          <p:spPr>
            <a:xfrm>
              <a:off x="5867400" y="3124200"/>
              <a:ext cx="749808" cy="7498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6054852" y="3217926"/>
            <a:ext cx="406146" cy="562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8462" name="Equation" r:id="rId8" imgW="164880" imgH="228600" progId="Equation.DSMT4">
                    <p:embed/>
                  </p:oleObj>
                </mc:Choice>
                <mc:Fallback>
                  <p:oleObj name="Equation" r:id="rId8" imgW="164880" imgH="228600" progId="Equation.DSMT4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54852" y="3217926"/>
                          <a:ext cx="406146" cy="562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" name="Straight Arrow Connector 18"/>
            <p:cNvCxnSpPr/>
            <p:nvPr/>
          </p:nvCxnSpPr>
          <p:spPr>
            <a:xfrm>
              <a:off x="6617208" y="3499104"/>
              <a:ext cx="562356" cy="1953"/>
            </a:xfrm>
            <a:prstGeom prst="straightConnector1">
              <a:avLst/>
            </a:prstGeom>
            <a:ln w="508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838200" y="4038600"/>
            <a:ext cx="512064" cy="292608"/>
            <a:chOff x="1770888" y="5526024"/>
            <a:chExt cx="512064" cy="292608"/>
          </a:xfrm>
        </p:grpSpPr>
        <p:sp>
          <p:nvSpPr>
            <p:cNvPr id="21" name="Oval 20"/>
            <p:cNvSpPr/>
            <p:nvPr/>
          </p:nvSpPr>
          <p:spPr>
            <a:xfrm>
              <a:off x="1770888" y="5526024"/>
              <a:ext cx="292608" cy="2926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2" name="Object 2"/>
            <p:cNvGraphicFramePr>
              <a:graphicFrameLocks noChangeAspect="1"/>
            </p:cNvGraphicFramePr>
            <p:nvPr/>
          </p:nvGraphicFramePr>
          <p:xfrm>
            <a:off x="1844040" y="5562600"/>
            <a:ext cx="158496" cy="219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8463" name="Equation" r:id="rId9" imgW="164880" imgH="228600" progId="Equation.DSMT4">
                    <p:embed/>
                  </p:oleObj>
                </mc:Choice>
                <mc:Fallback>
                  <p:oleObj name="Equation" r:id="rId9" imgW="164880" imgH="228600" progId="Equation.DSMT4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040" y="5562600"/>
                          <a:ext cx="158496" cy="219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/>
            <p:cNvCxnSpPr/>
            <p:nvPr/>
          </p:nvCxnSpPr>
          <p:spPr>
            <a:xfrm>
              <a:off x="2063496" y="5672328"/>
              <a:ext cx="219456" cy="762"/>
            </a:xfrm>
            <a:prstGeom prst="straightConnector1">
              <a:avLst/>
            </a:prstGeom>
            <a:ln w="381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133600" y="4267200"/>
            <a:ext cx="512064" cy="292608"/>
            <a:chOff x="1770888" y="5526024"/>
            <a:chExt cx="512064" cy="292608"/>
          </a:xfrm>
        </p:grpSpPr>
        <p:sp>
          <p:nvSpPr>
            <p:cNvPr id="25" name="Oval 24"/>
            <p:cNvSpPr/>
            <p:nvPr/>
          </p:nvSpPr>
          <p:spPr>
            <a:xfrm>
              <a:off x="1770888" y="5526024"/>
              <a:ext cx="292608" cy="2926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1844040" y="5562600"/>
            <a:ext cx="158496" cy="219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8464" name="Equation" r:id="rId10" imgW="164880" imgH="228600" progId="Equation.DSMT4">
                    <p:embed/>
                  </p:oleObj>
                </mc:Choice>
                <mc:Fallback>
                  <p:oleObj name="Equation" r:id="rId10" imgW="164880" imgH="228600" progId="Equation.DSMT4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040" y="5562600"/>
                          <a:ext cx="158496" cy="219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Straight Arrow Connector 26"/>
            <p:cNvCxnSpPr/>
            <p:nvPr/>
          </p:nvCxnSpPr>
          <p:spPr>
            <a:xfrm>
              <a:off x="2063496" y="5672328"/>
              <a:ext cx="219456" cy="762"/>
            </a:xfrm>
            <a:prstGeom prst="straightConnector1">
              <a:avLst/>
            </a:prstGeom>
            <a:ln w="381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57400" y="3429000"/>
            <a:ext cx="512064" cy="292608"/>
            <a:chOff x="1770888" y="5526024"/>
            <a:chExt cx="512064" cy="292608"/>
          </a:xfrm>
        </p:grpSpPr>
        <p:sp>
          <p:nvSpPr>
            <p:cNvPr id="29" name="Oval 28"/>
            <p:cNvSpPr/>
            <p:nvPr/>
          </p:nvSpPr>
          <p:spPr>
            <a:xfrm>
              <a:off x="1770888" y="5526024"/>
              <a:ext cx="292608" cy="2926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1844040" y="5562600"/>
            <a:ext cx="158496" cy="219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8465" name="Equation" r:id="rId11" imgW="164880" imgH="228600" progId="Equation.DSMT4">
                    <p:embed/>
                  </p:oleObj>
                </mc:Choice>
                <mc:Fallback>
                  <p:oleObj name="Equation" r:id="rId11" imgW="164880" imgH="228600" progId="Equation.DSMT4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040" y="5562600"/>
                          <a:ext cx="158496" cy="219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1" name="Straight Arrow Connector 30"/>
            <p:cNvCxnSpPr/>
            <p:nvPr/>
          </p:nvCxnSpPr>
          <p:spPr>
            <a:xfrm>
              <a:off x="2063496" y="5672328"/>
              <a:ext cx="219456" cy="762"/>
            </a:xfrm>
            <a:prstGeom prst="straightConnector1">
              <a:avLst/>
            </a:prstGeom>
            <a:ln w="381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860431" y="4601308"/>
            <a:ext cx="512064" cy="292608"/>
            <a:chOff x="1770888" y="5526024"/>
            <a:chExt cx="512064" cy="292608"/>
          </a:xfrm>
        </p:grpSpPr>
        <p:sp>
          <p:nvSpPr>
            <p:cNvPr id="33" name="Oval 32"/>
            <p:cNvSpPr/>
            <p:nvPr/>
          </p:nvSpPr>
          <p:spPr>
            <a:xfrm>
              <a:off x="1770888" y="5526024"/>
              <a:ext cx="292608" cy="2926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1844040" y="5562600"/>
            <a:ext cx="158496" cy="219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8466" name="Equation" r:id="rId12" imgW="164880" imgH="228600" progId="Equation.DSMT4">
                    <p:embed/>
                  </p:oleObj>
                </mc:Choice>
                <mc:Fallback>
                  <p:oleObj name="Equation" r:id="rId12" imgW="164880" imgH="228600" progId="Equation.DSMT4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040" y="5562600"/>
                          <a:ext cx="158496" cy="219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" name="Straight Arrow Connector 34"/>
            <p:cNvCxnSpPr/>
            <p:nvPr/>
          </p:nvCxnSpPr>
          <p:spPr>
            <a:xfrm>
              <a:off x="2063496" y="5672328"/>
              <a:ext cx="219456" cy="762"/>
            </a:xfrm>
            <a:prstGeom prst="straightConnector1">
              <a:avLst/>
            </a:prstGeom>
            <a:ln w="381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924908" y="3897923"/>
            <a:ext cx="512064" cy="292608"/>
            <a:chOff x="1770888" y="5526024"/>
            <a:chExt cx="512064" cy="292608"/>
          </a:xfrm>
        </p:grpSpPr>
        <p:sp>
          <p:nvSpPr>
            <p:cNvPr id="37" name="Oval 36"/>
            <p:cNvSpPr/>
            <p:nvPr/>
          </p:nvSpPr>
          <p:spPr>
            <a:xfrm>
              <a:off x="1770888" y="5526024"/>
              <a:ext cx="292608" cy="2926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8" name="Object 2"/>
            <p:cNvGraphicFramePr>
              <a:graphicFrameLocks noChangeAspect="1"/>
            </p:cNvGraphicFramePr>
            <p:nvPr/>
          </p:nvGraphicFramePr>
          <p:xfrm>
            <a:off x="1844040" y="5562600"/>
            <a:ext cx="158496" cy="219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8467" name="Equation" r:id="rId13" imgW="164880" imgH="228600" progId="Equation.DSMT4">
                    <p:embed/>
                  </p:oleObj>
                </mc:Choice>
                <mc:Fallback>
                  <p:oleObj name="Equation" r:id="rId13" imgW="164880" imgH="228600" progId="Equation.DSMT4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040" y="5562600"/>
                          <a:ext cx="158496" cy="219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9" name="Straight Arrow Connector 38"/>
            <p:cNvCxnSpPr/>
            <p:nvPr/>
          </p:nvCxnSpPr>
          <p:spPr>
            <a:xfrm>
              <a:off x="2063496" y="5672328"/>
              <a:ext cx="219456" cy="762"/>
            </a:xfrm>
            <a:prstGeom prst="straightConnector1">
              <a:avLst/>
            </a:prstGeom>
            <a:ln w="381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429000" y="3048000"/>
            <a:ext cx="512064" cy="292608"/>
            <a:chOff x="1770888" y="5526024"/>
            <a:chExt cx="512064" cy="292608"/>
          </a:xfrm>
        </p:grpSpPr>
        <p:sp>
          <p:nvSpPr>
            <p:cNvPr id="41" name="Oval 40"/>
            <p:cNvSpPr/>
            <p:nvPr/>
          </p:nvSpPr>
          <p:spPr>
            <a:xfrm>
              <a:off x="1770888" y="5526024"/>
              <a:ext cx="292608" cy="2926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1844040" y="5562600"/>
            <a:ext cx="158496" cy="219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8468" name="Equation" r:id="rId14" imgW="164880" imgH="228600" progId="Equation.DSMT4">
                    <p:embed/>
                  </p:oleObj>
                </mc:Choice>
                <mc:Fallback>
                  <p:oleObj name="Equation" r:id="rId14" imgW="164880" imgH="228600" progId="Equation.DSMT4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040" y="5562600"/>
                          <a:ext cx="158496" cy="219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3" name="Straight Arrow Connector 42"/>
            <p:cNvCxnSpPr/>
            <p:nvPr/>
          </p:nvCxnSpPr>
          <p:spPr>
            <a:xfrm>
              <a:off x="2063496" y="5672328"/>
              <a:ext cx="219456" cy="762"/>
            </a:xfrm>
            <a:prstGeom prst="straightConnector1">
              <a:avLst/>
            </a:prstGeom>
            <a:ln w="381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091354" y="3376246"/>
            <a:ext cx="512064" cy="292608"/>
            <a:chOff x="1770888" y="5526024"/>
            <a:chExt cx="512064" cy="292608"/>
          </a:xfrm>
        </p:grpSpPr>
        <p:sp>
          <p:nvSpPr>
            <p:cNvPr id="45" name="Oval 44"/>
            <p:cNvSpPr/>
            <p:nvPr/>
          </p:nvSpPr>
          <p:spPr>
            <a:xfrm>
              <a:off x="1770888" y="5526024"/>
              <a:ext cx="292608" cy="2926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6" name="Object 2"/>
            <p:cNvGraphicFramePr>
              <a:graphicFrameLocks noChangeAspect="1"/>
            </p:cNvGraphicFramePr>
            <p:nvPr/>
          </p:nvGraphicFramePr>
          <p:xfrm>
            <a:off x="1844040" y="5562600"/>
            <a:ext cx="158496" cy="219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8469" name="Equation" r:id="rId15" imgW="164880" imgH="228600" progId="Equation.DSMT4">
                    <p:embed/>
                  </p:oleObj>
                </mc:Choice>
                <mc:Fallback>
                  <p:oleObj name="Equation" r:id="rId15" imgW="164880" imgH="228600" progId="Equation.DSMT4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040" y="5562600"/>
                          <a:ext cx="158496" cy="219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7" name="Straight Arrow Connector 46"/>
            <p:cNvCxnSpPr/>
            <p:nvPr/>
          </p:nvCxnSpPr>
          <p:spPr>
            <a:xfrm>
              <a:off x="2063496" y="5672328"/>
              <a:ext cx="219456" cy="762"/>
            </a:xfrm>
            <a:prstGeom prst="straightConnector1">
              <a:avLst/>
            </a:prstGeom>
            <a:ln w="381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962400" y="3810000"/>
            <a:ext cx="512064" cy="292608"/>
            <a:chOff x="1770888" y="5526024"/>
            <a:chExt cx="512064" cy="292608"/>
          </a:xfrm>
        </p:grpSpPr>
        <p:sp>
          <p:nvSpPr>
            <p:cNvPr id="49" name="Oval 48"/>
            <p:cNvSpPr/>
            <p:nvPr/>
          </p:nvSpPr>
          <p:spPr>
            <a:xfrm>
              <a:off x="1770888" y="5526024"/>
              <a:ext cx="292608" cy="2926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1844040" y="5562600"/>
            <a:ext cx="158496" cy="219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8470" name="Equation" r:id="rId16" imgW="164880" imgH="228600" progId="Equation.DSMT4">
                    <p:embed/>
                  </p:oleObj>
                </mc:Choice>
                <mc:Fallback>
                  <p:oleObj name="Equation" r:id="rId16" imgW="164880" imgH="228600" progId="Equation.DSMT4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040" y="5562600"/>
                          <a:ext cx="158496" cy="219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1" name="Straight Arrow Connector 50"/>
            <p:cNvCxnSpPr/>
            <p:nvPr/>
          </p:nvCxnSpPr>
          <p:spPr>
            <a:xfrm>
              <a:off x="2063496" y="5672328"/>
              <a:ext cx="219456" cy="762"/>
            </a:xfrm>
            <a:prstGeom prst="straightConnector1">
              <a:avLst/>
            </a:prstGeom>
            <a:ln w="381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572000" y="3429000"/>
            <a:ext cx="512064" cy="292608"/>
            <a:chOff x="1770888" y="5526024"/>
            <a:chExt cx="512064" cy="292608"/>
          </a:xfrm>
        </p:grpSpPr>
        <p:sp>
          <p:nvSpPr>
            <p:cNvPr id="53" name="Oval 52"/>
            <p:cNvSpPr/>
            <p:nvPr/>
          </p:nvSpPr>
          <p:spPr>
            <a:xfrm>
              <a:off x="1770888" y="5526024"/>
              <a:ext cx="292608" cy="2926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4" name="Object 2"/>
            <p:cNvGraphicFramePr>
              <a:graphicFrameLocks noChangeAspect="1"/>
            </p:cNvGraphicFramePr>
            <p:nvPr/>
          </p:nvGraphicFramePr>
          <p:xfrm>
            <a:off x="1844040" y="5562600"/>
            <a:ext cx="158496" cy="219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8471" name="Equation" r:id="rId17" imgW="164880" imgH="228600" progId="Equation.DSMT4">
                    <p:embed/>
                  </p:oleObj>
                </mc:Choice>
                <mc:Fallback>
                  <p:oleObj name="Equation" r:id="rId17" imgW="164880" imgH="228600" progId="Equation.DSMT4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4040" y="5562600"/>
                          <a:ext cx="158496" cy="219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5" name="Straight Arrow Connector 54"/>
            <p:cNvCxnSpPr/>
            <p:nvPr/>
          </p:nvCxnSpPr>
          <p:spPr>
            <a:xfrm>
              <a:off x="2063496" y="5672328"/>
              <a:ext cx="219456" cy="762"/>
            </a:xfrm>
            <a:prstGeom prst="straightConnector1">
              <a:avLst/>
            </a:prstGeom>
            <a:ln w="38100">
              <a:solidFill>
                <a:srgbClr val="6B859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/>
          <p:cNvCxnSpPr>
            <a:endCxn id="17" idx="4"/>
          </p:cNvCxnSpPr>
          <p:nvPr/>
        </p:nvCxnSpPr>
        <p:spPr>
          <a:xfrm flipV="1">
            <a:off x="5334000" y="3797808"/>
            <a:ext cx="984504" cy="88392"/>
          </a:xfrm>
          <a:prstGeom prst="line">
            <a:avLst/>
          </a:prstGeom>
          <a:ln w="50800">
            <a:solidFill>
              <a:srgbClr val="6B859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17" idx="4"/>
          </p:cNvCxnSpPr>
          <p:nvPr/>
        </p:nvCxnSpPr>
        <p:spPr>
          <a:xfrm rot="16200000" flipV="1">
            <a:off x="6239256" y="3877056"/>
            <a:ext cx="316992" cy="158496"/>
          </a:xfrm>
          <a:prstGeom prst="line">
            <a:avLst/>
          </a:prstGeom>
          <a:ln w="50800">
            <a:solidFill>
              <a:srgbClr val="6B859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17" idx="4"/>
          </p:cNvCxnSpPr>
          <p:nvPr/>
        </p:nvCxnSpPr>
        <p:spPr>
          <a:xfrm flipV="1">
            <a:off x="5638800" y="3797808"/>
            <a:ext cx="679704" cy="88392"/>
          </a:xfrm>
          <a:prstGeom prst="line">
            <a:avLst/>
          </a:prstGeom>
          <a:ln w="50800">
            <a:solidFill>
              <a:srgbClr val="6B859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17" idx="4"/>
          </p:cNvCxnSpPr>
          <p:nvPr/>
        </p:nvCxnSpPr>
        <p:spPr>
          <a:xfrm flipV="1">
            <a:off x="5257800" y="3797808"/>
            <a:ext cx="1060704" cy="316992"/>
          </a:xfrm>
          <a:prstGeom prst="line">
            <a:avLst/>
          </a:prstGeom>
          <a:ln w="50800">
            <a:solidFill>
              <a:srgbClr val="6B859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17" idx="4"/>
          </p:cNvCxnSpPr>
          <p:nvPr/>
        </p:nvCxnSpPr>
        <p:spPr>
          <a:xfrm flipV="1">
            <a:off x="5334000" y="3797808"/>
            <a:ext cx="984504" cy="774192"/>
          </a:xfrm>
          <a:prstGeom prst="line">
            <a:avLst/>
          </a:prstGeom>
          <a:ln w="50800">
            <a:solidFill>
              <a:srgbClr val="6B859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7" idx="4"/>
          </p:cNvCxnSpPr>
          <p:nvPr/>
        </p:nvCxnSpPr>
        <p:spPr>
          <a:xfrm rot="5400000" flipH="1" flipV="1">
            <a:off x="5324856" y="4492752"/>
            <a:ext cx="1688592" cy="298704"/>
          </a:xfrm>
          <a:prstGeom prst="line">
            <a:avLst/>
          </a:prstGeom>
          <a:ln w="50800">
            <a:solidFill>
              <a:srgbClr val="6B859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17" idx="4"/>
          </p:cNvCxnSpPr>
          <p:nvPr/>
        </p:nvCxnSpPr>
        <p:spPr>
          <a:xfrm rot="16200000" flipV="1">
            <a:off x="6277356" y="3838956"/>
            <a:ext cx="621792" cy="539496"/>
          </a:xfrm>
          <a:prstGeom prst="line">
            <a:avLst/>
          </a:prstGeom>
          <a:ln w="50800">
            <a:solidFill>
              <a:srgbClr val="6B859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7" idx="4"/>
          </p:cNvCxnSpPr>
          <p:nvPr/>
        </p:nvCxnSpPr>
        <p:spPr>
          <a:xfrm rot="16200000" flipV="1">
            <a:off x="5972556" y="4143756"/>
            <a:ext cx="1231392" cy="539496"/>
          </a:xfrm>
          <a:prstGeom prst="line">
            <a:avLst/>
          </a:prstGeom>
          <a:ln w="50800">
            <a:solidFill>
              <a:srgbClr val="6B859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17" idx="4"/>
          </p:cNvCxnSpPr>
          <p:nvPr/>
        </p:nvCxnSpPr>
        <p:spPr>
          <a:xfrm rot="16200000" flipV="1">
            <a:off x="6048756" y="4067556"/>
            <a:ext cx="1231392" cy="691896"/>
          </a:xfrm>
          <a:prstGeom prst="line">
            <a:avLst/>
          </a:prstGeom>
          <a:ln w="50800">
            <a:solidFill>
              <a:srgbClr val="6B859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17" idx="4"/>
          </p:cNvCxnSpPr>
          <p:nvPr/>
        </p:nvCxnSpPr>
        <p:spPr>
          <a:xfrm rot="16200000" flipV="1">
            <a:off x="6124956" y="3991356"/>
            <a:ext cx="2450592" cy="2063496"/>
          </a:xfrm>
          <a:prstGeom prst="line">
            <a:avLst/>
          </a:prstGeom>
          <a:ln w="50800">
            <a:solidFill>
              <a:srgbClr val="6B859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17" idx="4"/>
          </p:cNvCxnSpPr>
          <p:nvPr/>
        </p:nvCxnSpPr>
        <p:spPr>
          <a:xfrm flipV="1">
            <a:off x="5562600" y="3797808"/>
            <a:ext cx="755904" cy="316992"/>
          </a:xfrm>
          <a:prstGeom prst="line">
            <a:avLst/>
          </a:prstGeom>
          <a:ln w="50800">
            <a:solidFill>
              <a:srgbClr val="6B859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66"/>
          <p:cNvSpPr/>
          <p:nvPr/>
        </p:nvSpPr>
        <p:spPr>
          <a:xfrm>
            <a:off x="2310714" y="4917989"/>
            <a:ext cx="1495167" cy="1050348"/>
          </a:xfrm>
          <a:custGeom>
            <a:avLst/>
            <a:gdLst>
              <a:gd name="connsiteX0" fmla="*/ 0 w 1495167"/>
              <a:gd name="connsiteY0" fmla="*/ 0 h 1050348"/>
              <a:gd name="connsiteX1" fmla="*/ 49427 w 1495167"/>
              <a:gd name="connsiteY1" fmla="*/ 61784 h 1050348"/>
              <a:gd name="connsiteX2" fmla="*/ 74140 w 1495167"/>
              <a:gd name="connsiteY2" fmla="*/ 98854 h 1050348"/>
              <a:gd name="connsiteX3" fmla="*/ 111210 w 1495167"/>
              <a:gd name="connsiteY3" fmla="*/ 123568 h 1050348"/>
              <a:gd name="connsiteX4" fmla="*/ 160637 w 1495167"/>
              <a:gd name="connsiteY4" fmla="*/ 197708 h 1050348"/>
              <a:gd name="connsiteX5" fmla="*/ 197708 w 1495167"/>
              <a:gd name="connsiteY5" fmla="*/ 271849 h 1050348"/>
              <a:gd name="connsiteX6" fmla="*/ 222421 w 1495167"/>
              <a:gd name="connsiteY6" fmla="*/ 383060 h 1050348"/>
              <a:gd name="connsiteX7" fmla="*/ 234778 w 1495167"/>
              <a:gd name="connsiteY7" fmla="*/ 420130 h 1050348"/>
              <a:gd name="connsiteX8" fmla="*/ 284205 w 1495167"/>
              <a:gd name="connsiteY8" fmla="*/ 494270 h 1050348"/>
              <a:gd name="connsiteX9" fmla="*/ 333632 w 1495167"/>
              <a:gd name="connsiteY9" fmla="*/ 568411 h 1050348"/>
              <a:gd name="connsiteX10" fmla="*/ 345989 w 1495167"/>
              <a:gd name="connsiteY10" fmla="*/ 605481 h 1050348"/>
              <a:gd name="connsiteX11" fmla="*/ 407772 w 1495167"/>
              <a:gd name="connsiteY11" fmla="*/ 679622 h 1050348"/>
              <a:gd name="connsiteX12" fmla="*/ 444843 w 1495167"/>
              <a:gd name="connsiteY12" fmla="*/ 729049 h 1050348"/>
              <a:gd name="connsiteX13" fmla="*/ 556054 w 1495167"/>
              <a:gd name="connsiteY13" fmla="*/ 827903 h 1050348"/>
              <a:gd name="connsiteX14" fmla="*/ 580767 w 1495167"/>
              <a:gd name="connsiteY14" fmla="*/ 864973 h 1050348"/>
              <a:gd name="connsiteX15" fmla="*/ 630194 w 1495167"/>
              <a:gd name="connsiteY15" fmla="*/ 877330 h 1050348"/>
              <a:gd name="connsiteX16" fmla="*/ 679621 w 1495167"/>
              <a:gd name="connsiteY16" fmla="*/ 902043 h 1050348"/>
              <a:gd name="connsiteX17" fmla="*/ 716691 w 1495167"/>
              <a:gd name="connsiteY17" fmla="*/ 914400 h 1050348"/>
              <a:gd name="connsiteX18" fmla="*/ 803189 w 1495167"/>
              <a:gd name="connsiteY18" fmla="*/ 951470 h 1050348"/>
              <a:gd name="connsiteX19" fmla="*/ 864972 w 1495167"/>
              <a:gd name="connsiteY19" fmla="*/ 963827 h 1050348"/>
              <a:gd name="connsiteX20" fmla="*/ 914400 w 1495167"/>
              <a:gd name="connsiteY20" fmla="*/ 976184 h 1050348"/>
              <a:gd name="connsiteX21" fmla="*/ 1000897 w 1495167"/>
              <a:gd name="connsiteY21" fmla="*/ 988541 h 1050348"/>
              <a:gd name="connsiteX22" fmla="*/ 1124464 w 1495167"/>
              <a:gd name="connsiteY22" fmla="*/ 1013254 h 1050348"/>
              <a:gd name="connsiteX23" fmla="*/ 1285102 w 1495167"/>
              <a:gd name="connsiteY23" fmla="*/ 1025611 h 1050348"/>
              <a:gd name="connsiteX24" fmla="*/ 1495167 w 1495167"/>
              <a:gd name="connsiteY24" fmla="*/ 1050325 h 105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95167" h="1050348">
                <a:moveTo>
                  <a:pt x="0" y="0"/>
                </a:moveTo>
                <a:cubicBezTo>
                  <a:pt x="16476" y="20595"/>
                  <a:pt x="33603" y="40685"/>
                  <a:pt x="49427" y="61784"/>
                </a:cubicBezTo>
                <a:cubicBezTo>
                  <a:pt x="58337" y="73665"/>
                  <a:pt x="63639" y="88353"/>
                  <a:pt x="74140" y="98854"/>
                </a:cubicBezTo>
                <a:cubicBezTo>
                  <a:pt x="84641" y="109355"/>
                  <a:pt x="98853" y="115330"/>
                  <a:pt x="111210" y="123568"/>
                </a:cubicBezTo>
                <a:cubicBezTo>
                  <a:pt x="127686" y="148281"/>
                  <a:pt x="151244" y="169530"/>
                  <a:pt x="160637" y="197708"/>
                </a:cubicBezTo>
                <a:cubicBezTo>
                  <a:pt x="177690" y="248868"/>
                  <a:pt x="165769" y="223941"/>
                  <a:pt x="197708" y="271849"/>
                </a:cubicBezTo>
                <a:cubicBezTo>
                  <a:pt x="206202" y="314324"/>
                  <a:pt x="210785" y="342337"/>
                  <a:pt x="222421" y="383060"/>
                </a:cubicBezTo>
                <a:cubicBezTo>
                  <a:pt x="225999" y="395584"/>
                  <a:pt x="228452" y="408744"/>
                  <a:pt x="234778" y="420130"/>
                </a:cubicBezTo>
                <a:cubicBezTo>
                  <a:pt x="249203" y="446094"/>
                  <a:pt x="267730" y="469557"/>
                  <a:pt x="284205" y="494270"/>
                </a:cubicBezTo>
                <a:lnTo>
                  <a:pt x="333632" y="568411"/>
                </a:lnTo>
                <a:cubicBezTo>
                  <a:pt x="340857" y="579248"/>
                  <a:pt x="340164" y="593831"/>
                  <a:pt x="345989" y="605481"/>
                </a:cubicBezTo>
                <a:cubicBezTo>
                  <a:pt x="367839" y="649181"/>
                  <a:pt x="374976" y="641360"/>
                  <a:pt x="407772" y="679622"/>
                </a:cubicBezTo>
                <a:cubicBezTo>
                  <a:pt x="421175" y="695259"/>
                  <a:pt x="431066" y="713741"/>
                  <a:pt x="444843" y="729049"/>
                </a:cubicBezTo>
                <a:cubicBezTo>
                  <a:pt x="508325" y="799584"/>
                  <a:pt x="498894" y="789796"/>
                  <a:pt x="556054" y="827903"/>
                </a:cubicBezTo>
                <a:cubicBezTo>
                  <a:pt x="564292" y="840260"/>
                  <a:pt x="568410" y="856735"/>
                  <a:pt x="580767" y="864973"/>
                </a:cubicBezTo>
                <a:cubicBezTo>
                  <a:pt x="594897" y="874393"/>
                  <a:pt x="614293" y="871367"/>
                  <a:pt x="630194" y="877330"/>
                </a:cubicBezTo>
                <a:cubicBezTo>
                  <a:pt x="647441" y="883798"/>
                  <a:pt x="662690" y="894787"/>
                  <a:pt x="679621" y="902043"/>
                </a:cubicBezTo>
                <a:cubicBezTo>
                  <a:pt x="691593" y="907174"/>
                  <a:pt x="704719" y="909269"/>
                  <a:pt x="716691" y="914400"/>
                </a:cubicBezTo>
                <a:cubicBezTo>
                  <a:pt x="766211" y="935623"/>
                  <a:pt x="756815" y="939877"/>
                  <a:pt x="803189" y="951470"/>
                </a:cubicBezTo>
                <a:cubicBezTo>
                  <a:pt x="823564" y="956564"/>
                  <a:pt x="844470" y="959271"/>
                  <a:pt x="864972" y="963827"/>
                </a:cubicBezTo>
                <a:cubicBezTo>
                  <a:pt x="881551" y="967511"/>
                  <a:pt x="897691" y="973146"/>
                  <a:pt x="914400" y="976184"/>
                </a:cubicBezTo>
                <a:cubicBezTo>
                  <a:pt x="943055" y="981394"/>
                  <a:pt x="972242" y="983331"/>
                  <a:pt x="1000897" y="988541"/>
                </a:cubicBezTo>
                <a:cubicBezTo>
                  <a:pt x="1090871" y="1004900"/>
                  <a:pt x="1009613" y="1001164"/>
                  <a:pt x="1124464" y="1013254"/>
                </a:cubicBezTo>
                <a:cubicBezTo>
                  <a:pt x="1177873" y="1018876"/>
                  <a:pt x="1231726" y="1019680"/>
                  <a:pt x="1285102" y="1025611"/>
                </a:cubicBezTo>
                <a:cubicBezTo>
                  <a:pt x="1523251" y="1052073"/>
                  <a:pt x="1388620" y="1050325"/>
                  <a:pt x="1495167" y="1050325"/>
                </a:cubicBezTo>
              </a:path>
            </a:pathLst>
          </a:custGeom>
          <a:ln w="28575">
            <a:solidFill>
              <a:srgbClr val="FFFF00"/>
            </a:solidFill>
            <a:tailEnd type="triangle" w="lg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1124465" y="4720280"/>
            <a:ext cx="2942975" cy="923797"/>
          </a:xfrm>
          <a:custGeom>
            <a:avLst/>
            <a:gdLst>
              <a:gd name="connsiteX0" fmla="*/ 0 w 2903838"/>
              <a:gd name="connsiteY0" fmla="*/ 0 h 914400"/>
              <a:gd name="connsiteX1" fmla="*/ 61784 w 2903838"/>
              <a:gd name="connsiteY1" fmla="*/ 49427 h 914400"/>
              <a:gd name="connsiteX2" fmla="*/ 98854 w 2903838"/>
              <a:gd name="connsiteY2" fmla="*/ 86497 h 914400"/>
              <a:gd name="connsiteX3" fmla="*/ 135924 w 2903838"/>
              <a:gd name="connsiteY3" fmla="*/ 111211 h 914400"/>
              <a:gd name="connsiteX4" fmla="*/ 222421 w 2903838"/>
              <a:gd name="connsiteY4" fmla="*/ 172995 h 914400"/>
              <a:gd name="connsiteX5" fmla="*/ 308919 w 2903838"/>
              <a:gd name="connsiteY5" fmla="*/ 259492 h 914400"/>
              <a:gd name="connsiteX6" fmla="*/ 345989 w 2903838"/>
              <a:gd name="connsiteY6" fmla="*/ 296562 h 914400"/>
              <a:gd name="connsiteX7" fmla="*/ 395416 w 2903838"/>
              <a:gd name="connsiteY7" fmla="*/ 321276 h 914400"/>
              <a:gd name="connsiteX8" fmla="*/ 432486 w 2903838"/>
              <a:gd name="connsiteY8" fmla="*/ 345989 h 914400"/>
              <a:gd name="connsiteX9" fmla="*/ 481913 w 2903838"/>
              <a:gd name="connsiteY9" fmla="*/ 370703 h 914400"/>
              <a:gd name="connsiteX10" fmla="*/ 556054 w 2903838"/>
              <a:gd name="connsiteY10" fmla="*/ 420130 h 914400"/>
              <a:gd name="connsiteX11" fmla="*/ 654908 w 2903838"/>
              <a:gd name="connsiteY11" fmla="*/ 444843 h 914400"/>
              <a:gd name="connsiteX12" fmla="*/ 691978 w 2903838"/>
              <a:gd name="connsiteY12" fmla="*/ 481914 h 914400"/>
              <a:gd name="connsiteX13" fmla="*/ 741405 w 2903838"/>
              <a:gd name="connsiteY13" fmla="*/ 494270 h 914400"/>
              <a:gd name="connsiteX14" fmla="*/ 790832 w 2903838"/>
              <a:gd name="connsiteY14" fmla="*/ 518984 h 914400"/>
              <a:gd name="connsiteX15" fmla="*/ 840259 w 2903838"/>
              <a:gd name="connsiteY15" fmla="*/ 531341 h 914400"/>
              <a:gd name="connsiteX16" fmla="*/ 889686 w 2903838"/>
              <a:gd name="connsiteY16" fmla="*/ 556054 h 914400"/>
              <a:gd name="connsiteX17" fmla="*/ 963827 w 2903838"/>
              <a:gd name="connsiteY17" fmla="*/ 568411 h 914400"/>
              <a:gd name="connsiteX18" fmla="*/ 1050324 w 2903838"/>
              <a:gd name="connsiteY18" fmla="*/ 593124 h 914400"/>
              <a:gd name="connsiteX19" fmla="*/ 1099751 w 2903838"/>
              <a:gd name="connsiteY19" fmla="*/ 605481 h 914400"/>
              <a:gd name="connsiteX20" fmla="*/ 1136821 w 2903838"/>
              <a:gd name="connsiteY20" fmla="*/ 617838 h 914400"/>
              <a:gd name="connsiteX21" fmla="*/ 1186249 w 2903838"/>
              <a:gd name="connsiteY21" fmla="*/ 630195 h 914400"/>
              <a:gd name="connsiteX22" fmla="*/ 1285103 w 2903838"/>
              <a:gd name="connsiteY22" fmla="*/ 667265 h 914400"/>
              <a:gd name="connsiteX23" fmla="*/ 1371600 w 2903838"/>
              <a:gd name="connsiteY23" fmla="*/ 691978 h 914400"/>
              <a:gd name="connsiteX24" fmla="*/ 1470454 w 2903838"/>
              <a:gd name="connsiteY24" fmla="*/ 729049 h 914400"/>
              <a:gd name="connsiteX25" fmla="*/ 1519881 w 2903838"/>
              <a:gd name="connsiteY25" fmla="*/ 753762 h 914400"/>
              <a:gd name="connsiteX26" fmla="*/ 1569308 w 2903838"/>
              <a:gd name="connsiteY26" fmla="*/ 766119 h 914400"/>
              <a:gd name="connsiteX27" fmla="*/ 1606378 w 2903838"/>
              <a:gd name="connsiteY27" fmla="*/ 778476 h 914400"/>
              <a:gd name="connsiteX28" fmla="*/ 1717589 w 2903838"/>
              <a:gd name="connsiteY28" fmla="*/ 803189 h 914400"/>
              <a:gd name="connsiteX29" fmla="*/ 1841157 w 2903838"/>
              <a:gd name="connsiteY29" fmla="*/ 840260 h 914400"/>
              <a:gd name="connsiteX30" fmla="*/ 1915297 w 2903838"/>
              <a:gd name="connsiteY30" fmla="*/ 852616 h 914400"/>
              <a:gd name="connsiteX31" fmla="*/ 1977081 w 2903838"/>
              <a:gd name="connsiteY31" fmla="*/ 864973 h 914400"/>
              <a:gd name="connsiteX32" fmla="*/ 2014151 w 2903838"/>
              <a:gd name="connsiteY32" fmla="*/ 877330 h 914400"/>
              <a:gd name="connsiteX33" fmla="*/ 2100649 w 2903838"/>
              <a:gd name="connsiteY33" fmla="*/ 889687 h 914400"/>
              <a:gd name="connsiteX34" fmla="*/ 2150076 w 2903838"/>
              <a:gd name="connsiteY34" fmla="*/ 902043 h 914400"/>
              <a:gd name="connsiteX35" fmla="*/ 2211859 w 2903838"/>
              <a:gd name="connsiteY35" fmla="*/ 914400 h 914400"/>
              <a:gd name="connsiteX36" fmla="*/ 2557849 w 2903838"/>
              <a:gd name="connsiteY36" fmla="*/ 902043 h 914400"/>
              <a:gd name="connsiteX37" fmla="*/ 2594919 w 2903838"/>
              <a:gd name="connsiteY37" fmla="*/ 889687 h 914400"/>
              <a:gd name="connsiteX38" fmla="*/ 2656703 w 2903838"/>
              <a:gd name="connsiteY38" fmla="*/ 877330 h 914400"/>
              <a:gd name="connsiteX39" fmla="*/ 2730843 w 2903838"/>
              <a:gd name="connsiteY39" fmla="*/ 852616 h 914400"/>
              <a:gd name="connsiteX40" fmla="*/ 2804984 w 2903838"/>
              <a:gd name="connsiteY40" fmla="*/ 827903 h 914400"/>
              <a:gd name="connsiteX41" fmla="*/ 2842054 w 2903838"/>
              <a:gd name="connsiteY41" fmla="*/ 815546 h 914400"/>
              <a:gd name="connsiteX42" fmla="*/ 2903838 w 2903838"/>
              <a:gd name="connsiteY42" fmla="*/ 815546 h 914400"/>
              <a:gd name="connsiteX0" fmla="*/ 0 w 2903838"/>
              <a:gd name="connsiteY0" fmla="*/ 0 h 921738"/>
              <a:gd name="connsiteX1" fmla="*/ 61784 w 2903838"/>
              <a:gd name="connsiteY1" fmla="*/ 49427 h 921738"/>
              <a:gd name="connsiteX2" fmla="*/ 98854 w 2903838"/>
              <a:gd name="connsiteY2" fmla="*/ 86497 h 921738"/>
              <a:gd name="connsiteX3" fmla="*/ 135924 w 2903838"/>
              <a:gd name="connsiteY3" fmla="*/ 111211 h 921738"/>
              <a:gd name="connsiteX4" fmla="*/ 222421 w 2903838"/>
              <a:gd name="connsiteY4" fmla="*/ 172995 h 921738"/>
              <a:gd name="connsiteX5" fmla="*/ 308919 w 2903838"/>
              <a:gd name="connsiteY5" fmla="*/ 259492 h 921738"/>
              <a:gd name="connsiteX6" fmla="*/ 345989 w 2903838"/>
              <a:gd name="connsiteY6" fmla="*/ 296562 h 921738"/>
              <a:gd name="connsiteX7" fmla="*/ 395416 w 2903838"/>
              <a:gd name="connsiteY7" fmla="*/ 321276 h 921738"/>
              <a:gd name="connsiteX8" fmla="*/ 432486 w 2903838"/>
              <a:gd name="connsiteY8" fmla="*/ 345989 h 921738"/>
              <a:gd name="connsiteX9" fmla="*/ 481913 w 2903838"/>
              <a:gd name="connsiteY9" fmla="*/ 370703 h 921738"/>
              <a:gd name="connsiteX10" fmla="*/ 556054 w 2903838"/>
              <a:gd name="connsiteY10" fmla="*/ 420130 h 921738"/>
              <a:gd name="connsiteX11" fmla="*/ 654908 w 2903838"/>
              <a:gd name="connsiteY11" fmla="*/ 444843 h 921738"/>
              <a:gd name="connsiteX12" fmla="*/ 691978 w 2903838"/>
              <a:gd name="connsiteY12" fmla="*/ 481914 h 921738"/>
              <a:gd name="connsiteX13" fmla="*/ 741405 w 2903838"/>
              <a:gd name="connsiteY13" fmla="*/ 494270 h 921738"/>
              <a:gd name="connsiteX14" fmla="*/ 790832 w 2903838"/>
              <a:gd name="connsiteY14" fmla="*/ 518984 h 921738"/>
              <a:gd name="connsiteX15" fmla="*/ 840259 w 2903838"/>
              <a:gd name="connsiteY15" fmla="*/ 531341 h 921738"/>
              <a:gd name="connsiteX16" fmla="*/ 889686 w 2903838"/>
              <a:gd name="connsiteY16" fmla="*/ 556054 h 921738"/>
              <a:gd name="connsiteX17" fmla="*/ 963827 w 2903838"/>
              <a:gd name="connsiteY17" fmla="*/ 568411 h 921738"/>
              <a:gd name="connsiteX18" fmla="*/ 1050324 w 2903838"/>
              <a:gd name="connsiteY18" fmla="*/ 593124 h 921738"/>
              <a:gd name="connsiteX19" fmla="*/ 1099751 w 2903838"/>
              <a:gd name="connsiteY19" fmla="*/ 605481 h 921738"/>
              <a:gd name="connsiteX20" fmla="*/ 1136821 w 2903838"/>
              <a:gd name="connsiteY20" fmla="*/ 617838 h 921738"/>
              <a:gd name="connsiteX21" fmla="*/ 1186249 w 2903838"/>
              <a:gd name="connsiteY21" fmla="*/ 630195 h 921738"/>
              <a:gd name="connsiteX22" fmla="*/ 1285103 w 2903838"/>
              <a:gd name="connsiteY22" fmla="*/ 667265 h 921738"/>
              <a:gd name="connsiteX23" fmla="*/ 1371600 w 2903838"/>
              <a:gd name="connsiteY23" fmla="*/ 691978 h 921738"/>
              <a:gd name="connsiteX24" fmla="*/ 1470454 w 2903838"/>
              <a:gd name="connsiteY24" fmla="*/ 729049 h 921738"/>
              <a:gd name="connsiteX25" fmla="*/ 1519881 w 2903838"/>
              <a:gd name="connsiteY25" fmla="*/ 753762 h 921738"/>
              <a:gd name="connsiteX26" fmla="*/ 1569308 w 2903838"/>
              <a:gd name="connsiteY26" fmla="*/ 766119 h 921738"/>
              <a:gd name="connsiteX27" fmla="*/ 1606378 w 2903838"/>
              <a:gd name="connsiteY27" fmla="*/ 778476 h 921738"/>
              <a:gd name="connsiteX28" fmla="*/ 1717589 w 2903838"/>
              <a:gd name="connsiteY28" fmla="*/ 803189 h 921738"/>
              <a:gd name="connsiteX29" fmla="*/ 1841157 w 2903838"/>
              <a:gd name="connsiteY29" fmla="*/ 840260 h 921738"/>
              <a:gd name="connsiteX30" fmla="*/ 1915297 w 2903838"/>
              <a:gd name="connsiteY30" fmla="*/ 852616 h 921738"/>
              <a:gd name="connsiteX31" fmla="*/ 1977081 w 2903838"/>
              <a:gd name="connsiteY31" fmla="*/ 864973 h 921738"/>
              <a:gd name="connsiteX32" fmla="*/ 2014151 w 2903838"/>
              <a:gd name="connsiteY32" fmla="*/ 877330 h 921738"/>
              <a:gd name="connsiteX33" fmla="*/ 2100649 w 2903838"/>
              <a:gd name="connsiteY33" fmla="*/ 889687 h 921738"/>
              <a:gd name="connsiteX34" fmla="*/ 2150076 w 2903838"/>
              <a:gd name="connsiteY34" fmla="*/ 902043 h 921738"/>
              <a:gd name="connsiteX35" fmla="*/ 2211859 w 2903838"/>
              <a:gd name="connsiteY35" fmla="*/ 914400 h 921738"/>
              <a:gd name="connsiteX36" fmla="*/ 2500921 w 2903838"/>
              <a:gd name="connsiteY36" fmla="*/ 919833 h 921738"/>
              <a:gd name="connsiteX37" fmla="*/ 2594919 w 2903838"/>
              <a:gd name="connsiteY37" fmla="*/ 889687 h 921738"/>
              <a:gd name="connsiteX38" fmla="*/ 2656703 w 2903838"/>
              <a:gd name="connsiteY38" fmla="*/ 877330 h 921738"/>
              <a:gd name="connsiteX39" fmla="*/ 2730843 w 2903838"/>
              <a:gd name="connsiteY39" fmla="*/ 852616 h 921738"/>
              <a:gd name="connsiteX40" fmla="*/ 2804984 w 2903838"/>
              <a:gd name="connsiteY40" fmla="*/ 827903 h 921738"/>
              <a:gd name="connsiteX41" fmla="*/ 2842054 w 2903838"/>
              <a:gd name="connsiteY41" fmla="*/ 815546 h 921738"/>
              <a:gd name="connsiteX42" fmla="*/ 2903838 w 2903838"/>
              <a:gd name="connsiteY42" fmla="*/ 815546 h 921738"/>
              <a:gd name="connsiteX0" fmla="*/ 0 w 2903838"/>
              <a:gd name="connsiteY0" fmla="*/ 0 h 921986"/>
              <a:gd name="connsiteX1" fmla="*/ 61784 w 2903838"/>
              <a:gd name="connsiteY1" fmla="*/ 49427 h 921986"/>
              <a:gd name="connsiteX2" fmla="*/ 98854 w 2903838"/>
              <a:gd name="connsiteY2" fmla="*/ 86497 h 921986"/>
              <a:gd name="connsiteX3" fmla="*/ 135924 w 2903838"/>
              <a:gd name="connsiteY3" fmla="*/ 111211 h 921986"/>
              <a:gd name="connsiteX4" fmla="*/ 222421 w 2903838"/>
              <a:gd name="connsiteY4" fmla="*/ 172995 h 921986"/>
              <a:gd name="connsiteX5" fmla="*/ 308919 w 2903838"/>
              <a:gd name="connsiteY5" fmla="*/ 259492 h 921986"/>
              <a:gd name="connsiteX6" fmla="*/ 345989 w 2903838"/>
              <a:gd name="connsiteY6" fmla="*/ 296562 h 921986"/>
              <a:gd name="connsiteX7" fmla="*/ 395416 w 2903838"/>
              <a:gd name="connsiteY7" fmla="*/ 321276 h 921986"/>
              <a:gd name="connsiteX8" fmla="*/ 432486 w 2903838"/>
              <a:gd name="connsiteY8" fmla="*/ 345989 h 921986"/>
              <a:gd name="connsiteX9" fmla="*/ 481913 w 2903838"/>
              <a:gd name="connsiteY9" fmla="*/ 370703 h 921986"/>
              <a:gd name="connsiteX10" fmla="*/ 556054 w 2903838"/>
              <a:gd name="connsiteY10" fmla="*/ 420130 h 921986"/>
              <a:gd name="connsiteX11" fmla="*/ 654908 w 2903838"/>
              <a:gd name="connsiteY11" fmla="*/ 444843 h 921986"/>
              <a:gd name="connsiteX12" fmla="*/ 691978 w 2903838"/>
              <a:gd name="connsiteY12" fmla="*/ 481914 h 921986"/>
              <a:gd name="connsiteX13" fmla="*/ 741405 w 2903838"/>
              <a:gd name="connsiteY13" fmla="*/ 494270 h 921986"/>
              <a:gd name="connsiteX14" fmla="*/ 790832 w 2903838"/>
              <a:gd name="connsiteY14" fmla="*/ 518984 h 921986"/>
              <a:gd name="connsiteX15" fmla="*/ 840259 w 2903838"/>
              <a:gd name="connsiteY15" fmla="*/ 531341 h 921986"/>
              <a:gd name="connsiteX16" fmla="*/ 889686 w 2903838"/>
              <a:gd name="connsiteY16" fmla="*/ 556054 h 921986"/>
              <a:gd name="connsiteX17" fmla="*/ 963827 w 2903838"/>
              <a:gd name="connsiteY17" fmla="*/ 568411 h 921986"/>
              <a:gd name="connsiteX18" fmla="*/ 1050324 w 2903838"/>
              <a:gd name="connsiteY18" fmla="*/ 593124 h 921986"/>
              <a:gd name="connsiteX19" fmla="*/ 1099751 w 2903838"/>
              <a:gd name="connsiteY19" fmla="*/ 605481 h 921986"/>
              <a:gd name="connsiteX20" fmla="*/ 1136821 w 2903838"/>
              <a:gd name="connsiteY20" fmla="*/ 617838 h 921986"/>
              <a:gd name="connsiteX21" fmla="*/ 1186249 w 2903838"/>
              <a:gd name="connsiteY21" fmla="*/ 630195 h 921986"/>
              <a:gd name="connsiteX22" fmla="*/ 1285103 w 2903838"/>
              <a:gd name="connsiteY22" fmla="*/ 667265 h 921986"/>
              <a:gd name="connsiteX23" fmla="*/ 1371600 w 2903838"/>
              <a:gd name="connsiteY23" fmla="*/ 691978 h 921986"/>
              <a:gd name="connsiteX24" fmla="*/ 1470454 w 2903838"/>
              <a:gd name="connsiteY24" fmla="*/ 729049 h 921986"/>
              <a:gd name="connsiteX25" fmla="*/ 1519881 w 2903838"/>
              <a:gd name="connsiteY25" fmla="*/ 753762 h 921986"/>
              <a:gd name="connsiteX26" fmla="*/ 1569308 w 2903838"/>
              <a:gd name="connsiteY26" fmla="*/ 766119 h 921986"/>
              <a:gd name="connsiteX27" fmla="*/ 1606378 w 2903838"/>
              <a:gd name="connsiteY27" fmla="*/ 778476 h 921986"/>
              <a:gd name="connsiteX28" fmla="*/ 1717589 w 2903838"/>
              <a:gd name="connsiteY28" fmla="*/ 803189 h 921986"/>
              <a:gd name="connsiteX29" fmla="*/ 1841157 w 2903838"/>
              <a:gd name="connsiteY29" fmla="*/ 840260 h 921986"/>
              <a:gd name="connsiteX30" fmla="*/ 1915297 w 2903838"/>
              <a:gd name="connsiteY30" fmla="*/ 852616 h 921986"/>
              <a:gd name="connsiteX31" fmla="*/ 1977081 w 2903838"/>
              <a:gd name="connsiteY31" fmla="*/ 864973 h 921986"/>
              <a:gd name="connsiteX32" fmla="*/ 2014151 w 2903838"/>
              <a:gd name="connsiteY32" fmla="*/ 877330 h 921986"/>
              <a:gd name="connsiteX33" fmla="*/ 2100649 w 2903838"/>
              <a:gd name="connsiteY33" fmla="*/ 889687 h 921986"/>
              <a:gd name="connsiteX34" fmla="*/ 2150076 w 2903838"/>
              <a:gd name="connsiteY34" fmla="*/ 902043 h 921986"/>
              <a:gd name="connsiteX35" fmla="*/ 2211859 w 2903838"/>
              <a:gd name="connsiteY35" fmla="*/ 914400 h 921986"/>
              <a:gd name="connsiteX36" fmla="*/ 2500921 w 2903838"/>
              <a:gd name="connsiteY36" fmla="*/ 919833 h 921986"/>
              <a:gd name="connsiteX37" fmla="*/ 2609151 w 2903838"/>
              <a:gd name="connsiteY37" fmla="*/ 918151 h 921986"/>
              <a:gd name="connsiteX38" fmla="*/ 2656703 w 2903838"/>
              <a:gd name="connsiteY38" fmla="*/ 877330 h 921986"/>
              <a:gd name="connsiteX39" fmla="*/ 2730843 w 2903838"/>
              <a:gd name="connsiteY39" fmla="*/ 852616 h 921986"/>
              <a:gd name="connsiteX40" fmla="*/ 2804984 w 2903838"/>
              <a:gd name="connsiteY40" fmla="*/ 827903 h 921986"/>
              <a:gd name="connsiteX41" fmla="*/ 2842054 w 2903838"/>
              <a:gd name="connsiteY41" fmla="*/ 815546 h 921986"/>
              <a:gd name="connsiteX42" fmla="*/ 2903838 w 2903838"/>
              <a:gd name="connsiteY42" fmla="*/ 815546 h 921986"/>
              <a:gd name="connsiteX0" fmla="*/ 0 w 2903838"/>
              <a:gd name="connsiteY0" fmla="*/ 0 h 927432"/>
              <a:gd name="connsiteX1" fmla="*/ 61784 w 2903838"/>
              <a:gd name="connsiteY1" fmla="*/ 49427 h 927432"/>
              <a:gd name="connsiteX2" fmla="*/ 98854 w 2903838"/>
              <a:gd name="connsiteY2" fmla="*/ 86497 h 927432"/>
              <a:gd name="connsiteX3" fmla="*/ 135924 w 2903838"/>
              <a:gd name="connsiteY3" fmla="*/ 111211 h 927432"/>
              <a:gd name="connsiteX4" fmla="*/ 222421 w 2903838"/>
              <a:gd name="connsiteY4" fmla="*/ 172995 h 927432"/>
              <a:gd name="connsiteX5" fmla="*/ 308919 w 2903838"/>
              <a:gd name="connsiteY5" fmla="*/ 259492 h 927432"/>
              <a:gd name="connsiteX6" fmla="*/ 345989 w 2903838"/>
              <a:gd name="connsiteY6" fmla="*/ 296562 h 927432"/>
              <a:gd name="connsiteX7" fmla="*/ 395416 w 2903838"/>
              <a:gd name="connsiteY7" fmla="*/ 321276 h 927432"/>
              <a:gd name="connsiteX8" fmla="*/ 432486 w 2903838"/>
              <a:gd name="connsiteY8" fmla="*/ 345989 h 927432"/>
              <a:gd name="connsiteX9" fmla="*/ 481913 w 2903838"/>
              <a:gd name="connsiteY9" fmla="*/ 370703 h 927432"/>
              <a:gd name="connsiteX10" fmla="*/ 556054 w 2903838"/>
              <a:gd name="connsiteY10" fmla="*/ 420130 h 927432"/>
              <a:gd name="connsiteX11" fmla="*/ 654908 w 2903838"/>
              <a:gd name="connsiteY11" fmla="*/ 444843 h 927432"/>
              <a:gd name="connsiteX12" fmla="*/ 691978 w 2903838"/>
              <a:gd name="connsiteY12" fmla="*/ 481914 h 927432"/>
              <a:gd name="connsiteX13" fmla="*/ 741405 w 2903838"/>
              <a:gd name="connsiteY13" fmla="*/ 494270 h 927432"/>
              <a:gd name="connsiteX14" fmla="*/ 790832 w 2903838"/>
              <a:gd name="connsiteY14" fmla="*/ 518984 h 927432"/>
              <a:gd name="connsiteX15" fmla="*/ 840259 w 2903838"/>
              <a:gd name="connsiteY15" fmla="*/ 531341 h 927432"/>
              <a:gd name="connsiteX16" fmla="*/ 889686 w 2903838"/>
              <a:gd name="connsiteY16" fmla="*/ 556054 h 927432"/>
              <a:gd name="connsiteX17" fmla="*/ 963827 w 2903838"/>
              <a:gd name="connsiteY17" fmla="*/ 568411 h 927432"/>
              <a:gd name="connsiteX18" fmla="*/ 1050324 w 2903838"/>
              <a:gd name="connsiteY18" fmla="*/ 593124 h 927432"/>
              <a:gd name="connsiteX19" fmla="*/ 1099751 w 2903838"/>
              <a:gd name="connsiteY19" fmla="*/ 605481 h 927432"/>
              <a:gd name="connsiteX20" fmla="*/ 1136821 w 2903838"/>
              <a:gd name="connsiteY20" fmla="*/ 617838 h 927432"/>
              <a:gd name="connsiteX21" fmla="*/ 1186249 w 2903838"/>
              <a:gd name="connsiteY21" fmla="*/ 630195 h 927432"/>
              <a:gd name="connsiteX22" fmla="*/ 1285103 w 2903838"/>
              <a:gd name="connsiteY22" fmla="*/ 667265 h 927432"/>
              <a:gd name="connsiteX23" fmla="*/ 1371600 w 2903838"/>
              <a:gd name="connsiteY23" fmla="*/ 691978 h 927432"/>
              <a:gd name="connsiteX24" fmla="*/ 1470454 w 2903838"/>
              <a:gd name="connsiteY24" fmla="*/ 729049 h 927432"/>
              <a:gd name="connsiteX25" fmla="*/ 1519881 w 2903838"/>
              <a:gd name="connsiteY25" fmla="*/ 753762 h 927432"/>
              <a:gd name="connsiteX26" fmla="*/ 1569308 w 2903838"/>
              <a:gd name="connsiteY26" fmla="*/ 766119 h 927432"/>
              <a:gd name="connsiteX27" fmla="*/ 1606378 w 2903838"/>
              <a:gd name="connsiteY27" fmla="*/ 778476 h 927432"/>
              <a:gd name="connsiteX28" fmla="*/ 1717589 w 2903838"/>
              <a:gd name="connsiteY28" fmla="*/ 803189 h 927432"/>
              <a:gd name="connsiteX29" fmla="*/ 1841157 w 2903838"/>
              <a:gd name="connsiteY29" fmla="*/ 840260 h 927432"/>
              <a:gd name="connsiteX30" fmla="*/ 1915297 w 2903838"/>
              <a:gd name="connsiteY30" fmla="*/ 852616 h 927432"/>
              <a:gd name="connsiteX31" fmla="*/ 1977081 w 2903838"/>
              <a:gd name="connsiteY31" fmla="*/ 864973 h 927432"/>
              <a:gd name="connsiteX32" fmla="*/ 2014151 w 2903838"/>
              <a:gd name="connsiteY32" fmla="*/ 877330 h 927432"/>
              <a:gd name="connsiteX33" fmla="*/ 2100649 w 2903838"/>
              <a:gd name="connsiteY33" fmla="*/ 889687 h 927432"/>
              <a:gd name="connsiteX34" fmla="*/ 2150076 w 2903838"/>
              <a:gd name="connsiteY34" fmla="*/ 902043 h 927432"/>
              <a:gd name="connsiteX35" fmla="*/ 2211859 w 2903838"/>
              <a:gd name="connsiteY35" fmla="*/ 914400 h 927432"/>
              <a:gd name="connsiteX36" fmla="*/ 2500921 w 2903838"/>
              <a:gd name="connsiteY36" fmla="*/ 919833 h 927432"/>
              <a:gd name="connsiteX37" fmla="*/ 2609151 w 2903838"/>
              <a:gd name="connsiteY37" fmla="*/ 918151 h 927432"/>
              <a:gd name="connsiteX38" fmla="*/ 2678051 w 2903838"/>
              <a:gd name="connsiteY38" fmla="*/ 923584 h 927432"/>
              <a:gd name="connsiteX39" fmla="*/ 2730843 w 2903838"/>
              <a:gd name="connsiteY39" fmla="*/ 852616 h 927432"/>
              <a:gd name="connsiteX40" fmla="*/ 2804984 w 2903838"/>
              <a:gd name="connsiteY40" fmla="*/ 827903 h 927432"/>
              <a:gd name="connsiteX41" fmla="*/ 2842054 w 2903838"/>
              <a:gd name="connsiteY41" fmla="*/ 815546 h 927432"/>
              <a:gd name="connsiteX42" fmla="*/ 2903838 w 2903838"/>
              <a:gd name="connsiteY42" fmla="*/ 815546 h 927432"/>
              <a:gd name="connsiteX0" fmla="*/ 0 w 2903838"/>
              <a:gd name="connsiteY0" fmla="*/ 0 h 923797"/>
              <a:gd name="connsiteX1" fmla="*/ 61784 w 2903838"/>
              <a:gd name="connsiteY1" fmla="*/ 49427 h 923797"/>
              <a:gd name="connsiteX2" fmla="*/ 98854 w 2903838"/>
              <a:gd name="connsiteY2" fmla="*/ 86497 h 923797"/>
              <a:gd name="connsiteX3" fmla="*/ 135924 w 2903838"/>
              <a:gd name="connsiteY3" fmla="*/ 111211 h 923797"/>
              <a:gd name="connsiteX4" fmla="*/ 222421 w 2903838"/>
              <a:gd name="connsiteY4" fmla="*/ 172995 h 923797"/>
              <a:gd name="connsiteX5" fmla="*/ 308919 w 2903838"/>
              <a:gd name="connsiteY5" fmla="*/ 259492 h 923797"/>
              <a:gd name="connsiteX6" fmla="*/ 345989 w 2903838"/>
              <a:gd name="connsiteY6" fmla="*/ 296562 h 923797"/>
              <a:gd name="connsiteX7" fmla="*/ 395416 w 2903838"/>
              <a:gd name="connsiteY7" fmla="*/ 321276 h 923797"/>
              <a:gd name="connsiteX8" fmla="*/ 432486 w 2903838"/>
              <a:gd name="connsiteY8" fmla="*/ 345989 h 923797"/>
              <a:gd name="connsiteX9" fmla="*/ 481913 w 2903838"/>
              <a:gd name="connsiteY9" fmla="*/ 370703 h 923797"/>
              <a:gd name="connsiteX10" fmla="*/ 556054 w 2903838"/>
              <a:gd name="connsiteY10" fmla="*/ 420130 h 923797"/>
              <a:gd name="connsiteX11" fmla="*/ 654908 w 2903838"/>
              <a:gd name="connsiteY11" fmla="*/ 444843 h 923797"/>
              <a:gd name="connsiteX12" fmla="*/ 691978 w 2903838"/>
              <a:gd name="connsiteY12" fmla="*/ 481914 h 923797"/>
              <a:gd name="connsiteX13" fmla="*/ 741405 w 2903838"/>
              <a:gd name="connsiteY13" fmla="*/ 494270 h 923797"/>
              <a:gd name="connsiteX14" fmla="*/ 790832 w 2903838"/>
              <a:gd name="connsiteY14" fmla="*/ 518984 h 923797"/>
              <a:gd name="connsiteX15" fmla="*/ 840259 w 2903838"/>
              <a:gd name="connsiteY15" fmla="*/ 531341 h 923797"/>
              <a:gd name="connsiteX16" fmla="*/ 889686 w 2903838"/>
              <a:gd name="connsiteY16" fmla="*/ 556054 h 923797"/>
              <a:gd name="connsiteX17" fmla="*/ 963827 w 2903838"/>
              <a:gd name="connsiteY17" fmla="*/ 568411 h 923797"/>
              <a:gd name="connsiteX18" fmla="*/ 1050324 w 2903838"/>
              <a:gd name="connsiteY18" fmla="*/ 593124 h 923797"/>
              <a:gd name="connsiteX19" fmla="*/ 1099751 w 2903838"/>
              <a:gd name="connsiteY19" fmla="*/ 605481 h 923797"/>
              <a:gd name="connsiteX20" fmla="*/ 1136821 w 2903838"/>
              <a:gd name="connsiteY20" fmla="*/ 617838 h 923797"/>
              <a:gd name="connsiteX21" fmla="*/ 1186249 w 2903838"/>
              <a:gd name="connsiteY21" fmla="*/ 630195 h 923797"/>
              <a:gd name="connsiteX22" fmla="*/ 1285103 w 2903838"/>
              <a:gd name="connsiteY22" fmla="*/ 667265 h 923797"/>
              <a:gd name="connsiteX23" fmla="*/ 1371600 w 2903838"/>
              <a:gd name="connsiteY23" fmla="*/ 691978 h 923797"/>
              <a:gd name="connsiteX24" fmla="*/ 1470454 w 2903838"/>
              <a:gd name="connsiteY24" fmla="*/ 729049 h 923797"/>
              <a:gd name="connsiteX25" fmla="*/ 1519881 w 2903838"/>
              <a:gd name="connsiteY25" fmla="*/ 753762 h 923797"/>
              <a:gd name="connsiteX26" fmla="*/ 1569308 w 2903838"/>
              <a:gd name="connsiteY26" fmla="*/ 766119 h 923797"/>
              <a:gd name="connsiteX27" fmla="*/ 1606378 w 2903838"/>
              <a:gd name="connsiteY27" fmla="*/ 778476 h 923797"/>
              <a:gd name="connsiteX28" fmla="*/ 1717589 w 2903838"/>
              <a:gd name="connsiteY28" fmla="*/ 803189 h 923797"/>
              <a:gd name="connsiteX29" fmla="*/ 1841157 w 2903838"/>
              <a:gd name="connsiteY29" fmla="*/ 840260 h 923797"/>
              <a:gd name="connsiteX30" fmla="*/ 1915297 w 2903838"/>
              <a:gd name="connsiteY30" fmla="*/ 852616 h 923797"/>
              <a:gd name="connsiteX31" fmla="*/ 1977081 w 2903838"/>
              <a:gd name="connsiteY31" fmla="*/ 864973 h 923797"/>
              <a:gd name="connsiteX32" fmla="*/ 2014151 w 2903838"/>
              <a:gd name="connsiteY32" fmla="*/ 877330 h 923797"/>
              <a:gd name="connsiteX33" fmla="*/ 2100649 w 2903838"/>
              <a:gd name="connsiteY33" fmla="*/ 889687 h 923797"/>
              <a:gd name="connsiteX34" fmla="*/ 2150076 w 2903838"/>
              <a:gd name="connsiteY34" fmla="*/ 902043 h 923797"/>
              <a:gd name="connsiteX35" fmla="*/ 2211859 w 2903838"/>
              <a:gd name="connsiteY35" fmla="*/ 914400 h 923797"/>
              <a:gd name="connsiteX36" fmla="*/ 2500921 w 2903838"/>
              <a:gd name="connsiteY36" fmla="*/ 919833 h 923797"/>
              <a:gd name="connsiteX37" fmla="*/ 2609151 w 2903838"/>
              <a:gd name="connsiteY37" fmla="*/ 918151 h 923797"/>
              <a:gd name="connsiteX38" fmla="*/ 2678051 w 2903838"/>
              <a:gd name="connsiteY38" fmla="*/ 923584 h 923797"/>
              <a:gd name="connsiteX39" fmla="*/ 2745075 w 2903838"/>
              <a:gd name="connsiteY39" fmla="*/ 909544 h 923797"/>
              <a:gd name="connsiteX40" fmla="*/ 2804984 w 2903838"/>
              <a:gd name="connsiteY40" fmla="*/ 827903 h 923797"/>
              <a:gd name="connsiteX41" fmla="*/ 2842054 w 2903838"/>
              <a:gd name="connsiteY41" fmla="*/ 815546 h 923797"/>
              <a:gd name="connsiteX42" fmla="*/ 2903838 w 2903838"/>
              <a:gd name="connsiteY42" fmla="*/ 815546 h 923797"/>
              <a:gd name="connsiteX0" fmla="*/ 0 w 2903838"/>
              <a:gd name="connsiteY0" fmla="*/ 0 h 923797"/>
              <a:gd name="connsiteX1" fmla="*/ 61784 w 2903838"/>
              <a:gd name="connsiteY1" fmla="*/ 49427 h 923797"/>
              <a:gd name="connsiteX2" fmla="*/ 98854 w 2903838"/>
              <a:gd name="connsiteY2" fmla="*/ 86497 h 923797"/>
              <a:gd name="connsiteX3" fmla="*/ 135924 w 2903838"/>
              <a:gd name="connsiteY3" fmla="*/ 111211 h 923797"/>
              <a:gd name="connsiteX4" fmla="*/ 222421 w 2903838"/>
              <a:gd name="connsiteY4" fmla="*/ 172995 h 923797"/>
              <a:gd name="connsiteX5" fmla="*/ 308919 w 2903838"/>
              <a:gd name="connsiteY5" fmla="*/ 259492 h 923797"/>
              <a:gd name="connsiteX6" fmla="*/ 345989 w 2903838"/>
              <a:gd name="connsiteY6" fmla="*/ 296562 h 923797"/>
              <a:gd name="connsiteX7" fmla="*/ 395416 w 2903838"/>
              <a:gd name="connsiteY7" fmla="*/ 321276 h 923797"/>
              <a:gd name="connsiteX8" fmla="*/ 432486 w 2903838"/>
              <a:gd name="connsiteY8" fmla="*/ 345989 h 923797"/>
              <a:gd name="connsiteX9" fmla="*/ 481913 w 2903838"/>
              <a:gd name="connsiteY9" fmla="*/ 370703 h 923797"/>
              <a:gd name="connsiteX10" fmla="*/ 556054 w 2903838"/>
              <a:gd name="connsiteY10" fmla="*/ 420130 h 923797"/>
              <a:gd name="connsiteX11" fmla="*/ 654908 w 2903838"/>
              <a:gd name="connsiteY11" fmla="*/ 444843 h 923797"/>
              <a:gd name="connsiteX12" fmla="*/ 691978 w 2903838"/>
              <a:gd name="connsiteY12" fmla="*/ 481914 h 923797"/>
              <a:gd name="connsiteX13" fmla="*/ 741405 w 2903838"/>
              <a:gd name="connsiteY13" fmla="*/ 494270 h 923797"/>
              <a:gd name="connsiteX14" fmla="*/ 790832 w 2903838"/>
              <a:gd name="connsiteY14" fmla="*/ 518984 h 923797"/>
              <a:gd name="connsiteX15" fmla="*/ 840259 w 2903838"/>
              <a:gd name="connsiteY15" fmla="*/ 531341 h 923797"/>
              <a:gd name="connsiteX16" fmla="*/ 889686 w 2903838"/>
              <a:gd name="connsiteY16" fmla="*/ 556054 h 923797"/>
              <a:gd name="connsiteX17" fmla="*/ 963827 w 2903838"/>
              <a:gd name="connsiteY17" fmla="*/ 568411 h 923797"/>
              <a:gd name="connsiteX18" fmla="*/ 1050324 w 2903838"/>
              <a:gd name="connsiteY18" fmla="*/ 593124 h 923797"/>
              <a:gd name="connsiteX19" fmla="*/ 1099751 w 2903838"/>
              <a:gd name="connsiteY19" fmla="*/ 605481 h 923797"/>
              <a:gd name="connsiteX20" fmla="*/ 1136821 w 2903838"/>
              <a:gd name="connsiteY20" fmla="*/ 617838 h 923797"/>
              <a:gd name="connsiteX21" fmla="*/ 1186249 w 2903838"/>
              <a:gd name="connsiteY21" fmla="*/ 630195 h 923797"/>
              <a:gd name="connsiteX22" fmla="*/ 1285103 w 2903838"/>
              <a:gd name="connsiteY22" fmla="*/ 667265 h 923797"/>
              <a:gd name="connsiteX23" fmla="*/ 1371600 w 2903838"/>
              <a:gd name="connsiteY23" fmla="*/ 691978 h 923797"/>
              <a:gd name="connsiteX24" fmla="*/ 1470454 w 2903838"/>
              <a:gd name="connsiteY24" fmla="*/ 729049 h 923797"/>
              <a:gd name="connsiteX25" fmla="*/ 1519881 w 2903838"/>
              <a:gd name="connsiteY25" fmla="*/ 753762 h 923797"/>
              <a:gd name="connsiteX26" fmla="*/ 1569308 w 2903838"/>
              <a:gd name="connsiteY26" fmla="*/ 766119 h 923797"/>
              <a:gd name="connsiteX27" fmla="*/ 1606378 w 2903838"/>
              <a:gd name="connsiteY27" fmla="*/ 778476 h 923797"/>
              <a:gd name="connsiteX28" fmla="*/ 1717589 w 2903838"/>
              <a:gd name="connsiteY28" fmla="*/ 803189 h 923797"/>
              <a:gd name="connsiteX29" fmla="*/ 1841157 w 2903838"/>
              <a:gd name="connsiteY29" fmla="*/ 840260 h 923797"/>
              <a:gd name="connsiteX30" fmla="*/ 1915297 w 2903838"/>
              <a:gd name="connsiteY30" fmla="*/ 852616 h 923797"/>
              <a:gd name="connsiteX31" fmla="*/ 1977081 w 2903838"/>
              <a:gd name="connsiteY31" fmla="*/ 864973 h 923797"/>
              <a:gd name="connsiteX32" fmla="*/ 2014151 w 2903838"/>
              <a:gd name="connsiteY32" fmla="*/ 877330 h 923797"/>
              <a:gd name="connsiteX33" fmla="*/ 2100649 w 2903838"/>
              <a:gd name="connsiteY33" fmla="*/ 889687 h 923797"/>
              <a:gd name="connsiteX34" fmla="*/ 2150076 w 2903838"/>
              <a:gd name="connsiteY34" fmla="*/ 902043 h 923797"/>
              <a:gd name="connsiteX35" fmla="*/ 2211859 w 2903838"/>
              <a:gd name="connsiteY35" fmla="*/ 914400 h 923797"/>
              <a:gd name="connsiteX36" fmla="*/ 2500921 w 2903838"/>
              <a:gd name="connsiteY36" fmla="*/ 919833 h 923797"/>
              <a:gd name="connsiteX37" fmla="*/ 2609151 w 2903838"/>
              <a:gd name="connsiteY37" fmla="*/ 918151 h 923797"/>
              <a:gd name="connsiteX38" fmla="*/ 2678051 w 2903838"/>
              <a:gd name="connsiteY38" fmla="*/ 923584 h 923797"/>
              <a:gd name="connsiteX39" fmla="*/ 2745075 w 2903838"/>
              <a:gd name="connsiteY39" fmla="*/ 909544 h 923797"/>
              <a:gd name="connsiteX40" fmla="*/ 2826332 w 2903838"/>
              <a:gd name="connsiteY40" fmla="*/ 881272 h 923797"/>
              <a:gd name="connsiteX41" fmla="*/ 2842054 w 2903838"/>
              <a:gd name="connsiteY41" fmla="*/ 815546 h 923797"/>
              <a:gd name="connsiteX42" fmla="*/ 2903838 w 2903838"/>
              <a:gd name="connsiteY42" fmla="*/ 815546 h 923797"/>
              <a:gd name="connsiteX0" fmla="*/ 0 w 2905700"/>
              <a:gd name="connsiteY0" fmla="*/ 0 h 923797"/>
              <a:gd name="connsiteX1" fmla="*/ 61784 w 2905700"/>
              <a:gd name="connsiteY1" fmla="*/ 49427 h 923797"/>
              <a:gd name="connsiteX2" fmla="*/ 98854 w 2905700"/>
              <a:gd name="connsiteY2" fmla="*/ 86497 h 923797"/>
              <a:gd name="connsiteX3" fmla="*/ 135924 w 2905700"/>
              <a:gd name="connsiteY3" fmla="*/ 111211 h 923797"/>
              <a:gd name="connsiteX4" fmla="*/ 222421 w 2905700"/>
              <a:gd name="connsiteY4" fmla="*/ 172995 h 923797"/>
              <a:gd name="connsiteX5" fmla="*/ 308919 w 2905700"/>
              <a:gd name="connsiteY5" fmla="*/ 259492 h 923797"/>
              <a:gd name="connsiteX6" fmla="*/ 345989 w 2905700"/>
              <a:gd name="connsiteY6" fmla="*/ 296562 h 923797"/>
              <a:gd name="connsiteX7" fmla="*/ 395416 w 2905700"/>
              <a:gd name="connsiteY7" fmla="*/ 321276 h 923797"/>
              <a:gd name="connsiteX8" fmla="*/ 432486 w 2905700"/>
              <a:gd name="connsiteY8" fmla="*/ 345989 h 923797"/>
              <a:gd name="connsiteX9" fmla="*/ 481913 w 2905700"/>
              <a:gd name="connsiteY9" fmla="*/ 370703 h 923797"/>
              <a:gd name="connsiteX10" fmla="*/ 556054 w 2905700"/>
              <a:gd name="connsiteY10" fmla="*/ 420130 h 923797"/>
              <a:gd name="connsiteX11" fmla="*/ 654908 w 2905700"/>
              <a:gd name="connsiteY11" fmla="*/ 444843 h 923797"/>
              <a:gd name="connsiteX12" fmla="*/ 691978 w 2905700"/>
              <a:gd name="connsiteY12" fmla="*/ 481914 h 923797"/>
              <a:gd name="connsiteX13" fmla="*/ 741405 w 2905700"/>
              <a:gd name="connsiteY13" fmla="*/ 494270 h 923797"/>
              <a:gd name="connsiteX14" fmla="*/ 790832 w 2905700"/>
              <a:gd name="connsiteY14" fmla="*/ 518984 h 923797"/>
              <a:gd name="connsiteX15" fmla="*/ 840259 w 2905700"/>
              <a:gd name="connsiteY15" fmla="*/ 531341 h 923797"/>
              <a:gd name="connsiteX16" fmla="*/ 889686 w 2905700"/>
              <a:gd name="connsiteY16" fmla="*/ 556054 h 923797"/>
              <a:gd name="connsiteX17" fmla="*/ 963827 w 2905700"/>
              <a:gd name="connsiteY17" fmla="*/ 568411 h 923797"/>
              <a:gd name="connsiteX18" fmla="*/ 1050324 w 2905700"/>
              <a:gd name="connsiteY18" fmla="*/ 593124 h 923797"/>
              <a:gd name="connsiteX19" fmla="*/ 1099751 w 2905700"/>
              <a:gd name="connsiteY19" fmla="*/ 605481 h 923797"/>
              <a:gd name="connsiteX20" fmla="*/ 1136821 w 2905700"/>
              <a:gd name="connsiteY20" fmla="*/ 617838 h 923797"/>
              <a:gd name="connsiteX21" fmla="*/ 1186249 w 2905700"/>
              <a:gd name="connsiteY21" fmla="*/ 630195 h 923797"/>
              <a:gd name="connsiteX22" fmla="*/ 1285103 w 2905700"/>
              <a:gd name="connsiteY22" fmla="*/ 667265 h 923797"/>
              <a:gd name="connsiteX23" fmla="*/ 1371600 w 2905700"/>
              <a:gd name="connsiteY23" fmla="*/ 691978 h 923797"/>
              <a:gd name="connsiteX24" fmla="*/ 1470454 w 2905700"/>
              <a:gd name="connsiteY24" fmla="*/ 729049 h 923797"/>
              <a:gd name="connsiteX25" fmla="*/ 1519881 w 2905700"/>
              <a:gd name="connsiteY25" fmla="*/ 753762 h 923797"/>
              <a:gd name="connsiteX26" fmla="*/ 1569308 w 2905700"/>
              <a:gd name="connsiteY26" fmla="*/ 766119 h 923797"/>
              <a:gd name="connsiteX27" fmla="*/ 1606378 w 2905700"/>
              <a:gd name="connsiteY27" fmla="*/ 778476 h 923797"/>
              <a:gd name="connsiteX28" fmla="*/ 1717589 w 2905700"/>
              <a:gd name="connsiteY28" fmla="*/ 803189 h 923797"/>
              <a:gd name="connsiteX29" fmla="*/ 1841157 w 2905700"/>
              <a:gd name="connsiteY29" fmla="*/ 840260 h 923797"/>
              <a:gd name="connsiteX30" fmla="*/ 1915297 w 2905700"/>
              <a:gd name="connsiteY30" fmla="*/ 852616 h 923797"/>
              <a:gd name="connsiteX31" fmla="*/ 1977081 w 2905700"/>
              <a:gd name="connsiteY31" fmla="*/ 864973 h 923797"/>
              <a:gd name="connsiteX32" fmla="*/ 2014151 w 2905700"/>
              <a:gd name="connsiteY32" fmla="*/ 877330 h 923797"/>
              <a:gd name="connsiteX33" fmla="*/ 2100649 w 2905700"/>
              <a:gd name="connsiteY33" fmla="*/ 889687 h 923797"/>
              <a:gd name="connsiteX34" fmla="*/ 2150076 w 2905700"/>
              <a:gd name="connsiteY34" fmla="*/ 902043 h 923797"/>
              <a:gd name="connsiteX35" fmla="*/ 2211859 w 2905700"/>
              <a:gd name="connsiteY35" fmla="*/ 914400 h 923797"/>
              <a:gd name="connsiteX36" fmla="*/ 2500921 w 2905700"/>
              <a:gd name="connsiteY36" fmla="*/ 919833 h 923797"/>
              <a:gd name="connsiteX37" fmla="*/ 2609151 w 2905700"/>
              <a:gd name="connsiteY37" fmla="*/ 918151 h 923797"/>
              <a:gd name="connsiteX38" fmla="*/ 2678051 w 2905700"/>
              <a:gd name="connsiteY38" fmla="*/ 923584 h 923797"/>
              <a:gd name="connsiteX39" fmla="*/ 2745075 w 2905700"/>
              <a:gd name="connsiteY39" fmla="*/ 909544 h 923797"/>
              <a:gd name="connsiteX40" fmla="*/ 2826332 w 2905700"/>
              <a:gd name="connsiteY40" fmla="*/ 881272 h 923797"/>
              <a:gd name="connsiteX41" fmla="*/ 2902540 w 2905700"/>
              <a:gd name="connsiteY41" fmla="*/ 868915 h 923797"/>
              <a:gd name="connsiteX42" fmla="*/ 2903838 w 2905700"/>
              <a:gd name="connsiteY42" fmla="*/ 815546 h 923797"/>
              <a:gd name="connsiteX0" fmla="*/ 0 w 2942975"/>
              <a:gd name="connsiteY0" fmla="*/ 0 h 923797"/>
              <a:gd name="connsiteX1" fmla="*/ 61784 w 2942975"/>
              <a:gd name="connsiteY1" fmla="*/ 49427 h 923797"/>
              <a:gd name="connsiteX2" fmla="*/ 98854 w 2942975"/>
              <a:gd name="connsiteY2" fmla="*/ 86497 h 923797"/>
              <a:gd name="connsiteX3" fmla="*/ 135924 w 2942975"/>
              <a:gd name="connsiteY3" fmla="*/ 111211 h 923797"/>
              <a:gd name="connsiteX4" fmla="*/ 222421 w 2942975"/>
              <a:gd name="connsiteY4" fmla="*/ 172995 h 923797"/>
              <a:gd name="connsiteX5" fmla="*/ 308919 w 2942975"/>
              <a:gd name="connsiteY5" fmla="*/ 259492 h 923797"/>
              <a:gd name="connsiteX6" fmla="*/ 345989 w 2942975"/>
              <a:gd name="connsiteY6" fmla="*/ 296562 h 923797"/>
              <a:gd name="connsiteX7" fmla="*/ 395416 w 2942975"/>
              <a:gd name="connsiteY7" fmla="*/ 321276 h 923797"/>
              <a:gd name="connsiteX8" fmla="*/ 432486 w 2942975"/>
              <a:gd name="connsiteY8" fmla="*/ 345989 h 923797"/>
              <a:gd name="connsiteX9" fmla="*/ 481913 w 2942975"/>
              <a:gd name="connsiteY9" fmla="*/ 370703 h 923797"/>
              <a:gd name="connsiteX10" fmla="*/ 556054 w 2942975"/>
              <a:gd name="connsiteY10" fmla="*/ 420130 h 923797"/>
              <a:gd name="connsiteX11" fmla="*/ 654908 w 2942975"/>
              <a:gd name="connsiteY11" fmla="*/ 444843 h 923797"/>
              <a:gd name="connsiteX12" fmla="*/ 691978 w 2942975"/>
              <a:gd name="connsiteY12" fmla="*/ 481914 h 923797"/>
              <a:gd name="connsiteX13" fmla="*/ 741405 w 2942975"/>
              <a:gd name="connsiteY13" fmla="*/ 494270 h 923797"/>
              <a:gd name="connsiteX14" fmla="*/ 790832 w 2942975"/>
              <a:gd name="connsiteY14" fmla="*/ 518984 h 923797"/>
              <a:gd name="connsiteX15" fmla="*/ 840259 w 2942975"/>
              <a:gd name="connsiteY15" fmla="*/ 531341 h 923797"/>
              <a:gd name="connsiteX16" fmla="*/ 889686 w 2942975"/>
              <a:gd name="connsiteY16" fmla="*/ 556054 h 923797"/>
              <a:gd name="connsiteX17" fmla="*/ 963827 w 2942975"/>
              <a:gd name="connsiteY17" fmla="*/ 568411 h 923797"/>
              <a:gd name="connsiteX18" fmla="*/ 1050324 w 2942975"/>
              <a:gd name="connsiteY18" fmla="*/ 593124 h 923797"/>
              <a:gd name="connsiteX19" fmla="*/ 1099751 w 2942975"/>
              <a:gd name="connsiteY19" fmla="*/ 605481 h 923797"/>
              <a:gd name="connsiteX20" fmla="*/ 1136821 w 2942975"/>
              <a:gd name="connsiteY20" fmla="*/ 617838 h 923797"/>
              <a:gd name="connsiteX21" fmla="*/ 1186249 w 2942975"/>
              <a:gd name="connsiteY21" fmla="*/ 630195 h 923797"/>
              <a:gd name="connsiteX22" fmla="*/ 1285103 w 2942975"/>
              <a:gd name="connsiteY22" fmla="*/ 667265 h 923797"/>
              <a:gd name="connsiteX23" fmla="*/ 1371600 w 2942975"/>
              <a:gd name="connsiteY23" fmla="*/ 691978 h 923797"/>
              <a:gd name="connsiteX24" fmla="*/ 1470454 w 2942975"/>
              <a:gd name="connsiteY24" fmla="*/ 729049 h 923797"/>
              <a:gd name="connsiteX25" fmla="*/ 1519881 w 2942975"/>
              <a:gd name="connsiteY25" fmla="*/ 753762 h 923797"/>
              <a:gd name="connsiteX26" fmla="*/ 1569308 w 2942975"/>
              <a:gd name="connsiteY26" fmla="*/ 766119 h 923797"/>
              <a:gd name="connsiteX27" fmla="*/ 1606378 w 2942975"/>
              <a:gd name="connsiteY27" fmla="*/ 778476 h 923797"/>
              <a:gd name="connsiteX28" fmla="*/ 1717589 w 2942975"/>
              <a:gd name="connsiteY28" fmla="*/ 803189 h 923797"/>
              <a:gd name="connsiteX29" fmla="*/ 1841157 w 2942975"/>
              <a:gd name="connsiteY29" fmla="*/ 840260 h 923797"/>
              <a:gd name="connsiteX30" fmla="*/ 1915297 w 2942975"/>
              <a:gd name="connsiteY30" fmla="*/ 852616 h 923797"/>
              <a:gd name="connsiteX31" fmla="*/ 1977081 w 2942975"/>
              <a:gd name="connsiteY31" fmla="*/ 864973 h 923797"/>
              <a:gd name="connsiteX32" fmla="*/ 2014151 w 2942975"/>
              <a:gd name="connsiteY32" fmla="*/ 877330 h 923797"/>
              <a:gd name="connsiteX33" fmla="*/ 2100649 w 2942975"/>
              <a:gd name="connsiteY33" fmla="*/ 889687 h 923797"/>
              <a:gd name="connsiteX34" fmla="*/ 2150076 w 2942975"/>
              <a:gd name="connsiteY34" fmla="*/ 902043 h 923797"/>
              <a:gd name="connsiteX35" fmla="*/ 2211859 w 2942975"/>
              <a:gd name="connsiteY35" fmla="*/ 914400 h 923797"/>
              <a:gd name="connsiteX36" fmla="*/ 2500921 w 2942975"/>
              <a:gd name="connsiteY36" fmla="*/ 919833 h 923797"/>
              <a:gd name="connsiteX37" fmla="*/ 2609151 w 2942975"/>
              <a:gd name="connsiteY37" fmla="*/ 918151 h 923797"/>
              <a:gd name="connsiteX38" fmla="*/ 2678051 w 2942975"/>
              <a:gd name="connsiteY38" fmla="*/ 923584 h 923797"/>
              <a:gd name="connsiteX39" fmla="*/ 2745075 w 2942975"/>
              <a:gd name="connsiteY39" fmla="*/ 909544 h 923797"/>
              <a:gd name="connsiteX40" fmla="*/ 2826332 w 2942975"/>
              <a:gd name="connsiteY40" fmla="*/ 881272 h 923797"/>
              <a:gd name="connsiteX41" fmla="*/ 2902540 w 2942975"/>
              <a:gd name="connsiteY41" fmla="*/ 868915 h 923797"/>
              <a:gd name="connsiteX42" fmla="*/ 2942975 w 2942975"/>
              <a:gd name="connsiteY42" fmla="*/ 822662 h 923797"/>
              <a:gd name="connsiteX0" fmla="*/ 0 w 2942975"/>
              <a:gd name="connsiteY0" fmla="*/ 0 h 923797"/>
              <a:gd name="connsiteX1" fmla="*/ 61784 w 2942975"/>
              <a:gd name="connsiteY1" fmla="*/ 49427 h 923797"/>
              <a:gd name="connsiteX2" fmla="*/ 98854 w 2942975"/>
              <a:gd name="connsiteY2" fmla="*/ 86497 h 923797"/>
              <a:gd name="connsiteX3" fmla="*/ 135924 w 2942975"/>
              <a:gd name="connsiteY3" fmla="*/ 111211 h 923797"/>
              <a:gd name="connsiteX4" fmla="*/ 222421 w 2942975"/>
              <a:gd name="connsiteY4" fmla="*/ 172995 h 923797"/>
              <a:gd name="connsiteX5" fmla="*/ 308919 w 2942975"/>
              <a:gd name="connsiteY5" fmla="*/ 259492 h 923797"/>
              <a:gd name="connsiteX6" fmla="*/ 345989 w 2942975"/>
              <a:gd name="connsiteY6" fmla="*/ 296562 h 923797"/>
              <a:gd name="connsiteX7" fmla="*/ 395416 w 2942975"/>
              <a:gd name="connsiteY7" fmla="*/ 321276 h 923797"/>
              <a:gd name="connsiteX8" fmla="*/ 432486 w 2942975"/>
              <a:gd name="connsiteY8" fmla="*/ 345989 h 923797"/>
              <a:gd name="connsiteX9" fmla="*/ 481913 w 2942975"/>
              <a:gd name="connsiteY9" fmla="*/ 370703 h 923797"/>
              <a:gd name="connsiteX10" fmla="*/ 556054 w 2942975"/>
              <a:gd name="connsiteY10" fmla="*/ 420130 h 923797"/>
              <a:gd name="connsiteX11" fmla="*/ 654908 w 2942975"/>
              <a:gd name="connsiteY11" fmla="*/ 444843 h 923797"/>
              <a:gd name="connsiteX12" fmla="*/ 691978 w 2942975"/>
              <a:gd name="connsiteY12" fmla="*/ 481914 h 923797"/>
              <a:gd name="connsiteX13" fmla="*/ 741405 w 2942975"/>
              <a:gd name="connsiteY13" fmla="*/ 494270 h 923797"/>
              <a:gd name="connsiteX14" fmla="*/ 790832 w 2942975"/>
              <a:gd name="connsiteY14" fmla="*/ 518984 h 923797"/>
              <a:gd name="connsiteX15" fmla="*/ 840259 w 2942975"/>
              <a:gd name="connsiteY15" fmla="*/ 531341 h 923797"/>
              <a:gd name="connsiteX16" fmla="*/ 889686 w 2942975"/>
              <a:gd name="connsiteY16" fmla="*/ 556054 h 923797"/>
              <a:gd name="connsiteX17" fmla="*/ 963827 w 2942975"/>
              <a:gd name="connsiteY17" fmla="*/ 568411 h 923797"/>
              <a:gd name="connsiteX18" fmla="*/ 1050324 w 2942975"/>
              <a:gd name="connsiteY18" fmla="*/ 593124 h 923797"/>
              <a:gd name="connsiteX19" fmla="*/ 1099751 w 2942975"/>
              <a:gd name="connsiteY19" fmla="*/ 605481 h 923797"/>
              <a:gd name="connsiteX20" fmla="*/ 1136821 w 2942975"/>
              <a:gd name="connsiteY20" fmla="*/ 617838 h 923797"/>
              <a:gd name="connsiteX21" fmla="*/ 1186249 w 2942975"/>
              <a:gd name="connsiteY21" fmla="*/ 630195 h 923797"/>
              <a:gd name="connsiteX22" fmla="*/ 1285103 w 2942975"/>
              <a:gd name="connsiteY22" fmla="*/ 667265 h 923797"/>
              <a:gd name="connsiteX23" fmla="*/ 1371600 w 2942975"/>
              <a:gd name="connsiteY23" fmla="*/ 691978 h 923797"/>
              <a:gd name="connsiteX24" fmla="*/ 1470454 w 2942975"/>
              <a:gd name="connsiteY24" fmla="*/ 729049 h 923797"/>
              <a:gd name="connsiteX25" fmla="*/ 1519881 w 2942975"/>
              <a:gd name="connsiteY25" fmla="*/ 753762 h 923797"/>
              <a:gd name="connsiteX26" fmla="*/ 1569308 w 2942975"/>
              <a:gd name="connsiteY26" fmla="*/ 766119 h 923797"/>
              <a:gd name="connsiteX27" fmla="*/ 1606378 w 2942975"/>
              <a:gd name="connsiteY27" fmla="*/ 778476 h 923797"/>
              <a:gd name="connsiteX28" fmla="*/ 1717589 w 2942975"/>
              <a:gd name="connsiteY28" fmla="*/ 803189 h 923797"/>
              <a:gd name="connsiteX29" fmla="*/ 1841157 w 2942975"/>
              <a:gd name="connsiteY29" fmla="*/ 840260 h 923797"/>
              <a:gd name="connsiteX30" fmla="*/ 1915297 w 2942975"/>
              <a:gd name="connsiteY30" fmla="*/ 852616 h 923797"/>
              <a:gd name="connsiteX31" fmla="*/ 1977081 w 2942975"/>
              <a:gd name="connsiteY31" fmla="*/ 864973 h 923797"/>
              <a:gd name="connsiteX32" fmla="*/ 2014151 w 2942975"/>
              <a:gd name="connsiteY32" fmla="*/ 877330 h 923797"/>
              <a:gd name="connsiteX33" fmla="*/ 2100649 w 2942975"/>
              <a:gd name="connsiteY33" fmla="*/ 889687 h 923797"/>
              <a:gd name="connsiteX34" fmla="*/ 2150076 w 2942975"/>
              <a:gd name="connsiteY34" fmla="*/ 902043 h 923797"/>
              <a:gd name="connsiteX35" fmla="*/ 2211859 w 2942975"/>
              <a:gd name="connsiteY35" fmla="*/ 914400 h 923797"/>
              <a:gd name="connsiteX36" fmla="*/ 2500921 w 2942975"/>
              <a:gd name="connsiteY36" fmla="*/ 919833 h 923797"/>
              <a:gd name="connsiteX37" fmla="*/ 2609151 w 2942975"/>
              <a:gd name="connsiteY37" fmla="*/ 918151 h 923797"/>
              <a:gd name="connsiteX38" fmla="*/ 2678051 w 2942975"/>
              <a:gd name="connsiteY38" fmla="*/ 923584 h 923797"/>
              <a:gd name="connsiteX39" fmla="*/ 2745075 w 2942975"/>
              <a:gd name="connsiteY39" fmla="*/ 909544 h 923797"/>
              <a:gd name="connsiteX40" fmla="*/ 2826332 w 2942975"/>
              <a:gd name="connsiteY40" fmla="*/ 881272 h 923797"/>
              <a:gd name="connsiteX41" fmla="*/ 2895424 w 2942975"/>
              <a:gd name="connsiteY41" fmla="*/ 854683 h 923797"/>
              <a:gd name="connsiteX42" fmla="*/ 2942975 w 2942975"/>
              <a:gd name="connsiteY42" fmla="*/ 822662 h 92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942975" h="923797">
                <a:moveTo>
                  <a:pt x="0" y="0"/>
                </a:moveTo>
                <a:cubicBezTo>
                  <a:pt x="20595" y="16476"/>
                  <a:pt x="41936" y="32060"/>
                  <a:pt x="61784" y="49427"/>
                </a:cubicBezTo>
                <a:cubicBezTo>
                  <a:pt x="74935" y="60934"/>
                  <a:pt x="85429" y="75310"/>
                  <a:pt x="98854" y="86497"/>
                </a:cubicBezTo>
                <a:cubicBezTo>
                  <a:pt x="110263" y="96004"/>
                  <a:pt x="124515" y="101704"/>
                  <a:pt x="135924" y="111211"/>
                </a:cubicBezTo>
                <a:cubicBezTo>
                  <a:pt x="211066" y="173830"/>
                  <a:pt x="130963" y="127265"/>
                  <a:pt x="222421" y="172995"/>
                </a:cubicBezTo>
                <a:cubicBezTo>
                  <a:pt x="286678" y="258669"/>
                  <a:pt x="228187" y="190293"/>
                  <a:pt x="308919" y="259492"/>
                </a:cubicBezTo>
                <a:cubicBezTo>
                  <a:pt x="322187" y="270865"/>
                  <a:pt x="331769" y="286405"/>
                  <a:pt x="345989" y="296562"/>
                </a:cubicBezTo>
                <a:cubicBezTo>
                  <a:pt x="360978" y="307269"/>
                  <a:pt x="379423" y="312137"/>
                  <a:pt x="395416" y="321276"/>
                </a:cubicBezTo>
                <a:cubicBezTo>
                  <a:pt x="408310" y="328644"/>
                  <a:pt x="419592" y="338621"/>
                  <a:pt x="432486" y="345989"/>
                </a:cubicBezTo>
                <a:cubicBezTo>
                  <a:pt x="448479" y="355128"/>
                  <a:pt x="466118" y="361226"/>
                  <a:pt x="481913" y="370703"/>
                </a:cubicBezTo>
                <a:cubicBezTo>
                  <a:pt x="507382" y="385985"/>
                  <a:pt x="527239" y="412926"/>
                  <a:pt x="556054" y="420130"/>
                </a:cubicBezTo>
                <a:lnTo>
                  <a:pt x="654908" y="444843"/>
                </a:lnTo>
                <a:cubicBezTo>
                  <a:pt x="667265" y="457200"/>
                  <a:pt x="676805" y="473244"/>
                  <a:pt x="691978" y="481914"/>
                </a:cubicBezTo>
                <a:cubicBezTo>
                  <a:pt x="706723" y="490340"/>
                  <a:pt x="725504" y="488307"/>
                  <a:pt x="741405" y="494270"/>
                </a:cubicBezTo>
                <a:cubicBezTo>
                  <a:pt x="758653" y="500738"/>
                  <a:pt x="773584" y="512516"/>
                  <a:pt x="790832" y="518984"/>
                </a:cubicBezTo>
                <a:cubicBezTo>
                  <a:pt x="806733" y="524947"/>
                  <a:pt x="824358" y="525378"/>
                  <a:pt x="840259" y="531341"/>
                </a:cubicBezTo>
                <a:cubicBezTo>
                  <a:pt x="857506" y="537809"/>
                  <a:pt x="872043" y="550761"/>
                  <a:pt x="889686" y="556054"/>
                </a:cubicBezTo>
                <a:cubicBezTo>
                  <a:pt x="913684" y="563253"/>
                  <a:pt x="939259" y="563497"/>
                  <a:pt x="963827" y="568411"/>
                </a:cubicBezTo>
                <a:cubicBezTo>
                  <a:pt x="1028198" y="581285"/>
                  <a:pt x="995373" y="577424"/>
                  <a:pt x="1050324" y="593124"/>
                </a:cubicBezTo>
                <a:cubicBezTo>
                  <a:pt x="1066653" y="597789"/>
                  <a:pt x="1083422" y="600815"/>
                  <a:pt x="1099751" y="605481"/>
                </a:cubicBezTo>
                <a:cubicBezTo>
                  <a:pt x="1112275" y="609059"/>
                  <a:pt x="1124297" y="614260"/>
                  <a:pt x="1136821" y="617838"/>
                </a:cubicBezTo>
                <a:cubicBezTo>
                  <a:pt x="1153151" y="622504"/>
                  <a:pt x="1169919" y="625530"/>
                  <a:pt x="1186249" y="630195"/>
                </a:cubicBezTo>
                <a:cubicBezTo>
                  <a:pt x="1225524" y="641416"/>
                  <a:pt x="1243306" y="651591"/>
                  <a:pt x="1285103" y="667265"/>
                </a:cubicBezTo>
                <a:cubicBezTo>
                  <a:pt x="1320561" y="680562"/>
                  <a:pt x="1332645" y="682240"/>
                  <a:pt x="1371600" y="691978"/>
                </a:cubicBezTo>
                <a:cubicBezTo>
                  <a:pt x="1447737" y="742737"/>
                  <a:pt x="1363572" y="693422"/>
                  <a:pt x="1470454" y="729049"/>
                </a:cubicBezTo>
                <a:cubicBezTo>
                  <a:pt x="1487929" y="734874"/>
                  <a:pt x="1502634" y="747294"/>
                  <a:pt x="1519881" y="753762"/>
                </a:cubicBezTo>
                <a:cubicBezTo>
                  <a:pt x="1535782" y="759725"/>
                  <a:pt x="1552979" y="761453"/>
                  <a:pt x="1569308" y="766119"/>
                </a:cubicBezTo>
                <a:cubicBezTo>
                  <a:pt x="1581832" y="769697"/>
                  <a:pt x="1593854" y="774898"/>
                  <a:pt x="1606378" y="778476"/>
                </a:cubicBezTo>
                <a:cubicBezTo>
                  <a:pt x="1659125" y="793547"/>
                  <a:pt x="1660245" y="790446"/>
                  <a:pt x="1717589" y="803189"/>
                </a:cubicBezTo>
                <a:cubicBezTo>
                  <a:pt x="1773609" y="815638"/>
                  <a:pt x="1779559" y="819727"/>
                  <a:pt x="1841157" y="840260"/>
                </a:cubicBezTo>
                <a:cubicBezTo>
                  <a:pt x="1864925" y="848183"/>
                  <a:pt x="1890647" y="848134"/>
                  <a:pt x="1915297" y="852616"/>
                </a:cubicBezTo>
                <a:cubicBezTo>
                  <a:pt x="1935961" y="856373"/>
                  <a:pt x="1956706" y="859879"/>
                  <a:pt x="1977081" y="864973"/>
                </a:cubicBezTo>
                <a:cubicBezTo>
                  <a:pt x="1989717" y="868132"/>
                  <a:pt x="2001379" y="874776"/>
                  <a:pt x="2014151" y="877330"/>
                </a:cubicBezTo>
                <a:cubicBezTo>
                  <a:pt x="2042711" y="883042"/>
                  <a:pt x="2071993" y="884477"/>
                  <a:pt x="2100649" y="889687"/>
                </a:cubicBezTo>
                <a:cubicBezTo>
                  <a:pt x="2117358" y="892725"/>
                  <a:pt x="2133498" y="898359"/>
                  <a:pt x="2150076" y="902043"/>
                </a:cubicBezTo>
                <a:cubicBezTo>
                  <a:pt x="2170578" y="906599"/>
                  <a:pt x="2191265" y="910281"/>
                  <a:pt x="2211859" y="914400"/>
                </a:cubicBezTo>
                <a:cubicBezTo>
                  <a:pt x="2327189" y="910281"/>
                  <a:pt x="2434706" y="919208"/>
                  <a:pt x="2500921" y="919833"/>
                </a:cubicBezTo>
                <a:cubicBezTo>
                  <a:pt x="2567136" y="920458"/>
                  <a:pt x="2579629" y="917526"/>
                  <a:pt x="2609151" y="918151"/>
                </a:cubicBezTo>
                <a:cubicBezTo>
                  <a:pt x="2638673" y="918776"/>
                  <a:pt x="2655397" y="925019"/>
                  <a:pt x="2678051" y="923584"/>
                </a:cubicBezTo>
                <a:cubicBezTo>
                  <a:pt x="2700705" y="922150"/>
                  <a:pt x="2720362" y="916596"/>
                  <a:pt x="2745075" y="909544"/>
                </a:cubicBezTo>
                <a:cubicBezTo>
                  <a:pt x="2769788" y="902492"/>
                  <a:pt x="2801274" y="890415"/>
                  <a:pt x="2826332" y="881272"/>
                </a:cubicBezTo>
                <a:cubicBezTo>
                  <a:pt x="2851390" y="872129"/>
                  <a:pt x="2875984" y="864451"/>
                  <a:pt x="2895424" y="854683"/>
                </a:cubicBezTo>
                <a:cubicBezTo>
                  <a:pt x="2914864" y="844915"/>
                  <a:pt x="2922380" y="822662"/>
                  <a:pt x="2942975" y="822662"/>
                </a:cubicBezTo>
              </a:path>
            </a:pathLst>
          </a:custGeom>
          <a:ln w="28575">
            <a:solidFill>
              <a:srgbClr val="FFFF00"/>
            </a:solidFill>
            <a:tailEnd type="triangle" w="lg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698416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Obtaining a solution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So far, we do not have an explicit state estimate, we have a cloud of particles!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How do we extract an answer? It depends…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Compute a </a:t>
            </a:r>
            <a:r>
              <a:rPr lang="en-US" b="1" dirty="0" smtClean="0">
                <a:solidFill>
                  <a:schemeClr val="tx2"/>
                </a:solidFill>
              </a:rPr>
              <a:t>mean</a:t>
            </a:r>
            <a:r>
              <a:rPr lang="en-US" dirty="0" smtClean="0">
                <a:solidFill>
                  <a:schemeClr val="tx2"/>
                </a:solidFill>
              </a:rPr>
              <a:t> or </a:t>
            </a:r>
            <a:r>
              <a:rPr lang="en-US" b="1" dirty="0" smtClean="0">
                <a:solidFill>
                  <a:schemeClr val="tx2"/>
                </a:solidFill>
              </a:rPr>
              <a:t>median</a:t>
            </a:r>
            <a:r>
              <a:rPr lang="en-US" dirty="0" smtClean="0">
                <a:solidFill>
                  <a:schemeClr val="tx2"/>
                </a:solidFill>
              </a:rPr>
              <a:t> particle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Confidence: inverse variance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For discrete labels, this does not work! </a:t>
            </a:r>
          </a:p>
          <a:p>
            <a:pPr lvl="2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Use the mode?</a:t>
            </a:r>
          </a:p>
          <a:p>
            <a:pPr lvl="1"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09800" y="2743200"/>
            <a:ext cx="4876800" cy="762000"/>
            <a:chOff x="3962400" y="5904978"/>
            <a:chExt cx="4876800" cy="762000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10" name="Oval 9"/>
            <p:cNvSpPr/>
            <p:nvPr/>
          </p:nvSpPr>
          <p:spPr>
            <a:xfrm>
              <a:off x="8402543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9624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1910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7056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0104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868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4958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24400" y="6209778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844996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229600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153400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1996" y="6171678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992755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00747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211955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149796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310147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588196" y="6095478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18204" y="6019278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812155" y="6019278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614947" y="6019278"/>
              <a:ext cx="533400" cy="533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791200" y="590497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188314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Particle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4" name="IROS2010_tracking_h264_xvi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39746.4416" end="170741.766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0" y="1524000"/>
            <a:ext cx="6096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6141609"/>
            <a:ext cx="6528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</a:rPr>
              <a:t>D. Klein, D. Schulz, S. </a:t>
            </a:r>
            <a:r>
              <a:rPr lang="en-US" sz="1200" b="1" dirty="0" err="1" smtClean="0">
                <a:solidFill>
                  <a:schemeClr val="tx2"/>
                </a:solidFill>
              </a:rPr>
              <a:t>Frintrop</a:t>
            </a:r>
            <a:r>
              <a:rPr lang="en-US" sz="1200" b="1" dirty="0" smtClean="0">
                <a:solidFill>
                  <a:schemeClr val="tx2"/>
                </a:solidFill>
              </a:rPr>
              <a:t>, and A. </a:t>
            </a:r>
            <a:r>
              <a:rPr lang="en-US" sz="1200" b="1" dirty="0" err="1" smtClean="0">
                <a:solidFill>
                  <a:schemeClr val="tx2"/>
                </a:solidFill>
              </a:rPr>
              <a:t>Cremers</a:t>
            </a:r>
            <a:r>
              <a:rPr lang="en-US" sz="1200" dirty="0" smtClean="0">
                <a:solidFill>
                  <a:schemeClr val="tx2"/>
                </a:solidFill>
              </a:rPr>
              <a:t>, </a:t>
            </a:r>
            <a:r>
              <a:rPr lang="en-US" sz="1200" dirty="0" smtClean="0">
                <a:hlinkClick r:id="rId8" action="ppaction://hlinkfile"/>
              </a:rPr>
              <a:t>Adaptive Real-Time Video Tracking for Arbitrary Objects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tx2"/>
                </a:solidFill>
              </a:rPr>
              <a:t>, International Conference on Intelligent Robots and Systems (IROS), 2010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6177" y="1539631"/>
            <a:ext cx="105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2224" y="1524000"/>
            <a:ext cx="296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tandard observation 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6177" y="3817926"/>
            <a:ext cx="296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adaptive observation 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2224" y="3810000"/>
            <a:ext cx="296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per-particle adaptive model</a:t>
            </a:r>
            <a:endParaRPr lang="en-US" dirty="0">
              <a:solidFill>
                <a:schemeClr val="bg1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48676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720370267"/>
      </p:ext>
    </p:extLst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Particle filter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4" name="IROS2010_tracking_h264_xvi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148989.0176" end="57060.531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0" y="1524000"/>
            <a:ext cx="6096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6141609"/>
            <a:ext cx="6528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</a:rPr>
              <a:t>D. Klein, D. Schulz, S. </a:t>
            </a:r>
            <a:r>
              <a:rPr lang="en-US" sz="1200" b="1" dirty="0" err="1" smtClean="0">
                <a:solidFill>
                  <a:schemeClr val="tx2"/>
                </a:solidFill>
              </a:rPr>
              <a:t>Frintrop</a:t>
            </a:r>
            <a:r>
              <a:rPr lang="en-US" sz="1200" b="1" dirty="0" smtClean="0">
                <a:solidFill>
                  <a:schemeClr val="tx2"/>
                </a:solidFill>
              </a:rPr>
              <a:t>, and A. </a:t>
            </a:r>
            <a:r>
              <a:rPr lang="en-US" sz="1200" b="1" dirty="0" err="1" smtClean="0">
                <a:solidFill>
                  <a:schemeClr val="tx2"/>
                </a:solidFill>
              </a:rPr>
              <a:t>Cremers</a:t>
            </a:r>
            <a:r>
              <a:rPr lang="en-US" sz="1200" dirty="0" smtClean="0">
                <a:solidFill>
                  <a:schemeClr val="tx2"/>
                </a:solidFill>
              </a:rPr>
              <a:t>, </a:t>
            </a:r>
            <a:r>
              <a:rPr lang="en-US" sz="1200" dirty="0" smtClean="0">
                <a:hlinkClick r:id="rId8" action="ppaction://hlinkfile"/>
              </a:rPr>
              <a:t>Adaptive Real-Time Video Tracking for Arbitrary Objects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tx2"/>
                </a:solidFill>
              </a:rPr>
              <a:t>, International Conference on Intelligent Robots and Systems (IROS), 2010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6177" y="1539631"/>
            <a:ext cx="105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2224" y="1524000"/>
            <a:ext cx="296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tandard observation 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6177" y="3817926"/>
            <a:ext cx="296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adaptive observation 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2224" y="3810000"/>
            <a:ext cx="296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per-particle adaptive model</a:t>
            </a:r>
            <a:endParaRPr lang="en-US" dirty="0">
              <a:solidFill>
                <a:schemeClr val="bg1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50724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53283255"/>
      </p:ext>
    </p:extLst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Summary: particle filters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Represents arbitrary (multi-modal) densities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Converges to true posterior for nonlinear, non-Gaussian systems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Efficient: concentrates particles on interesting regions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Works for many types of state spaces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0874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907" name="Picture 3" descr="E:\Work\mypapers\thesis\images\dimensionality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38400" y="4419600"/>
            <a:ext cx="4038600" cy="20193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Summary: particle filters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>
            <a:norm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Number of samples </a:t>
            </a: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dirty="0" smtClean="0">
                <a:solidFill>
                  <a:schemeClr val="tx2"/>
                </a:solidFill>
              </a:rPr>
              <a:t>is important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Use as few as necessary (for efficiency)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But use enough to do a good job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exploring the state space</a:t>
            </a:r>
          </a:p>
          <a:p>
            <a:pPr lvl="1">
              <a:buSzPct val="120000"/>
              <a:buFont typeface="Wingdings" pitchFamily="2" charset="2"/>
              <a:buChar char="§"/>
            </a:pPr>
            <a:endParaRPr lang="en-US" dirty="0" smtClean="0">
              <a:solidFill>
                <a:schemeClr val="tx2"/>
              </a:solidFill>
            </a:endParaRP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Complexity grows exponentially with dimensionality of the state space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15912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Things to think about…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>
            <a:normAutofit fontScale="92500" lnSpcReduction="20000"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Initialization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By hand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Background subtraction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Detection</a:t>
            </a: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Observation models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Generative -&gt; render the state on top of the image and compare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Discriminative -&gt; classifier or detector score</a:t>
            </a: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Prediction </a:t>
            </a:r>
            <a:r>
              <a:rPr lang="en-US" dirty="0" err="1" smtClean="0">
                <a:solidFill>
                  <a:schemeClr val="tx2"/>
                </a:solidFill>
              </a:rPr>
              <a:t>vs</a:t>
            </a:r>
            <a:r>
              <a:rPr lang="en-US" dirty="0" smtClean="0">
                <a:solidFill>
                  <a:schemeClr val="tx2"/>
                </a:solidFill>
              </a:rPr>
              <a:t> Correction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If dynamics dominate, cues form the data may be ignored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If observation model dominates, tracking is not smooth</a:t>
            </a:r>
          </a:p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Nonlinear Dynamics</a:t>
            </a:r>
          </a:p>
          <a:p>
            <a:pPr lvl="1"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Needed for multiple objects, discrete state elements, etc.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09064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Particle filters in action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7382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Michael </a:t>
            </a:r>
            <a:r>
              <a:rPr lang="en-US" sz="1200" b="1" dirty="0" err="1" smtClean="0"/>
              <a:t>Isard</a:t>
            </a:r>
            <a:r>
              <a:rPr lang="en-US" sz="1200" b="1" dirty="0" smtClean="0"/>
              <a:t> and Andrew Blake </a:t>
            </a:r>
            <a:r>
              <a:rPr lang="en-US" sz="1200" dirty="0" smtClean="0">
                <a:hlinkClick r:id="rId7"/>
              </a:rPr>
              <a:t>CONDENSATION -- conditional density propagation for visual tracking</a:t>
            </a:r>
            <a:r>
              <a:rPr lang="en-US" sz="1200" dirty="0" smtClean="0"/>
              <a:t> </a:t>
            </a:r>
          </a:p>
          <a:p>
            <a:r>
              <a:rPr lang="en-US" sz="1200" dirty="0" smtClean="0"/>
              <a:t>International Journal of Computer Vision (IJCV), 29, 1, 5--28, (1998)</a:t>
            </a:r>
            <a:endParaRPr lang="en-US" sz="1200" dirty="0"/>
          </a:p>
        </p:txBody>
      </p:sp>
      <p:pic>
        <p:nvPicPr>
          <p:cNvPr id="3" name="leafmv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8013" y="1524000"/>
            <a:ext cx="5791200" cy="434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ontrols>
      <mc:AlternateContent xmlns:mc="http://schemas.openxmlformats.org/markup-compatibility/2006">
        <mc:Choice xmlns:v="urn:schemas-microsoft-com:vml" Requires="v">
          <p:control spid="1912840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Particle filters in action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172200"/>
            <a:ext cx="2106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Homework #5, sequence 1</a:t>
            </a:r>
            <a:endParaRPr lang="en-US" sz="1200" dirty="0"/>
          </a:p>
        </p:txBody>
      </p:sp>
      <p:pic>
        <p:nvPicPr>
          <p:cNvPr id="8" name="seq1results2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0" y="1524000"/>
            <a:ext cx="5867400" cy="4400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ontrols>
      <mc:AlternateContent xmlns:mc="http://schemas.openxmlformats.org/markup-compatibility/2006">
        <mc:Choice xmlns:v="urn:schemas-microsoft-com:vml" Requires="v">
          <p:control spid="1913864" name="ShockwaveFlash1" r:id="rId4" imgW="8535591" imgH="304923"/>
        </mc:Choice>
        <mc:Fallback>
          <p:control name="ShockwaveFlash1" r:id="rId4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Particle filters in action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0" y="6032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F0A98345-B136-4615-8E41-DA94BF5F795C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5029200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tracking a ball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9800" y="5308948"/>
            <a:ext cx="4953000" cy="9906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21074" y="2362200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25874" y="2477022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06874" y="2667000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00400" y="2934222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030" y="3403948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8474" y="4775548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75970" y="4013548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458222" y="4013548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953000" y="3480148"/>
            <a:ext cx="533400" cy="533400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>
            <a:off x="-1524000" y="2489548"/>
            <a:ext cx="5943600" cy="5562600"/>
          </a:xfrm>
          <a:prstGeom prst="arc">
            <a:avLst>
              <a:gd name="adj1" fmla="val 17351011"/>
              <a:gd name="adj2" fmla="val 0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 flipH="1">
            <a:off x="4419600" y="3556348"/>
            <a:ext cx="2895600" cy="3429000"/>
          </a:xfrm>
          <a:prstGeom prst="arc">
            <a:avLst>
              <a:gd name="adj1" fmla="val 17496682"/>
              <a:gd name="adj2" fmla="val 0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65948" y="5702474"/>
            <a:ext cx="533400" cy="533400"/>
          </a:xfrm>
          <a:prstGeom prst="ellipse">
            <a:avLst/>
          </a:prstGeom>
          <a:solidFill>
            <a:srgbClr val="C00000">
              <a:alpha val="3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4090020" y="5664374"/>
            <a:ext cx="659954" cy="79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13666" y="3822879"/>
            <a:ext cx="2403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Particle filter recovers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1. multi-modal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2. random sampling</a:t>
            </a:r>
          </a:p>
        </p:txBody>
      </p:sp>
      <p:cxnSp>
        <p:nvCxnSpPr>
          <p:cNvPr id="38" name="Straight Arrow Connector 37"/>
          <p:cNvCxnSpPr>
            <a:stCxn id="36" idx="1"/>
          </p:cNvCxnSpPr>
          <p:nvPr/>
        </p:nvCxnSpPr>
        <p:spPr>
          <a:xfrm rot="10800000">
            <a:off x="5029200" y="4267204"/>
            <a:ext cx="1484466" cy="17341"/>
          </a:xfrm>
          <a:prstGeom prst="straightConnector1">
            <a:avLst/>
          </a:prstGeom>
          <a:ln w="38100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1"/>
          </p:cNvCxnSpPr>
          <p:nvPr/>
        </p:nvCxnSpPr>
        <p:spPr>
          <a:xfrm rot="10800000" flipV="1">
            <a:off x="4724400" y="4284543"/>
            <a:ext cx="1789266" cy="1506651"/>
          </a:xfrm>
          <a:prstGeom prst="straightConnector1">
            <a:avLst/>
          </a:prstGeom>
          <a:ln w="38100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spid="1911816" name="ShockwaveFlash1" r:id="rId2" imgW="8535591" imgH="304923"/>
        </mc:Choice>
        <mc:Fallback>
          <p:control name="ShockwaveFlash1" r:id="rId2" imgW="8535591" imgH="30492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8013" y="0"/>
                  <a:ext cx="8535987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advTm="6000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ustom 1">
      <a:majorFont>
        <a:latin typeface="Enigmatic"/>
        <a:ea typeface=""/>
        <a:cs typeface=""/>
      </a:majorFont>
      <a:minorFont>
        <a:latin typeface="Tw Cen M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lnDef>
      <a:spPr>
        <a:ln w="38100">
          <a:solidFill>
            <a:srgbClr val="92D05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23779</TotalTime>
  <Words>8350</Words>
  <Application>Microsoft Office PowerPoint</Application>
  <PresentationFormat>On-screen Show (4:3)</PresentationFormat>
  <Paragraphs>1697</Paragraphs>
  <Slides>98</Slides>
  <Notes>98</Notes>
  <HiddenSlides>0</HiddenSlides>
  <MMClips>14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0" baseType="lpstr">
      <vt:lpstr>Median</vt:lpstr>
      <vt:lpstr>Equation</vt:lpstr>
      <vt:lpstr>COM-711 Selected topics IN Computer vision  2d tracking part 2/2</vt:lpstr>
      <vt:lpstr>Course update</vt:lpstr>
      <vt:lpstr>Course update</vt:lpstr>
      <vt:lpstr>Oral presentations</vt:lpstr>
      <vt:lpstr>Course update</vt:lpstr>
      <vt:lpstr>Outline</vt:lpstr>
      <vt:lpstr>Recap: approaches to tracking</vt:lpstr>
      <vt:lpstr>Recap: approaches to tracking</vt:lpstr>
      <vt:lpstr>Recap: approaches to tracking</vt:lpstr>
      <vt:lpstr>Recap: recursive Bayesian filtering</vt:lpstr>
      <vt:lpstr>Recap: recursive Bayesian filtering</vt:lpstr>
      <vt:lpstr>Recap: recursive Bayesian filtering</vt:lpstr>
      <vt:lpstr>Recap: recursive Bayesian filtering</vt:lpstr>
      <vt:lpstr>Recap: state definition</vt:lpstr>
      <vt:lpstr>Recap: dynamic model</vt:lpstr>
      <vt:lpstr>Recap: observation model</vt:lpstr>
      <vt:lpstr>Probability distribution to model belief in object location</vt:lpstr>
      <vt:lpstr>Probability distribution to model belief in object location</vt:lpstr>
      <vt:lpstr>Representing the posterior</vt:lpstr>
      <vt:lpstr>Representing the posterior</vt:lpstr>
      <vt:lpstr>Representing the posterior</vt:lpstr>
      <vt:lpstr>Representing the posterior</vt:lpstr>
      <vt:lpstr>Representing the posterior</vt:lpstr>
      <vt:lpstr>Recursive Bayesian filtering</vt:lpstr>
      <vt:lpstr>Recursive bayesian filtering</vt:lpstr>
      <vt:lpstr>Outline</vt:lpstr>
      <vt:lpstr>Kalman filter</vt:lpstr>
      <vt:lpstr>Kalman filter: Gaussians!</vt:lpstr>
      <vt:lpstr>Probability density propagation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 limitations</vt:lpstr>
      <vt:lpstr>Kalman limitations</vt:lpstr>
      <vt:lpstr>Kalman limitations</vt:lpstr>
      <vt:lpstr>Summary: Kalman filter</vt:lpstr>
      <vt:lpstr>Outline</vt:lpstr>
      <vt:lpstr>Particle filter</vt:lpstr>
      <vt:lpstr>Particle filters</vt:lpstr>
      <vt:lpstr>Probability density propagation</vt:lpstr>
      <vt:lpstr>Probability density propagation</vt:lpstr>
      <vt:lpstr>Monte Carlo approximation</vt:lpstr>
      <vt:lpstr>Monte Carlo approximation</vt:lpstr>
      <vt:lpstr>Particle approximation</vt:lpstr>
      <vt:lpstr>Particle approximation</vt:lpstr>
      <vt:lpstr>Particle approximation</vt:lpstr>
      <vt:lpstr>SIR particle filter</vt:lpstr>
      <vt:lpstr>Homework assignment #5</vt:lpstr>
      <vt:lpstr>Homework assignment #5</vt:lpstr>
      <vt:lpstr>Homework assignment #5</vt:lpstr>
      <vt:lpstr>Homework assignment #5</vt:lpstr>
      <vt:lpstr>Homework assignment #5</vt:lpstr>
      <vt:lpstr>Homework assignment #5</vt:lpstr>
      <vt:lpstr>Homework assignment #5</vt:lpstr>
      <vt:lpstr>Homework assignment #5</vt:lpstr>
      <vt:lpstr>What is a particle?</vt:lpstr>
      <vt:lpstr>What is a particle?</vt:lpstr>
      <vt:lpstr>SIR particle filter</vt:lpstr>
      <vt:lpstr>Probability density propagation</vt:lpstr>
      <vt:lpstr>SIR particle filter</vt:lpstr>
      <vt:lpstr>SIR particle filter</vt:lpstr>
      <vt:lpstr>Previous estimate</vt:lpstr>
      <vt:lpstr>SIR particle filter</vt:lpstr>
      <vt:lpstr>Resample</vt:lpstr>
      <vt:lpstr>Resample</vt:lpstr>
      <vt:lpstr>Degeneracy</vt:lpstr>
      <vt:lpstr>SIR particle filter: predict</vt:lpstr>
      <vt:lpstr>Motion model</vt:lpstr>
      <vt:lpstr>SIR particle filter: measure</vt:lpstr>
      <vt:lpstr>Observation model</vt:lpstr>
      <vt:lpstr>Observation model</vt:lpstr>
      <vt:lpstr>Observation model</vt:lpstr>
      <vt:lpstr>Observation model</vt:lpstr>
      <vt:lpstr>Observation model</vt:lpstr>
      <vt:lpstr>Observation model</vt:lpstr>
      <vt:lpstr>Observation model</vt:lpstr>
      <vt:lpstr>SIR particle filter</vt:lpstr>
      <vt:lpstr>Obtaining a solution</vt:lpstr>
      <vt:lpstr>Particle filter</vt:lpstr>
      <vt:lpstr>Particle filter</vt:lpstr>
      <vt:lpstr>Summary: particle filters</vt:lpstr>
      <vt:lpstr>Summary: particle filters</vt:lpstr>
      <vt:lpstr>Things to think about…</vt:lpstr>
      <vt:lpstr>Particle filters in action</vt:lpstr>
      <vt:lpstr>Particle filters in action</vt:lpstr>
      <vt:lpstr>Particle filters in action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for Visual Multi-Object Tracking with Applications to Human Activity Recognition</dc:title>
  <dc:creator>kevin</dc:creator>
  <cp:lastModifiedBy>ksmith</cp:lastModifiedBy>
  <cp:revision>1312</cp:revision>
  <dcterms:created xsi:type="dcterms:W3CDTF">2007-01-17T16:15:58Z</dcterms:created>
  <dcterms:modified xsi:type="dcterms:W3CDTF">2011-10-28T09:14:46Z</dcterms:modified>
</cp:coreProperties>
</file>